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84"/>
  </p:notesMasterIdLst>
  <p:sldIdLst>
    <p:sldId id="256" r:id="rId2"/>
    <p:sldId id="258" r:id="rId3"/>
    <p:sldId id="290" r:id="rId4"/>
    <p:sldId id="307" r:id="rId5"/>
    <p:sldId id="308" r:id="rId6"/>
    <p:sldId id="287" r:id="rId7"/>
    <p:sldId id="289" r:id="rId8"/>
    <p:sldId id="296" r:id="rId9"/>
    <p:sldId id="298" r:id="rId10"/>
    <p:sldId id="299" r:id="rId11"/>
    <p:sldId id="300" r:id="rId12"/>
    <p:sldId id="310" r:id="rId13"/>
    <p:sldId id="291" r:id="rId14"/>
    <p:sldId id="311" r:id="rId15"/>
    <p:sldId id="297" r:id="rId16"/>
    <p:sldId id="292" r:id="rId17"/>
    <p:sldId id="293" r:id="rId18"/>
    <p:sldId id="295" r:id="rId19"/>
    <p:sldId id="288" r:id="rId20"/>
    <p:sldId id="294" r:id="rId21"/>
    <p:sldId id="257" r:id="rId22"/>
    <p:sldId id="259" r:id="rId23"/>
    <p:sldId id="260" r:id="rId24"/>
    <p:sldId id="302" r:id="rId25"/>
    <p:sldId id="309" r:id="rId26"/>
    <p:sldId id="303" r:id="rId27"/>
    <p:sldId id="304" r:id="rId28"/>
    <p:sldId id="305" r:id="rId29"/>
    <p:sldId id="306" r:id="rId30"/>
    <p:sldId id="355" r:id="rId31"/>
    <p:sldId id="326" r:id="rId32"/>
    <p:sldId id="357" r:id="rId33"/>
    <p:sldId id="358" r:id="rId34"/>
    <p:sldId id="359" r:id="rId35"/>
    <p:sldId id="361" r:id="rId36"/>
    <p:sldId id="360" r:id="rId37"/>
    <p:sldId id="265" r:id="rId38"/>
    <p:sldId id="313" r:id="rId39"/>
    <p:sldId id="356" r:id="rId40"/>
    <p:sldId id="315" r:id="rId41"/>
    <p:sldId id="314" r:id="rId42"/>
    <p:sldId id="316" r:id="rId43"/>
    <p:sldId id="317" r:id="rId44"/>
    <p:sldId id="318" r:id="rId45"/>
    <p:sldId id="327" r:id="rId46"/>
    <p:sldId id="320" r:id="rId47"/>
    <p:sldId id="321" r:id="rId48"/>
    <p:sldId id="322" r:id="rId49"/>
    <p:sldId id="324" r:id="rId50"/>
    <p:sldId id="325" r:id="rId51"/>
    <p:sldId id="312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262" r:id="rId61"/>
    <p:sldId id="352" r:id="rId62"/>
    <p:sldId id="354" r:id="rId63"/>
    <p:sldId id="353" r:id="rId64"/>
    <p:sldId id="336" r:id="rId65"/>
    <p:sldId id="342" r:id="rId66"/>
    <p:sldId id="337" r:id="rId67"/>
    <p:sldId id="338" r:id="rId68"/>
    <p:sldId id="339" r:id="rId69"/>
    <p:sldId id="340" r:id="rId70"/>
    <p:sldId id="341" r:id="rId71"/>
    <p:sldId id="268" r:id="rId72"/>
    <p:sldId id="343" r:id="rId73"/>
    <p:sldId id="345" r:id="rId74"/>
    <p:sldId id="346" r:id="rId75"/>
    <p:sldId id="348" r:id="rId76"/>
    <p:sldId id="349" r:id="rId77"/>
    <p:sldId id="351" r:id="rId78"/>
    <p:sldId id="267" r:id="rId79"/>
    <p:sldId id="344" r:id="rId80"/>
    <p:sldId id="279" r:id="rId81"/>
    <p:sldId id="280" r:id="rId82"/>
    <p:sldId id="285" r:id="rId83"/>
  </p:sldIdLst>
  <p:sldSz cx="9144000" cy="5143500" type="screen16x9"/>
  <p:notesSz cx="6858000" cy="9144000"/>
  <p:embeddedFontLst>
    <p:embeddedFont>
      <p:font typeface="Nixie One" charset="0"/>
      <p:regular r:id="rId85"/>
    </p:embeddedFont>
    <p:embeddedFont>
      <p:font typeface="Varela Round" charset="-79"/>
      <p:regular r:id="rId86"/>
    </p:embeddedFont>
    <p:embeddedFont>
      <p:font typeface="Segoe Script" pitchFamily="34" charset="0"/>
      <p:regular r:id="rId87"/>
      <p:bold r:id="rId88"/>
    </p:embeddedFont>
    <p:embeddedFont>
      <p:font typeface="MT Extra" pitchFamily="18" charset="2"/>
      <p:regular r:id="rId89"/>
    </p:embeddedFont>
    <p:embeddedFont>
      <p:font typeface="Tahoma" pitchFamily="34" charset="0"/>
      <p:regular r:id="rId90"/>
      <p:bold r:id="rId91"/>
    </p:embeddedFont>
    <p:embeddedFont>
      <p:font typeface="Impact" pitchFamily="34" charset="0"/>
      <p:regular r:id="rId92"/>
    </p:embeddedFont>
    <p:embeddedFont>
      <p:font typeface="Calibri" pitchFamily="34" charset="0"/>
      <p:regular r:id="rId93"/>
      <p:bold r:id="rId94"/>
      <p:italic r:id="rId95"/>
      <p:boldItalic r:id="rId96"/>
    </p:embeddedFont>
    <p:embeddedFont>
      <p:font typeface="Brush Script MT" pitchFamily="66" charset="0"/>
      <p:italic r:id="rId97"/>
    </p:embeddedFont>
    <p:embeddedFont>
      <p:font typeface="Montserrat" charset="0"/>
      <p:regular r:id="rId98"/>
      <p:bold r:id="rId99"/>
      <p:italic r:id="rId100"/>
      <p:boldItalic r:id="rId10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4D050FE0-58F2-4D90-A5B2-FF3BB478CCD7}">
  <a:tblStyle styleId="{4D050FE0-58F2-4D90-A5B2-FF3BB478CC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1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3.fntdata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6.fntdata"/><Relationship Id="rId95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16.fntdata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1.fntdata"/><Relationship Id="rId93" Type="http://schemas.openxmlformats.org/officeDocument/2006/relationships/font" Target="fonts/font9.fntdata"/><Relationship Id="rId98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4.fntdata"/><Relationship Id="rId91" Type="http://schemas.openxmlformats.org/officeDocument/2006/relationships/font" Target="fonts/font7.fntdata"/><Relationship Id="rId96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2.fntdata"/><Relationship Id="rId94" Type="http://schemas.openxmlformats.org/officeDocument/2006/relationships/font" Target="fonts/font10.fntdata"/><Relationship Id="rId99" Type="http://schemas.openxmlformats.org/officeDocument/2006/relationships/font" Target="fonts/font15.fntdata"/><Relationship Id="rId10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3.fntdata"/><Relationship Id="rId10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d22b52997_14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d22b52997_14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d22b52997_14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d22b52997_14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73d26f0f7c_17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73d26f0f7c_17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4C5641D5-F4DE-415D-94F2-B8D56698672B}" type="datetimeFigureOut">
              <a:rPr lang="pt-BR"/>
              <a:pPr>
                <a:defRPr/>
              </a:pPr>
              <a:t>11/03/2020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1F45EAB2-1DA4-4C2F-9838-11AC2A27E0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A5B7-7B43-4EE8-96C5-ADFAD33D6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8CB67-72B5-44BD-B0A4-684BF80D9B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10382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428750"/>
            <a:ext cx="4038600" cy="30861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038600" cy="30861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F0056-314F-48B1-B949-629152CC2A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7" r:id="rId7"/>
    <p:sldLayoutId id="2147483660" r:id="rId8"/>
    <p:sldLayoutId id="2147483661" r:id="rId9"/>
    <p:sldLayoutId id="2147483662" r:id="rId10"/>
    <p:sldLayoutId id="2147483663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Eletr%C3%B3lito" TargetMode="External"/><Relationship Id="rId13" Type="http://schemas.openxmlformats.org/officeDocument/2006/relationships/hyperlink" Target="https://brasilescola.uol.com.br/quimica/equilibrio-quimico-.htm" TargetMode="External"/><Relationship Id="rId3" Type="http://schemas.openxmlformats.org/officeDocument/2006/relationships/hyperlink" Target="https://brasilescola.uol.com.br/quimica/kwphpoh.htm" TargetMode="External"/><Relationship Id="rId7" Type="http://schemas.openxmlformats.org/officeDocument/2006/relationships/hyperlink" Target="http://www.simonsen.br/eja/arquivos-pdf/qui-4.pdf" TargetMode="External"/><Relationship Id="rId12" Type="http://schemas.openxmlformats.org/officeDocument/2006/relationships/hyperlink" Target="http://www.agamenonquimica.com/aulas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odamateria.com.br/equilibrio-ionico/" TargetMode="External"/><Relationship Id="rId11" Type="http://schemas.openxmlformats.org/officeDocument/2006/relationships/hyperlink" Target="https://www.manualdaquimica.com/fisico-quimica/hidrolise-sais.htm" TargetMode="External"/><Relationship Id="rId5" Type="http://schemas.openxmlformats.org/officeDocument/2006/relationships/hyperlink" Target="http://educacao.globo.com/quimica/assunto/equilibrio-quimico/equilibrio-ionico-acidos-e-bases.html" TargetMode="External"/><Relationship Id="rId15" Type="http://schemas.openxmlformats.org/officeDocument/2006/relationships/hyperlink" Target="http://www.agamenonquimica.com/docs/teoria/fisico/equilibrio.pdf" TargetMode="External"/><Relationship Id="rId10" Type="http://schemas.openxmlformats.org/officeDocument/2006/relationships/hyperlink" Target="https://mundoeducacao.bol.uol.com.br/quimica/lei-ostwald.htm" TargetMode="External"/><Relationship Id="rId4" Type="http://schemas.openxmlformats.org/officeDocument/2006/relationships/hyperlink" Target="https://brasilescola.uol.com.br/quimica/constante-ionizacao.htm" TargetMode="External"/><Relationship Id="rId9" Type="http://schemas.openxmlformats.org/officeDocument/2006/relationships/hyperlink" Target="https://www.infoescola.com/quimica/equilibrio-ionico/" TargetMode="External"/><Relationship Id="rId14" Type="http://schemas.openxmlformats.org/officeDocument/2006/relationships/hyperlink" Target="https://brasilescola.uol.com.br/quimica/equilibrio-ionico-agua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EQUILÍBRIO</a:t>
            </a:r>
            <a:br>
              <a:rPr lang="en" b="1" dirty="0" smtClean="0"/>
            </a:br>
            <a:r>
              <a:rPr lang="en" b="1" dirty="0" smtClean="0"/>
              <a:t>IÔNICO</a:t>
            </a:r>
            <a:endParaRPr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563888" y="4155926"/>
            <a:ext cx="2061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PROF. LUANA NUNES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9075"/>
            <a:ext cx="8229600" cy="55247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b="1" dirty="0" smtClean="0">
                <a:solidFill>
                  <a:schemeClr val="hlink"/>
                </a:solidFill>
              </a:rPr>
              <a:t>RESOLUÇÃO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93254" y="987574"/>
            <a:ext cx="7067178" cy="308610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pt-BR" sz="2800" dirty="0" smtClean="0">
                <a:solidFill>
                  <a:schemeClr val="hlink"/>
                </a:solidFill>
              </a:rPr>
              <a:t>                PC</a:t>
            </a:r>
            <a:r>
              <a:rPr lang="pt-BR" sz="2800" dirty="0" smtClean="0">
                <a:solidFill>
                  <a:schemeClr val="hlink"/>
                </a:solidFill>
                <a:sym typeface="MT Extra" pitchFamily="18" charset="2"/>
              </a:rPr>
              <a:t></a:t>
            </a:r>
            <a:r>
              <a:rPr lang="pt-BR" sz="2800" baseline="-25000" dirty="0" smtClean="0">
                <a:solidFill>
                  <a:schemeClr val="hlink"/>
                </a:solidFill>
              </a:rPr>
              <a:t>5(g)     </a:t>
            </a:r>
            <a:r>
              <a:rPr lang="pt-BR" sz="280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↔</a:t>
            </a:r>
            <a:r>
              <a:rPr lang="pt-BR" sz="2800" dirty="0" smtClean="0">
                <a:solidFill>
                  <a:schemeClr val="hlink"/>
                </a:solidFill>
              </a:rPr>
              <a:t>    PC</a:t>
            </a:r>
            <a:r>
              <a:rPr lang="pt-BR" sz="2800" dirty="0" smtClean="0">
                <a:solidFill>
                  <a:schemeClr val="hlink"/>
                </a:solidFill>
                <a:sym typeface="MT Extra" pitchFamily="18" charset="2"/>
              </a:rPr>
              <a:t></a:t>
            </a:r>
            <a:r>
              <a:rPr lang="pt-BR" sz="2800" baseline="-25000" dirty="0" smtClean="0">
                <a:solidFill>
                  <a:schemeClr val="hlink"/>
                </a:solidFill>
              </a:rPr>
              <a:t>3(g)</a:t>
            </a:r>
            <a:r>
              <a:rPr lang="pt-BR" sz="2800" dirty="0" smtClean="0">
                <a:solidFill>
                  <a:schemeClr val="hlink"/>
                </a:solidFill>
              </a:rPr>
              <a:t>    +      C</a:t>
            </a:r>
            <a:r>
              <a:rPr lang="pt-BR" sz="2800" dirty="0" smtClean="0">
                <a:solidFill>
                  <a:schemeClr val="hlink"/>
                </a:solidFill>
                <a:sym typeface="MT Extra" pitchFamily="18" charset="2"/>
              </a:rPr>
              <a:t></a:t>
            </a:r>
            <a:r>
              <a:rPr lang="pt-BR" sz="2800" baseline="-25000" dirty="0" smtClean="0">
                <a:solidFill>
                  <a:schemeClr val="hlink"/>
                </a:solidFill>
              </a:rPr>
              <a:t>2(g)</a:t>
            </a:r>
          </a:p>
          <a:p>
            <a:pPr algn="r" eaLnBrk="1" hangingPunct="1">
              <a:buFontTx/>
              <a:buNone/>
              <a:defRPr/>
            </a:pPr>
            <a:endParaRPr lang="pt-BR" sz="2800" dirty="0" smtClean="0">
              <a:solidFill>
                <a:schemeClr val="hlink"/>
              </a:solidFill>
            </a:endParaRPr>
          </a:p>
          <a:p>
            <a:pPr algn="r" eaLnBrk="1" hangingPunct="1">
              <a:buFontTx/>
              <a:buNone/>
              <a:defRPr/>
            </a:pPr>
            <a:endParaRPr lang="pt-BR" sz="2800" dirty="0" smtClean="0"/>
          </a:p>
        </p:txBody>
      </p:sp>
      <p:graphicFrame>
        <p:nvGraphicFramePr>
          <p:cNvPr id="84100" name="Group 132"/>
          <p:cNvGraphicFramePr>
            <a:graphicFrameLocks noGrp="1"/>
          </p:cNvGraphicFramePr>
          <p:nvPr>
            <p:ph sz="half" idx="2"/>
          </p:nvPr>
        </p:nvGraphicFramePr>
        <p:xfrm>
          <a:off x="179389" y="1762125"/>
          <a:ext cx="8713787" cy="2953942"/>
        </p:xfrm>
        <a:graphic>
          <a:graphicData uri="http://schemas.openxmlformats.org/drawingml/2006/table">
            <a:tbl>
              <a:tblPr/>
              <a:tblGrid>
                <a:gridCol w="2239962"/>
                <a:gridCol w="2154238"/>
                <a:gridCol w="2160587"/>
                <a:gridCol w="2159000"/>
              </a:tblGrid>
              <a:tr h="301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[PC</a:t>
                      </a: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ℓ</a:t>
                      </a:r>
                      <a:r>
                        <a:rPr kumimoji="0" lang="pt-BR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]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[PC</a:t>
                      </a: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ℓ</a:t>
                      </a:r>
                      <a:r>
                        <a:rPr kumimoji="0" lang="pt-BR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]</a:t>
                      </a:r>
                      <a:endParaRPr kumimoji="0" lang="pt-BR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[C</a:t>
                      </a: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ℓ</a:t>
                      </a:r>
                      <a:r>
                        <a:rPr kumimoji="0" lang="pt-BR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]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Quantidade inicial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Mols ionizados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 x 0,8=0,8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sym typeface="Symbol" pitchFamily="18" charset="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0,8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sym typeface="Symbol" pitchFamily="18" charset="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0,8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Equilíbrio 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0,2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Molaridade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O,2</a:t>
                      </a:r>
                      <a:endParaRPr kumimoji="0" lang="pt-BR" sz="14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sz="14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O,8</a:t>
                      </a:r>
                      <a:endParaRPr kumimoji="0" lang="pt-BR" sz="14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O,8</a:t>
                      </a:r>
                      <a:endParaRPr kumimoji="0" lang="pt-BR" sz="14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 sz="4000" b="1" dirty="0" smtClean="0">
                <a:solidFill>
                  <a:schemeClr val="hlink"/>
                </a:solidFill>
              </a:rPr>
              <a:t>LOGO: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t-BR" b="1" dirty="0" smtClean="0"/>
              <a:t>K</a:t>
            </a:r>
            <a:r>
              <a:rPr lang="pt-BR" b="1" baseline="-25000" dirty="0" smtClean="0"/>
              <a:t>C </a:t>
            </a:r>
            <a:r>
              <a:rPr lang="pt-BR" b="1" dirty="0" smtClean="0"/>
              <a:t>=[PC</a:t>
            </a:r>
            <a:r>
              <a:rPr lang="pt-BR" b="1" dirty="0" smtClean="0">
                <a:cs typeface="Tahoma" pitchFamily="34" charset="0"/>
              </a:rPr>
              <a:t>ℓ</a:t>
            </a:r>
            <a:r>
              <a:rPr lang="pt-BR" b="1" baseline="-25000" dirty="0" smtClean="0">
                <a:cs typeface="Tahoma" pitchFamily="34" charset="0"/>
              </a:rPr>
              <a:t>3</a:t>
            </a:r>
            <a:r>
              <a:rPr lang="pt-BR" b="1" dirty="0" smtClean="0">
                <a:cs typeface="Tahoma" pitchFamily="34" charset="0"/>
              </a:rPr>
              <a:t>].[Cℓ</a:t>
            </a:r>
            <a:r>
              <a:rPr lang="pt-BR" b="1" baseline="-25000" dirty="0" smtClean="0">
                <a:cs typeface="Tahoma" pitchFamily="34" charset="0"/>
              </a:rPr>
              <a:t>2</a:t>
            </a:r>
            <a:r>
              <a:rPr lang="pt-BR" b="1" dirty="0" smtClean="0">
                <a:cs typeface="Tahoma" pitchFamily="34" charset="0"/>
              </a:rPr>
              <a:t>] / [</a:t>
            </a:r>
            <a:r>
              <a:rPr lang="pt-BR" b="1" dirty="0" smtClean="0"/>
              <a:t>PC</a:t>
            </a:r>
            <a:r>
              <a:rPr lang="pt-BR" b="1" dirty="0" smtClean="0">
                <a:cs typeface="Tahoma" pitchFamily="34" charset="0"/>
              </a:rPr>
              <a:t>ℓ</a:t>
            </a:r>
            <a:r>
              <a:rPr lang="pt-BR" b="1" baseline="-25000" dirty="0" smtClean="0">
                <a:cs typeface="Tahoma" pitchFamily="34" charset="0"/>
              </a:rPr>
              <a:t>5</a:t>
            </a:r>
            <a:r>
              <a:rPr lang="pt-BR" b="1" dirty="0" smtClean="0">
                <a:cs typeface="Tahoma" pitchFamily="34" charset="0"/>
              </a:rPr>
              <a:t>]</a:t>
            </a:r>
          </a:p>
          <a:p>
            <a:pPr algn="ctr" eaLnBrk="1" hangingPunct="1">
              <a:buFontTx/>
              <a:buNone/>
              <a:defRPr/>
            </a:pPr>
            <a:endParaRPr lang="pt-BR" b="1" dirty="0" smtClean="0">
              <a:cs typeface="Tahoma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pt-BR" b="1" dirty="0" smtClean="0">
                <a:solidFill>
                  <a:schemeClr val="hlink"/>
                </a:solidFill>
                <a:cs typeface="Tahoma" pitchFamily="34" charset="0"/>
              </a:rPr>
              <a:t>Então:</a:t>
            </a:r>
          </a:p>
          <a:p>
            <a:pPr algn="ctr" eaLnBrk="1" hangingPunct="1">
              <a:buFontTx/>
              <a:buNone/>
              <a:defRPr/>
            </a:pPr>
            <a:endParaRPr lang="pt-BR" b="1" dirty="0" smtClean="0">
              <a:solidFill>
                <a:schemeClr val="hlink"/>
              </a:solidFill>
              <a:cs typeface="Tahoma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pt-BR" b="1" dirty="0" smtClean="0"/>
              <a:t>K</a:t>
            </a:r>
            <a:r>
              <a:rPr lang="pt-BR" b="1" baseline="-25000" dirty="0" smtClean="0"/>
              <a:t>C </a:t>
            </a:r>
            <a:r>
              <a:rPr lang="pt-BR" b="1" dirty="0" smtClean="0"/>
              <a:t>=0,8.0,8</a:t>
            </a:r>
            <a:r>
              <a:rPr lang="pt-BR" b="1" dirty="0" smtClean="0">
                <a:cs typeface="Tahoma" pitchFamily="34" charset="0"/>
              </a:rPr>
              <a:t> / 0,2</a:t>
            </a:r>
          </a:p>
          <a:p>
            <a:pPr algn="ctr" eaLnBrk="1" hangingPunct="1">
              <a:buFontTx/>
              <a:buNone/>
              <a:defRPr/>
            </a:pPr>
            <a:endParaRPr lang="pt-BR" b="1" dirty="0" smtClean="0"/>
          </a:p>
          <a:p>
            <a:pPr algn="ctr" eaLnBrk="1" hangingPunct="1">
              <a:buFontTx/>
              <a:buNone/>
              <a:defRPr/>
            </a:pPr>
            <a:r>
              <a:rPr lang="pt-BR" b="1" dirty="0" smtClean="0"/>
              <a:t>K</a:t>
            </a:r>
            <a:r>
              <a:rPr lang="pt-BR" b="1" baseline="-25000" dirty="0" smtClean="0"/>
              <a:t>C </a:t>
            </a:r>
            <a:r>
              <a:rPr lang="pt-BR" b="1" dirty="0" smtClean="0"/>
              <a:t>= 3,2</a:t>
            </a:r>
            <a:endParaRPr lang="pt-BR" b="1" dirty="0" smtClean="0">
              <a:cs typeface="Tahoma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pt-BR" b="1" baseline="-25000" dirty="0" smtClean="0">
              <a:solidFill>
                <a:schemeClr val="hlink"/>
              </a:solidFill>
              <a:cs typeface="Tahoma" pitchFamily="34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69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552475"/>
          </a:xfrm>
        </p:spPr>
        <p:txBody>
          <a:bodyPr/>
          <a:lstStyle/>
          <a:p>
            <a:r>
              <a:rPr lang="pt-BR" b="1" dirty="0" smtClean="0"/>
              <a:t>EXEMPLO 2 DE QUESTÃO USANDO </a:t>
            </a:r>
            <a:r>
              <a:rPr lang="el-GR" b="1" dirty="0" smtClean="0">
                <a:latin typeface="Segoe Script"/>
              </a:rPr>
              <a:t>α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843558"/>
            <a:ext cx="8219256" cy="3671292"/>
          </a:xfrm>
        </p:spPr>
        <p:txBody>
          <a:bodyPr/>
          <a:lstStyle/>
          <a:p>
            <a:pPr algn="just">
              <a:buNone/>
            </a:pPr>
            <a:r>
              <a:rPr lang="pt-BR" sz="1800" dirty="0" smtClean="0"/>
              <a:t>(UEPB) 6,8 gramas de amônia (NH</a:t>
            </a:r>
            <a:r>
              <a:rPr lang="pt-BR" sz="1800" baseline="-25000" dirty="0" smtClean="0"/>
              <a:t>3</a:t>
            </a:r>
            <a:r>
              <a:rPr lang="pt-BR" sz="1800" dirty="0" smtClean="0"/>
              <a:t>) são aquecidos em um recipiente fechado a uma dada temperatura. Quando o sistema atinge o equilíbrio, verifica-se a formação de 0,6 grama de hidrogênio (H</a:t>
            </a:r>
            <a:r>
              <a:rPr lang="pt-BR" sz="1800" baseline="-25000" dirty="0" smtClean="0"/>
              <a:t>2</a:t>
            </a:r>
            <a:r>
              <a:rPr lang="pt-BR" sz="1800" dirty="0" smtClean="0"/>
              <a:t>). Qual é o grau de dissociação do NH</a:t>
            </a:r>
            <a:r>
              <a:rPr lang="pt-BR" sz="1800" baseline="-25000" dirty="0" smtClean="0"/>
              <a:t>3</a:t>
            </a:r>
            <a:r>
              <a:rPr lang="pt-BR" sz="1800" dirty="0" smtClean="0"/>
              <a:t> nas condições da experiência? </a:t>
            </a:r>
          </a:p>
          <a:p>
            <a:pPr algn="r">
              <a:buNone/>
            </a:pPr>
            <a:r>
              <a:rPr lang="pt-BR" sz="1800" dirty="0" smtClean="0"/>
              <a:t>Dados: N = 14 e H = 1.</a:t>
            </a:r>
          </a:p>
          <a:p>
            <a:pPr algn="just">
              <a:buNone/>
            </a:pPr>
            <a:r>
              <a:rPr lang="pt-BR" sz="1800" dirty="0" smtClean="0"/>
              <a:t>a) 50%</a:t>
            </a:r>
          </a:p>
          <a:p>
            <a:pPr algn="just">
              <a:buNone/>
            </a:pPr>
            <a:r>
              <a:rPr lang="pt-BR" sz="1800" dirty="0" smtClean="0"/>
              <a:t>b) 40%</a:t>
            </a:r>
          </a:p>
          <a:p>
            <a:pPr algn="just">
              <a:buNone/>
            </a:pPr>
            <a:r>
              <a:rPr lang="pt-BR" sz="1800" dirty="0" smtClean="0"/>
              <a:t>c) 30%</a:t>
            </a:r>
          </a:p>
          <a:p>
            <a:pPr algn="just">
              <a:buNone/>
            </a:pPr>
            <a:r>
              <a:rPr lang="pt-BR" sz="1800" dirty="0" smtClean="0"/>
              <a:t>d) 20%</a:t>
            </a:r>
          </a:p>
          <a:p>
            <a:pPr algn="just">
              <a:buNone/>
            </a:pPr>
            <a:r>
              <a:rPr lang="pt-BR" sz="1800" dirty="0" smtClean="0"/>
              <a:t>e) 10%</a:t>
            </a:r>
          </a:p>
          <a:p>
            <a:pPr algn="just">
              <a:buNone/>
            </a:pPr>
            <a:endParaRPr lang="pt-BR" sz="18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F0056-314F-48B1-B949-629152CC2A3F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979712" y="2499742"/>
            <a:ext cx="57665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Inicialmente é necessário calcular a massa molar das substâncias NH</a:t>
            </a:r>
            <a:r>
              <a:rPr lang="pt-BR" baseline="-25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 e H</a:t>
            </a:r>
            <a:r>
              <a:rPr lang="pt-BR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 multiplicando a massa molar pela quantidade de átomos de cada elemento:</a:t>
            </a:r>
          </a:p>
          <a:p>
            <a:pPr algn="just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Para o NH</a:t>
            </a:r>
            <a:r>
              <a:rPr lang="pt-BR" baseline="-25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M = 14.1 + 1.3</a:t>
            </a:r>
          </a:p>
          <a:p>
            <a:pPr algn="just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M = 14 + 3</a:t>
            </a:r>
          </a:p>
          <a:p>
            <a:pPr algn="just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M = 17g/mol</a:t>
            </a:r>
          </a:p>
          <a:p>
            <a:pPr algn="just"/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Para o H</a:t>
            </a:r>
            <a:r>
              <a:rPr lang="pt-BR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M = 1.2</a:t>
            </a:r>
          </a:p>
          <a:p>
            <a:pPr algn="just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M = 2 g/mol</a:t>
            </a:r>
          </a:p>
          <a:p>
            <a:pPr algn="just"/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907704" y="2414954"/>
            <a:ext cx="56886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Em seguida calculamos a quantidade de matéria (número de mol) do NH</a:t>
            </a:r>
            <a:r>
              <a:rPr lang="pt-BR" baseline="-25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 e do H</a:t>
            </a:r>
            <a:r>
              <a:rPr lang="pt-BR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 dividindo a massa fornecida pelo exercício pela massa molar encontrada anteriormente: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Para o NH</a:t>
            </a:r>
            <a:r>
              <a:rPr lang="pt-BR" baseline="-25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n =</a:t>
            </a:r>
            <a:r>
              <a:rPr lang="pt-BR" u="sng" dirty="0" smtClean="0">
                <a:solidFill>
                  <a:schemeClr val="accent6">
                    <a:lumMod val="75000"/>
                  </a:schemeClr>
                </a:solidFill>
              </a:rPr>
              <a:t> 6,8 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    17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n = 0,4 mol</a:t>
            </a:r>
          </a:p>
          <a:p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Para o H</a:t>
            </a:r>
            <a:r>
              <a:rPr lang="pt-BR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n = </a:t>
            </a:r>
            <a:r>
              <a:rPr lang="pt-BR" u="sng" dirty="0" smtClean="0">
                <a:solidFill>
                  <a:schemeClr val="accent6">
                    <a:lumMod val="75000"/>
                  </a:schemeClr>
                </a:solidFill>
              </a:rPr>
              <a:t>0,6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      2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n = 0,3 mol</a:t>
            </a:r>
          </a:p>
          <a:p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912" y="3075806"/>
            <a:ext cx="2209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3075806"/>
            <a:ext cx="2228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de cantos arredondados 14"/>
          <p:cNvSpPr/>
          <p:nvPr/>
        </p:nvSpPr>
        <p:spPr>
          <a:xfrm>
            <a:off x="6516216" y="4155926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/>
              <a:t>α = </a:t>
            </a:r>
            <a:r>
              <a:rPr lang="el-GR" u="sng" dirty="0" smtClean="0"/>
              <a:t>0,2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     0,4</a:t>
            </a:r>
          </a:p>
          <a:p>
            <a:r>
              <a:rPr lang="el-GR" dirty="0" smtClean="0"/>
              <a:t>α = 0,5 </a:t>
            </a:r>
            <a:r>
              <a:rPr lang="pt-BR" dirty="0" smtClean="0"/>
              <a:t>mol</a:t>
            </a:r>
            <a:endParaRPr lang="pt-BR" dirty="0"/>
          </a:p>
        </p:txBody>
      </p:sp>
      <p:cxnSp>
        <p:nvCxnSpPr>
          <p:cNvPr id="17" name="Conector de seta reta 16"/>
          <p:cNvCxnSpPr/>
          <p:nvPr/>
        </p:nvCxnSpPr>
        <p:spPr>
          <a:xfrm flipH="1">
            <a:off x="5724128" y="458797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3635896" y="4155926"/>
            <a:ext cx="20162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Multiplicando por 100 para transformar em porcentagem, temos 50% de dissociação.</a:t>
            </a:r>
            <a:endParaRPr lang="pt-BR" dirty="0"/>
          </a:p>
        </p:txBody>
      </p:sp>
      <p:sp>
        <p:nvSpPr>
          <p:cNvPr id="19" name="Seta para a direita 18"/>
          <p:cNvSpPr/>
          <p:nvPr/>
        </p:nvSpPr>
        <p:spPr>
          <a:xfrm>
            <a:off x="0" y="2499742"/>
            <a:ext cx="6115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5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pt-B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8313" y="1143000"/>
            <a:ext cx="2290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2400" b="1" i="0">
                <a:solidFill>
                  <a:schemeClr val="bg1"/>
                </a:solidFill>
                <a:cs typeface="Arial" charset="0"/>
              </a:rPr>
              <a:t>Para a reação:</a:t>
            </a:r>
          </a:p>
        </p:txBody>
      </p:sp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1763713" y="333375"/>
            <a:ext cx="5165725" cy="595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Constante de Ionização</a:t>
            </a:r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468313" y="1491630"/>
            <a:ext cx="8208962" cy="1357312"/>
            <a:chOff x="571500" y="1851670"/>
            <a:chExt cx="8208963" cy="1357312"/>
          </a:xfrm>
          <a:noFill/>
        </p:grpSpPr>
        <p:sp>
          <p:nvSpPr>
            <p:cNvPr id="6" name="AutoShape 25"/>
            <p:cNvSpPr>
              <a:spLocks noChangeArrowheads="1"/>
            </p:cNvSpPr>
            <p:nvPr/>
          </p:nvSpPr>
          <p:spPr bwMode="auto">
            <a:xfrm flipV="1">
              <a:off x="571500" y="1851670"/>
              <a:ext cx="8208963" cy="1357312"/>
            </a:xfrm>
            <a:prstGeom prst="flowChartAlternateProcess">
              <a:avLst/>
            </a:prstGeom>
            <a:grpFill/>
            <a:ln w="76200" cmpd="tri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solidFill>
                  <a:sysClr val="windowText" lastClr="000000"/>
                </a:solidFill>
                <a:cs typeface="Arial" charset="0"/>
              </a:endParaRPr>
            </a:p>
          </p:txBody>
        </p:sp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931863" y="2251075"/>
              <a:ext cx="1211262" cy="646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just"/>
              <a:r>
                <a:rPr lang="pt-BR" sz="3600" b="1" i="0">
                  <a:solidFill>
                    <a:sysClr val="windowText" lastClr="000000"/>
                  </a:solidFill>
                  <a:cs typeface="Arial" charset="0"/>
                </a:rPr>
                <a:t>HCN</a:t>
              </a: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1979613" y="2487613"/>
              <a:ext cx="749300" cy="4619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just"/>
              <a:r>
                <a:rPr lang="pt-BR" sz="2400" b="1" i="0">
                  <a:solidFill>
                    <a:sysClr val="windowText" lastClr="000000"/>
                  </a:solidFill>
                  <a:cs typeface="Arial" charset="0"/>
                </a:rPr>
                <a:t>(aq)</a:t>
              </a:r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auto">
            <a:xfrm>
              <a:off x="3132138" y="2466975"/>
              <a:ext cx="1223962" cy="0"/>
            </a:xfrm>
            <a:prstGeom prst="line">
              <a:avLst/>
            </a:prstGeom>
            <a:grpFill/>
            <a:ln w="76200" cmpd="tri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Line 29"/>
            <p:cNvSpPr>
              <a:spLocks noChangeShapeType="1"/>
            </p:cNvSpPr>
            <p:nvPr/>
          </p:nvSpPr>
          <p:spPr bwMode="auto">
            <a:xfrm flipH="1">
              <a:off x="3132138" y="2682875"/>
              <a:ext cx="1223962" cy="0"/>
            </a:xfrm>
            <a:prstGeom prst="line">
              <a:avLst/>
            </a:prstGeom>
            <a:grpFill/>
            <a:ln w="76200" cmpd="tri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4787900" y="2251075"/>
              <a:ext cx="517525" cy="646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pt-BR" sz="3600" b="1" i="0">
                  <a:solidFill>
                    <a:sysClr val="windowText" lastClr="000000"/>
                  </a:solidFill>
                  <a:cs typeface="Arial" charset="0"/>
                </a:rPr>
                <a:t>H</a:t>
              </a: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5286375" y="2068513"/>
              <a:ext cx="454025" cy="6461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 b="1" i="0">
                  <a:solidFill>
                    <a:sysClr val="windowText" lastClr="000000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13" name="Text Box 32"/>
            <p:cNvSpPr txBox="1">
              <a:spLocks noChangeArrowheads="1"/>
            </p:cNvSpPr>
            <p:nvPr/>
          </p:nvSpPr>
          <p:spPr bwMode="auto">
            <a:xfrm>
              <a:off x="6132513" y="2208213"/>
              <a:ext cx="454025" cy="6461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 b="1" i="0">
                  <a:solidFill>
                    <a:sysClr val="windowText" lastClr="000000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7572375" y="2538413"/>
              <a:ext cx="749300" cy="4619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just"/>
              <a:r>
                <a:rPr lang="pt-BR" sz="2400" b="1" i="0">
                  <a:solidFill>
                    <a:sysClr val="windowText" lastClr="000000"/>
                  </a:solidFill>
                  <a:cs typeface="Arial" charset="0"/>
                </a:rPr>
                <a:t>(aq)</a:t>
              </a: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5292725" y="2544763"/>
              <a:ext cx="749300" cy="4619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just"/>
              <a:r>
                <a:rPr lang="pt-BR" sz="2400" b="1" i="0">
                  <a:solidFill>
                    <a:sysClr val="windowText" lastClr="000000"/>
                  </a:solidFill>
                  <a:cs typeface="Arial" charset="0"/>
                </a:rPr>
                <a:t>(aq)</a:t>
              </a:r>
            </a:p>
          </p:txBody>
        </p:sp>
        <p:sp>
          <p:nvSpPr>
            <p:cNvPr id="16" name="Rectangle 35"/>
            <p:cNvSpPr>
              <a:spLocks noChangeArrowheads="1"/>
            </p:cNvSpPr>
            <p:nvPr/>
          </p:nvSpPr>
          <p:spPr bwMode="auto">
            <a:xfrm>
              <a:off x="6856413" y="2257425"/>
              <a:ext cx="850900" cy="646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pt-BR" sz="3600" b="1" i="0">
                  <a:solidFill>
                    <a:sysClr val="windowText" lastClr="000000"/>
                  </a:solidFill>
                  <a:cs typeface="Arial" charset="0"/>
                </a:rPr>
                <a:t>CN</a:t>
              </a:r>
            </a:p>
          </p:txBody>
        </p:sp>
        <p:sp>
          <p:nvSpPr>
            <p:cNvPr id="17" name="Text Box 36"/>
            <p:cNvSpPr txBox="1">
              <a:spLocks noChangeArrowheads="1"/>
            </p:cNvSpPr>
            <p:nvPr/>
          </p:nvSpPr>
          <p:spPr bwMode="auto">
            <a:xfrm>
              <a:off x="7715250" y="2071688"/>
              <a:ext cx="441325" cy="6461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600" b="1" i="0">
                  <a:solidFill>
                    <a:sysClr val="windowText" lastClr="000000"/>
                  </a:solidFill>
                  <a:cs typeface="Arial" charset="0"/>
                </a:rPr>
                <a:t>–</a:t>
              </a:r>
            </a:p>
          </p:txBody>
        </p:sp>
      </p:grpSp>
      <p:grpSp>
        <p:nvGrpSpPr>
          <p:cNvPr id="18" name="Grupo 17"/>
          <p:cNvGrpSpPr>
            <a:grpSpLocks/>
          </p:cNvGrpSpPr>
          <p:nvPr/>
        </p:nvGrpSpPr>
        <p:grpSpPr bwMode="auto">
          <a:xfrm>
            <a:off x="1331640" y="2982912"/>
            <a:ext cx="6264275" cy="1965102"/>
            <a:chOff x="1450975" y="3571875"/>
            <a:chExt cx="6264275" cy="2160588"/>
          </a:xfrm>
          <a:noFill/>
        </p:grpSpPr>
        <p:sp>
          <p:nvSpPr>
            <p:cNvPr id="19" name="AutoShape 37"/>
            <p:cNvSpPr>
              <a:spLocks noChangeArrowheads="1"/>
            </p:cNvSpPr>
            <p:nvPr/>
          </p:nvSpPr>
          <p:spPr bwMode="auto">
            <a:xfrm>
              <a:off x="1450975" y="3571875"/>
              <a:ext cx="6264275" cy="2160588"/>
            </a:xfrm>
            <a:prstGeom prst="flowChartDocument">
              <a:avLst/>
            </a:prstGeom>
            <a:grpFill/>
            <a:ln w="76200" cmpd="tri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20" name="Text Box 38"/>
            <p:cNvSpPr txBox="1">
              <a:spLocks noChangeArrowheads="1"/>
            </p:cNvSpPr>
            <p:nvPr/>
          </p:nvSpPr>
          <p:spPr bwMode="auto">
            <a:xfrm>
              <a:off x="2746375" y="4276725"/>
              <a:ext cx="582613" cy="646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3600" b="1" i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= </a:t>
              </a:r>
            </a:p>
          </p:txBody>
        </p:sp>
        <p:sp>
          <p:nvSpPr>
            <p:cNvPr id="21" name="Line 39"/>
            <p:cNvSpPr>
              <a:spLocks noChangeShapeType="1"/>
            </p:cNvSpPr>
            <p:nvPr/>
          </p:nvSpPr>
          <p:spPr bwMode="auto">
            <a:xfrm>
              <a:off x="3262313" y="4637088"/>
              <a:ext cx="3671887" cy="0"/>
            </a:xfrm>
            <a:prstGeom prst="line">
              <a:avLst/>
            </a:prstGeom>
            <a:grpFill/>
            <a:ln w="571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Text Box 40"/>
            <p:cNvSpPr txBox="1">
              <a:spLocks noChangeArrowheads="1"/>
            </p:cNvSpPr>
            <p:nvPr/>
          </p:nvSpPr>
          <p:spPr bwMode="auto">
            <a:xfrm>
              <a:off x="1954213" y="4221163"/>
              <a:ext cx="863600" cy="6413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3600" b="1" i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Ki</a:t>
              </a:r>
            </a:p>
          </p:txBody>
        </p:sp>
        <p:sp>
          <p:nvSpPr>
            <p:cNvPr id="23" name="Text Box 41"/>
            <p:cNvSpPr txBox="1">
              <a:spLocks noChangeArrowheads="1"/>
            </p:cNvSpPr>
            <p:nvPr/>
          </p:nvSpPr>
          <p:spPr bwMode="auto">
            <a:xfrm>
              <a:off x="3467100" y="3916363"/>
              <a:ext cx="1466850" cy="6461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36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[ H   ] </a:t>
              </a:r>
            </a:p>
          </p:txBody>
        </p:sp>
        <p:sp>
          <p:nvSpPr>
            <p:cNvPr id="24" name="Text Box 42"/>
            <p:cNvSpPr txBox="1">
              <a:spLocks noChangeArrowheads="1"/>
            </p:cNvSpPr>
            <p:nvPr/>
          </p:nvSpPr>
          <p:spPr bwMode="auto">
            <a:xfrm>
              <a:off x="4833938" y="3916363"/>
              <a:ext cx="1800225" cy="6461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36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[ CN   ] </a:t>
              </a:r>
            </a:p>
          </p:txBody>
        </p:sp>
        <p:sp>
          <p:nvSpPr>
            <p:cNvPr id="25" name="Text Box 43"/>
            <p:cNvSpPr txBox="1">
              <a:spLocks noChangeArrowheads="1"/>
            </p:cNvSpPr>
            <p:nvPr/>
          </p:nvSpPr>
          <p:spPr bwMode="auto">
            <a:xfrm>
              <a:off x="4051300" y="4651375"/>
              <a:ext cx="1865313" cy="646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3600" b="1" i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[ HCN ] </a:t>
              </a:r>
            </a:p>
          </p:txBody>
        </p:sp>
        <p:sp>
          <p:nvSpPr>
            <p:cNvPr id="26" name="Text Box 44"/>
            <p:cNvSpPr txBox="1">
              <a:spLocks noChangeArrowheads="1"/>
            </p:cNvSpPr>
            <p:nvPr/>
          </p:nvSpPr>
          <p:spPr bwMode="auto">
            <a:xfrm>
              <a:off x="4119563" y="3776663"/>
              <a:ext cx="454025" cy="6461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 b="1" i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+</a:t>
              </a:r>
            </a:p>
          </p:txBody>
        </p:sp>
        <p:sp>
          <p:nvSpPr>
            <p:cNvPr id="27" name="Text Box 45"/>
            <p:cNvSpPr txBox="1">
              <a:spLocks noChangeArrowheads="1"/>
            </p:cNvSpPr>
            <p:nvPr/>
          </p:nvSpPr>
          <p:spPr bwMode="auto">
            <a:xfrm>
              <a:off x="5818188" y="3716338"/>
              <a:ext cx="441325" cy="6461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 b="1" i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–</a:t>
              </a:r>
            </a:p>
          </p:txBody>
        </p:sp>
      </p:grpSp>
      <p:sp>
        <p:nvSpPr>
          <p:cNvPr id="28" name="Elipse 27"/>
          <p:cNvSpPr/>
          <p:nvPr/>
        </p:nvSpPr>
        <p:spPr>
          <a:xfrm>
            <a:off x="1763688" y="3507854"/>
            <a:ext cx="792088" cy="79208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0" name="Conector de seta reta 29"/>
          <p:cNvCxnSpPr>
            <a:stCxn id="6" idx="2"/>
          </p:cNvCxnSpPr>
          <p:nvPr/>
        </p:nvCxnSpPr>
        <p:spPr>
          <a:xfrm flipH="1">
            <a:off x="2411760" y="1491630"/>
            <a:ext cx="2161034" cy="20882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de cantos arredondados 31"/>
          <p:cNvSpPr/>
          <p:nvPr/>
        </p:nvSpPr>
        <p:spPr>
          <a:xfrm>
            <a:off x="4572000" y="1203598"/>
            <a:ext cx="1872208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TAMBÉM CHAMADO DE </a:t>
            </a:r>
            <a:r>
              <a:rPr lang="pt-BR" b="1" dirty="0" err="1" smtClean="0"/>
              <a:t>Ka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pt-B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8313" y="1143000"/>
            <a:ext cx="2290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2400" b="1" i="0">
                <a:solidFill>
                  <a:schemeClr val="bg1"/>
                </a:solidFill>
                <a:cs typeface="Arial" charset="0"/>
              </a:rPr>
              <a:t>Para a reação:</a:t>
            </a:r>
          </a:p>
        </p:txBody>
      </p:sp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1763713" y="333375"/>
            <a:ext cx="5165725" cy="595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Constante de Ionização</a:t>
            </a:r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227708" y="1491630"/>
            <a:ext cx="8664772" cy="1357312"/>
            <a:chOff x="571500" y="1851670"/>
            <a:chExt cx="8208963" cy="1357312"/>
          </a:xfrm>
          <a:noFill/>
        </p:grpSpPr>
        <p:sp>
          <p:nvSpPr>
            <p:cNvPr id="6" name="AutoShape 25"/>
            <p:cNvSpPr>
              <a:spLocks noChangeArrowheads="1"/>
            </p:cNvSpPr>
            <p:nvPr/>
          </p:nvSpPr>
          <p:spPr bwMode="auto">
            <a:xfrm flipV="1">
              <a:off x="571500" y="1851670"/>
              <a:ext cx="8208963" cy="1357312"/>
            </a:xfrm>
            <a:prstGeom prst="flowChartAlternateProcess">
              <a:avLst/>
            </a:prstGeom>
            <a:grpFill/>
            <a:ln w="76200" cmpd="tri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solidFill>
                  <a:sysClr val="windowText" lastClr="000000"/>
                </a:solidFill>
                <a:cs typeface="Arial" charset="0"/>
              </a:endParaRPr>
            </a:p>
          </p:txBody>
        </p:sp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79968" y="2250966"/>
              <a:ext cx="2023311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just"/>
              <a:r>
                <a:rPr lang="pt-BR" sz="3600" b="1" dirty="0" err="1" smtClean="0">
                  <a:solidFill>
                    <a:sysClr val="windowText" lastClr="000000"/>
                  </a:solidFill>
                  <a:cs typeface="Arial" charset="0"/>
                </a:rPr>
                <a:t>Mg</a:t>
              </a:r>
              <a:r>
                <a:rPr lang="pt-BR" sz="3600" b="1" dirty="0" smtClean="0">
                  <a:solidFill>
                    <a:sysClr val="windowText" lastClr="000000"/>
                  </a:solidFill>
                  <a:cs typeface="Arial" charset="0"/>
                </a:rPr>
                <a:t>(OH)</a:t>
              </a:r>
              <a:r>
                <a:rPr lang="pt-BR" sz="3600" b="1" baseline="-25000" dirty="0" smtClean="0">
                  <a:solidFill>
                    <a:sysClr val="windowText" lastClr="000000"/>
                  </a:solidFill>
                  <a:cs typeface="Arial" charset="0"/>
                </a:rPr>
                <a:t>2</a:t>
              </a:r>
              <a:endParaRPr lang="pt-BR" sz="3600" b="1" i="0" baseline="-25000" dirty="0">
                <a:solidFill>
                  <a:sysClr val="windowText" lastClr="000000"/>
                </a:solidFill>
                <a:cs typeface="Arial" charset="0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2554809" y="2487613"/>
              <a:ext cx="749300" cy="4619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just"/>
              <a:r>
                <a:rPr lang="pt-BR" sz="2400" b="1" i="0" dirty="0">
                  <a:solidFill>
                    <a:sysClr val="windowText" lastClr="000000"/>
                  </a:solidFill>
                  <a:cs typeface="Arial" charset="0"/>
                </a:rPr>
                <a:t>(</a:t>
              </a:r>
              <a:r>
                <a:rPr lang="pt-BR" sz="2400" b="1" i="0" dirty="0" err="1">
                  <a:solidFill>
                    <a:sysClr val="windowText" lastClr="000000"/>
                  </a:solidFill>
                  <a:cs typeface="Arial" charset="0"/>
                </a:rPr>
                <a:t>aq</a:t>
              </a:r>
              <a:r>
                <a:rPr lang="pt-BR" sz="2400" b="1" i="0" dirty="0">
                  <a:solidFill>
                    <a:sysClr val="windowText" lastClr="000000"/>
                  </a:solidFill>
                  <a:cs typeface="Arial" charset="0"/>
                </a:rPr>
                <a:t>)</a:t>
              </a:r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auto">
            <a:xfrm>
              <a:off x="3386267" y="2466975"/>
              <a:ext cx="1223962" cy="0"/>
            </a:xfrm>
            <a:prstGeom prst="line">
              <a:avLst/>
            </a:prstGeom>
            <a:grpFill/>
            <a:ln w="76200" cmpd="tri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Line 29"/>
            <p:cNvSpPr>
              <a:spLocks noChangeShapeType="1"/>
            </p:cNvSpPr>
            <p:nvPr/>
          </p:nvSpPr>
          <p:spPr bwMode="auto">
            <a:xfrm flipH="1">
              <a:off x="3386267" y="2682875"/>
              <a:ext cx="1223962" cy="0"/>
            </a:xfrm>
            <a:prstGeom prst="line">
              <a:avLst/>
            </a:prstGeom>
            <a:grpFill/>
            <a:ln w="76200" cmpd="tri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4668509" y="2211710"/>
              <a:ext cx="806721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pt-BR" sz="3600" b="1" i="0" dirty="0" err="1" smtClean="0">
                  <a:solidFill>
                    <a:sysClr val="windowText" lastClr="000000"/>
                  </a:solidFill>
                  <a:cs typeface="Arial" charset="0"/>
                </a:rPr>
                <a:t>Mg</a:t>
              </a:r>
              <a:endParaRPr lang="pt-BR" sz="3600" b="1" i="0" dirty="0">
                <a:solidFill>
                  <a:sysClr val="windowText" lastClr="000000"/>
                </a:solidFill>
                <a:cs typeface="Arial" charset="0"/>
              </a:endParaRP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5282490" y="2068513"/>
              <a:ext cx="592588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dirty="0" smtClean="0">
                  <a:solidFill>
                    <a:sysClr val="windowText" lastClr="000000"/>
                  </a:solidFill>
                  <a:cs typeface="Arial" charset="0"/>
                </a:rPr>
                <a:t>2</a:t>
              </a:r>
              <a:r>
                <a:rPr lang="pt-BR" sz="3600" b="1" i="0" dirty="0" smtClean="0">
                  <a:solidFill>
                    <a:sysClr val="windowText" lastClr="000000"/>
                  </a:solidFill>
                  <a:cs typeface="Arial" charset="0"/>
                </a:rPr>
                <a:t>+</a:t>
              </a:r>
              <a:endParaRPr lang="pt-BR" sz="3600" b="1" i="0" dirty="0">
                <a:solidFill>
                  <a:sysClr val="windowText" lastClr="000000"/>
                </a:solidFill>
                <a:cs typeface="Arial" charset="0"/>
              </a:endParaRPr>
            </a:p>
          </p:txBody>
        </p:sp>
        <p:sp>
          <p:nvSpPr>
            <p:cNvPr id="13" name="Text Box 32"/>
            <p:cNvSpPr txBox="1">
              <a:spLocks noChangeArrowheads="1"/>
            </p:cNvSpPr>
            <p:nvPr/>
          </p:nvSpPr>
          <p:spPr bwMode="auto">
            <a:xfrm>
              <a:off x="6386642" y="2208213"/>
              <a:ext cx="454025" cy="6461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 b="1" i="0">
                  <a:solidFill>
                    <a:sysClr val="windowText" lastClr="000000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7826503" y="2538413"/>
              <a:ext cx="749300" cy="4619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just"/>
              <a:r>
                <a:rPr lang="pt-BR" sz="2400" b="1" i="0">
                  <a:solidFill>
                    <a:sysClr val="windowText" lastClr="000000"/>
                  </a:solidFill>
                  <a:cs typeface="Arial" charset="0"/>
                </a:rPr>
                <a:t>(aq)</a:t>
              </a: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5546854" y="2544763"/>
              <a:ext cx="749300" cy="4619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just"/>
              <a:r>
                <a:rPr lang="pt-BR" sz="2400" b="1" i="0" dirty="0">
                  <a:solidFill>
                    <a:sysClr val="windowText" lastClr="000000"/>
                  </a:solidFill>
                  <a:cs typeface="Arial" charset="0"/>
                </a:rPr>
                <a:t>(</a:t>
              </a:r>
              <a:r>
                <a:rPr lang="pt-BR" sz="2400" b="1" i="0" dirty="0" err="1">
                  <a:solidFill>
                    <a:sysClr val="windowText" lastClr="000000"/>
                  </a:solidFill>
                  <a:cs typeface="Arial" charset="0"/>
                </a:rPr>
                <a:t>aq</a:t>
              </a:r>
              <a:r>
                <a:rPr lang="pt-BR" sz="2400" b="1" i="0" dirty="0">
                  <a:solidFill>
                    <a:sysClr val="windowText" lastClr="000000"/>
                  </a:solidFill>
                  <a:cs typeface="Arial" charset="0"/>
                </a:rPr>
                <a:t>)</a:t>
              </a:r>
            </a:p>
          </p:txBody>
        </p:sp>
        <p:sp>
          <p:nvSpPr>
            <p:cNvPr id="16" name="Rectangle 35"/>
            <p:cNvSpPr>
              <a:spLocks noChangeArrowheads="1"/>
            </p:cNvSpPr>
            <p:nvPr/>
          </p:nvSpPr>
          <p:spPr bwMode="auto">
            <a:xfrm>
              <a:off x="6919770" y="2257316"/>
              <a:ext cx="1074009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pt-BR" sz="3600" b="1" i="0" dirty="0" smtClean="0">
                  <a:solidFill>
                    <a:sysClr val="windowText" lastClr="000000"/>
                  </a:solidFill>
                  <a:cs typeface="Arial" charset="0"/>
                </a:rPr>
                <a:t>2OH</a:t>
              </a:r>
              <a:endParaRPr lang="pt-BR" sz="3600" b="1" i="0" dirty="0">
                <a:solidFill>
                  <a:sysClr val="windowText" lastClr="000000"/>
                </a:solidFill>
                <a:cs typeface="Arial" charset="0"/>
              </a:endParaRPr>
            </a:p>
          </p:txBody>
        </p:sp>
        <p:sp>
          <p:nvSpPr>
            <p:cNvPr id="17" name="Text Box 36"/>
            <p:cNvSpPr txBox="1">
              <a:spLocks noChangeArrowheads="1"/>
            </p:cNvSpPr>
            <p:nvPr/>
          </p:nvSpPr>
          <p:spPr bwMode="auto">
            <a:xfrm>
              <a:off x="7969378" y="2071688"/>
              <a:ext cx="441325" cy="6461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600" b="1" i="0">
                  <a:solidFill>
                    <a:sysClr val="windowText" lastClr="000000"/>
                  </a:solidFill>
                  <a:cs typeface="Arial" charset="0"/>
                </a:rPr>
                <a:t>–</a:t>
              </a:r>
            </a:p>
          </p:txBody>
        </p:sp>
      </p:grpSp>
      <p:grpSp>
        <p:nvGrpSpPr>
          <p:cNvPr id="18" name="Grupo 17"/>
          <p:cNvGrpSpPr>
            <a:grpSpLocks/>
          </p:cNvGrpSpPr>
          <p:nvPr/>
        </p:nvGrpSpPr>
        <p:grpSpPr bwMode="auto">
          <a:xfrm>
            <a:off x="1259632" y="2931790"/>
            <a:ext cx="6264275" cy="1965102"/>
            <a:chOff x="1450975" y="3571875"/>
            <a:chExt cx="6264275" cy="2160588"/>
          </a:xfrm>
          <a:noFill/>
        </p:grpSpPr>
        <p:sp>
          <p:nvSpPr>
            <p:cNvPr id="19" name="AutoShape 37"/>
            <p:cNvSpPr>
              <a:spLocks noChangeArrowheads="1"/>
            </p:cNvSpPr>
            <p:nvPr/>
          </p:nvSpPr>
          <p:spPr bwMode="auto">
            <a:xfrm>
              <a:off x="1450975" y="3571875"/>
              <a:ext cx="6264275" cy="2160588"/>
            </a:xfrm>
            <a:prstGeom prst="flowChartDocument">
              <a:avLst/>
            </a:prstGeom>
            <a:grpFill/>
            <a:ln w="76200" cmpd="tri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20" name="Text Box 38"/>
            <p:cNvSpPr txBox="1">
              <a:spLocks noChangeArrowheads="1"/>
            </p:cNvSpPr>
            <p:nvPr/>
          </p:nvSpPr>
          <p:spPr bwMode="auto">
            <a:xfrm>
              <a:off x="2746375" y="4276725"/>
              <a:ext cx="582613" cy="646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3600" b="1" i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= </a:t>
              </a:r>
            </a:p>
          </p:txBody>
        </p:sp>
        <p:sp>
          <p:nvSpPr>
            <p:cNvPr id="21" name="Line 39"/>
            <p:cNvSpPr>
              <a:spLocks noChangeShapeType="1"/>
            </p:cNvSpPr>
            <p:nvPr/>
          </p:nvSpPr>
          <p:spPr bwMode="auto">
            <a:xfrm>
              <a:off x="3262313" y="4637088"/>
              <a:ext cx="3671887" cy="0"/>
            </a:xfrm>
            <a:prstGeom prst="line">
              <a:avLst/>
            </a:prstGeom>
            <a:grpFill/>
            <a:ln w="571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Text Box 40"/>
            <p:cNvSpPr txBox="1">
              <a:spLocks noChangeArrowheads="1"/>
            </p:cNvSpPr>
            <p:nvPr/>
          </p:nvSpPr>
          <p:spPr bwMode="auto">
            <a:xfrm>
              <a:off x="1954213" y="4221163"/>
              <a:ext cx="863600" cy="6413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3600" b="1" i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Ki</a:t>
              </a:r>
            </a:p>
          </p:txBody>
        </p:sp>
        <p:sp>
          <p:nvSpPr>
            <p:cNvPr id="23" name="Text Box 41"/>
            <p:cNvSpPr txBox="1">
              <a:spLocks noChangeArrowheads="1"/>
            </p:cNvSpPr>
            <p:nvPr/>
          </p:nvSpPr>
          <p:spPr bwMode="auto">
            <a:xfrm>
              <a:off x="5357968" y="3890474"/>
              <a:ext cx="1997663" cy="7106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36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[ </a:t>
              </a:r>
              <a:r>
                <a:rPr lang="pt-BR" sz="3600" b="1" i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OH   ]</a:t>
              </a:r>
              <a:r>
                <a:rPr lang="pt-BR" sz="3600" b="1" i="0" baseline="3000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2</a:t>
              </a:r>
              <a:r>
                <a:rPr lang="pt-BR" sz="3600" b="1" i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 </a:t>
              </a:r>
              <a:endParaRPr lang="pt-BR" sz="3600" b="1" i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24" name="Text Box 42"/>
            <p:cNvSpPr txBox="1">
              <a:spLocks noChangeArrowheads="1"/>
            </p:cNvSpPr>
            <p:nvPr/>
          </p:nvSpPr>
          <p:spPr bwMode="auto">
            <a:xfrm>
              <a:off x="3354442" y="3890474"/>
              <a:ext cx="2056973" cy="7106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36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[ </a:t>
              </a:r>
              <a:r>
                <a:rPr lang="pt-BR" sz="3600" b="1" i="0" dirty="0" err="1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Mg</a:t>
              </a:r>
              <a:r>
                <a:rPr lang="pt-BR" sz="3600" b="1" i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     </a:t>
              </a:r>
              <a:r>
                <a:rPr lang="pt-BR" sz="36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] </a:t>
              </a:r>
            </a:p>
          </p:txBody>
        </p:sp>
        <p:sp>
          <p:nvSpPr>
            <p:cNvPr id="25" name="Text Box 43"/>
            <p:cNvSpPr txBox="1">
              <a:spLocks noChangeArrowheads="1"/>
            </p:cNvSpPr>
            <p:nvPr/>
          </p:nvSpPr>
          <p:spPr bwMode="auto">
            <a:xfrm>
              <a:off x="4051300" y="4651375"/>
              <a:ext cx="2800767" cy="7106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36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[ </a:t>
              </a:r>
              <a:r>
                <a:rPr lang="pt-BR" sz="3600" b="1" i="0" dirty="0" err="1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Mg</a:t>
              </a:r>
              <a:r>
                <a:rPr lang="pt-BR" sz="3600" b="1" i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(OH)</a:t>
              </a:r>
              <a:r>
                <a:rPr lang="pt-BR" sz="3600" b="1" i="0" baseline="-2500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2</a:t>
              </a:r>
              <a:r>
                <a:rPr lang="pt-BR" sz="3600" b="1" i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 </a:t>
              </a:r>
              <a:r>
                <a:rPr lang="pt-BR" sz="36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] </a:t>
              </a:r>
            </a:p>
          </p:txBody>
        </p:sp>
        <p:sp>
          <p:nvSpPr>
            <p:cNvPr id="26" name="Text Box 44"/>
            <p:cNvSpPr txBox="1">
              <a:spLocks noChangeArrowheads="1"/>
            </p:cNvSpPr>
            <p:nvPr/>
          </p:nvSpPr>
          <p:spPr bwMode="auto">
            <a:xfrm>
              <a:off x="6441013" y="3652960"/>
              <a:ext cx="338554" cy="7106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-</a:t>
              </a:r>
              <a:endParaRPr lang="pt-BR" sz="3600" b="1" i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27" name="Text Box 45"/>
            <p:cNvSpPr txBox="1">
              <a:spLocks noChangeArrowheads="1"/>
            </p:cNvSpPr>
            <p:nvPr/>
          </p:nvSpPr>
          <p:spPr bwMode="auto">
            <a:xfrm>
              <a:off x="4362554" y="3734046"/>
              <a:ext cx="654346" cy="7106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8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2</a:t>
              </a:r>
              <a:r>
                <a:rPr lang="pt-BR" sz="3600" b="1" i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+</a:t>
              </a:r>
              <a:endParaRPr lang="pt-BR" sz="3600" b="1" i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28" name="Elipse 27"/>
          <p:cNvSpPr/>
          <p:nvPr/>
        </p:nvSpPr>
        <p:spPr>
          <a:xfrm>
            <a:off x="1691680" y="3435846"/>
            <a:ext cx="792088" cy="79208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0" name="Conector de seta reta 29"/>
          <p:cNvCxnSpPr>
            <a:stCxn id="6" idx="2"/>
          </p:cNvCxnSpPr>
          <p:nvPr/>
        </p:nvCxnSpPr>
        <p:spPr>
          <a:xfrm flipH="1">
            <a:off x="2411761" y="1491630"/>
            <a:ext cx="2148333" cy="20882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de cantos arredondados 31"/>
          <p:cNvSpPr/>
          <p:nvPr/>
        </p:nvSpPr>
        <p:spPr>
          <a:xfrm>
            <a:off x="4572000" y="1203598"/>
            <a:ext cx="1872208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TAMBÉM CHAMADO DE Kb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2" y="411510"/>
            <a:ext cx="8964612" cy="3318544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pt-PT" sz="2800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PT" sz="2800" dirty="0" smtClean="0"/>
              <a:t>É importante notar que: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pt-PT" sz="2800" dirty="0" smtClean="0">
              <a:sym typeface="Symbol" pitchFamily="18" charset="2"/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pt-PT" sz="2800" dirty="0" smtClean="0">
                <a:solidFill>
                  <a:schemeClr val="hlink"/>
                </a:solidFill>
                <a:latin typeface="Segoe Script"/>
              </a:rPr>
              <a:t>↑</a:t>
            </a:r>
            <a:r>
              <a:rPr lang="pt-PT" sz="2800" dirty="0" smtClean="0">
                <a:solidFill>
                  <a:schemeClr val="hlink"/>
                </a:solidFill>
              </a:rPr>
              <a:t>Ki </a:t>
            </a:r>
            <a:r>
              <a:rPr lang="pt-PT" sz="2800" dirty="0" smtClean="0">
                <a:solidFill>
                  <a:schemeClr val="hlink"/>
                </a:solidFill>
                <a:sym typeface="Symbol" pitchFamily="18" charset="2"/>
              </a:rPr>
              <a:t></a:t>
            </a:r>
            <a:r>
              <a:rPr lang="pt-PT" sz="2800" dirty="0" smtClean="0">
                <a:solidFill>
                  <a:schemeClr val="hlink"/>
                </a:solidFill>
              </a:rPr>
              <a:t> o eletrólito é forte</a:t>
            </a:r>
          </a:p>
          <a:p>
            <a:pPr marL="0" indent="0" algn="ctr" eaLnBrk="1" hangingPunct="1">
              <a:lnSpc>
                <a:spcPct val="90000"/>
              </a:lnSpc>
              <a:buFont typeface="Symbol" pitchFamily="18" charset="2"/>
              <a:buChar char="­"/>
              <a:defRPr/>
            </a:pPr>
            <a:endParaRPr lang="pt-PT" sz="2800" dirty="0" smtClean="0">
              <a:solidFill>
                <a:schemeClr val="hlink"/>
              </a:solidFill>
              <a:sym typeface="Symbol" pitchFamily="18" charset="2"/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pt-PT" sz="2800" dirty="0" smtClean="0">
                <a:solidFill>
                  <a:srgbClr val="00B050"/>
                </a:solidFill>
              </a:rPr>
              <a:t>↓Ki </a:t>
            </a:r>
            <a:r>
              <a:rPr lang="pt-PT" sz="2800" dirty="0" smtClean="0">
                <a:solidFill>
                  <a:srgbClr val="00B050"/>
                </a:solidFill>
                <a:sym typeface="Symbol" pitchFamily="18" charset="2"/>
              </a:rPr>
              <a:t></a:t>
            </a:r>
            <a:r>
              <a:rPr lang="pt-PT" sz="2800" dirty="0" smtClean="0">
                <a:solidFill>
                  <a:srgbClr val="00B050"/>
                </a:solidFill>
              </a:rPr>
              <a:t> o eletrólito é fraco</a:t>
            </a:r>
          </a:p>
          <a:p>
            <a:pPr marL="0" indent="0" algn="just" eaLnBrk="1" hangingPunct="1">
              <a:lnSpc>
                <a:spcPct val="90000"/>
              </a:lnSpc>
              <a:buFont typeface="Symbol" pitchFamily="18" charset="2"/>
              <a:buChar char="¯"/>
              <a:defRPr/>
            </a:pPr>
            <a:endParaRPr lang="pt-PT" sz="2800" dirty="0" smtClean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6948264" y="1491630"/>
            <a:ext cx="187220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 smtClean="0"/>
              <a:t>Ou seja: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Quanto maior o </a:t>
            </a:r>
            <a:r>
              <a:rPr lang="pt-BR" b="1" dirty="0" err="1" smtClean="0"/>
              <a:t>Ka</a:t>
            </a:r>
            <a:r>
              <a:rPr lang="pt-BR" b="1" dirty="0" smtClean="0"/>
              <a:t>, mais forte é o ácido!!!!</a:t>
            </a:r>
            <a:endParaRPr lang="pt-BR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7020272" y="3363838"/>
            <a:ext cx="187220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 smtClean="0"/>
              <a:t>Ou seja: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Quanto maior o Kb, mais forte é a base!!!!</a:t>
            </a:r>
            <a:endParaRPr lang="pt-BR" b="1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2555776" y="3631332"/>
            <a:ext cx="1872208" cy="151216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 smtClean="0"/>
              <a:t>Ou seja: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Quanto menor o </a:t>
            </a:r>
            <a:r>
              <a:rPr lang="pt-BR" b="1" dirty="0" err="1" smtClean="0"/>
              <a:t>Ka</a:t>
            </a:r>
            <a:r>
              <a:rPr lang="pt-BR" b="1" dirty="0" smtClean="0"/>
              <a:t>, mais fraco é o ácido!!!!</a:t>
            </a:r>
            <a:endParaRPr lang="pt-BR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788024" y="3631332"/>
            <a:ext cx="1872208" cy="151216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 smtClean="0"/>
              <a:t>Ou seja: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Quanto menor o Kb, mais fraca é a base!!!!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 rot="20178591">
            <a:off x="2556064" y="2110085"/>
            <a:ext cx="4031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QUESTÕES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8" descr="Resultado de imagem para interroga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267494"/>
            <a:ext cx="1292480" cy="2232248"/>
          </a:xfrm>
          <a:prstGeom prst="rect">
            <a:avLst/>
          </a:prstGeom>
          <a:noFill/>
        </p:spPr>
      </p:pic>
      <p:pic>
        <p:nvPicPr>
          <p:cNvPr id="5" name="Picture 8" descr="Resultado de imagem para interroga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2643758"/>
            <a:ext cx="129248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ChangeArrowheads="1"/>
          </p:cNvSpPr>
          <p:nvPr/>
        </p:nvSpPr>
        <p:spPr bwMode="auto">
          <a:xfrm>
            <a:off x="36513" y="-61614"/>
            <a:ext cx="90360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/>
            <a:r>
              <a:rPr lang="pt-BR" sz="18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01)  X,  Y   e   Z  representam genericamente três ácidos que, quando dissolvidos</a:t>
            </a:r>
          </a:p>
          <a:p>
            <a:pPr marL="342900" indent="-342900" algn="just"/>
            <a:r>
              <a:rPr lang="pt-BR" sz="18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      em um mesmo volume de água, à  temperatura  constante, comportam-se de</a:t>
            </a:r>
          </a:p>
          <a:p>
            <a:pPr marL="342900" indent="-342900" algn="just"/>
            <a:r>
              <a:rPr lang="pt-BR" sz="18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      acordo  com a tabela:</a:t>
            </a:r>
          </a:p>
        </p:txBody>
      </p:sp>
      <p:sp>
        <p:nvSpPr>
          <p:cNvPr id="95235" name="Rectangle 20"/>
          <p:cNvSpPr>
            <a:spLocks noChangeArrowheads="1"/>
          </p:cNvSpPr>
          <p:nvPr/>
        </p:nvSpPr>
        <p:spPr bwMode="auto">
          <a:xfrm>
            <a:off x="546100" y="1979296"/>
            <a:ext cx="6186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sz="1800" b="1" i="0" dirty="0">
                <a:solidFill>
                  <a:schemeClr val="tx1"/>
                </a:solidFill>
                <a:cs typeface="Arial" charset="0"/>
              </a:rPr>
              <a:t>Analise as afirmações, considerando os três ácidos:</a:t>
            </a:r>
          </a:p>
        </p:txBody>
      </p:sp>
      <p:sp>
        <p:nvSpPr>
          <p:cNvPr id="95236" name="Rectangle 21"/>
          <p:cNvSpPr>
            <a:spLocks noChangeArrowheads="1"/>
          </p:cNvSpPr>
          <p:nvPr/>
        </p:nvSpPr>
        <p:spPr bwMode="auto">
          <a:xfrm>
            <a:off x="785813" y="2310290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sz="1800" b="1" i="0" dirty="0">
                <a:solidFill>
                  <a:schemeClr val="tx1"/>
                </a:solidFill>
                <a:cs typeface="Arial" charset="0"/>
              </a:rPr>
              <a:t>I.   X representa o mais forte</a:t>
            </a:r>
          </a:p>
        </p:txBody>
      </p:sp>
      <p:sp>
        <p:nvSpPr>
          <p:cNvPr id="95237" name="Rectangle 22"/>
          <p:cNvSpPr>
            <a:spLocks noChangeArrowheads="1"/>
          </p:cNvSpPr>
          <p:nvPr/>
        </p:nvSpPr>
        <p:spPr bwMode="auto">
          <a:xfrm>
            <a:off x="714375" y="2687717"/>
            <a:ext cx="3633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sz="1800" b="1" i="0" dirty="0">
                <a:solidFill>
                  <a:schemeClr val="tx1"/>
                </a:solidFill>
                <a:cs typeface="Arial" charset="0"/>
              </a:rPr>
              <a:t>II.   Z representa o mais fraco</a:t>
            </a:r>
          </a:p>
        </p:txBody>
      </p:sp>
      <p:sp>
        <p:nvSpPr>
          <p:cNvPr id="95238" name="Rectangle 23"/>
          <p:cNvSpPr>
            <a:spLocks noChangeArrowheads="1"/>
          </p:cNvSpPr>
          <p:nvPr/>
        </p:nvSpPr>
        <p:spPr bwMode="auto">
          <a:xfrm>
            <a:off x="633413" y="3066336"/>
            <a:ext cx="5010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sz="1800" b="1" i="0">
                <a:solidFill>
                  <a:schemeClr val="tx1"/>
                </a:solidFill>
                <a:cs typeface="Arial" charset="0"/>
              </a:rPr>
              <a:t>III.   Y apresenta o maior grau de ionização</a:t>
            </a:r>
          </a:p>
        </p:txBody>
      </p:sp>
      <p:grpSp>
        <p:nvGrpSpPr>
          <p:cNvPr id="2" name="Grupo 13"/>
          <p:cNvGrpSpPr>
            <a:grpSpLocks/>
          </p:cNvGrpSpPr>
          <p:nvPr/>
        </p:nvGrpSpPr>
        <p:grpSpPr bwMode="auto">
          <a:xfrm>
            <a:off x="574675" y="742236"/>
            <a:ext cx="7994650" cy="1334453"/>
            <a:chOff x="609600" y="989648"/>
            <a:chExt cx="7994650" cy="1779269"/>
          </a:xfrm>
        </p:grpSpPr>
        <p:sp>
          <p:nvSpPr>
            <p:cNvPr id="95315" name="Rectangle 5"/>
            <p:cNvSpPr>
              <a:spLocks noChangeArrowheads="1"/>
            </p:cNvSpPr>
            <p:nvPr/>
          </p:nvSpPr>
          <p:spPr bwMode="auto">
            <a:xfrm>
              <a:off x="2266950" y="989648"/>
              <a:ext cx="2160588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mols dissolvidos</a:t>
              </a:r>
            </a:p>
          </p:txBody>
        </p:sp>
        <p:sp>
          <p:nvSpPr>
            <p:cNvPr id="95316" name="Rectangle 6"/>
            <p:cNvSpPr>
              <a:spLocks noChangeArrowheads="1"/>
            </p:cNvSpPr>
            <p:nvPr/>
          </p:nvSpPr>
          <p:spPr bwMode="auto">
            <a:xfrm>
              <a:off x="6624638" y="1015048"/>
              <a:ext cx="1979612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pt-BR" sz="1800" b="1" i="0" dirty="0">
                  <a:solidFill>
                    <a:schemeClr val="tx1"/>
                  </a:solidFill>
                  <a:cs typeface="Arial" charset="0"/>
                </a:rPr>
                <a:t>mols ionizados </a:t>
              </a:r>
            </a:p>
          </p:txBody>
        </p:sp>
        <p:sp>
          <p:nvSpPr>
            <p:cNvPr id="95317" name="Text Box 7"/>
            <p:cNvSpPr txBox="1">
              <a:spLocks noChangeArrowheads="1"/>
            </p:cNvSpPr>
            <p:nvPr/>
          </p:nvSpPr>
          <p:spPr bwMode="auto">
            <a:xfrm>
              <a:off x="609600" y="1484784"/>
              <a:ext cx="338554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X</a:t>
              </a:r>
            </a:p>
          </p:txBody>
        </p:sp>
        <p:sp>
          <p:nvSpPr>
            <p:cNvPr id="95318" name="Text Box 8"/>
            <p:cNvSpPr txBox="1">
              <a:spLocks noChangeArrowheads="1"/>
            </p:cNvSpPr>
            <p:nvPr/>
          </p:nvSpPr>
          <p:spPr bwMode="auto">
            <a:xfrm>
              <a:off x="609600" y="1844823"/>
              <a:ext cx="338554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Y</a:t>
              </a:r>
            </a:p>
          </p:txBody>
        </p:sp>
        <p:sp>
          <p:nvSpPr>
            <p:cNvPr id="95319" name="Text Box 9"/>
            <p:cNvSpPr txBox="1">
              <a:spLocks noChangeArrowheads="1"/>
            </p:cNvSpPr>
            <p:nvPr/>
          </p:nvSpPr>
          <p:spPr bwMode="auto">
            <a:xfrm>
              <a:off x="615950" y="2276475"/>
              <a:ext cx="325730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Z</a:t>
              </a:r>
            </a:p>
          </p:txBody>
        </p:sp>
        <p:sp>
          <p:nvSpPr>
            <p:cNvPr id="95320" name="Text Box 10"/>
            <p:cNvSpPr txBox="1">
              <a:spLocks noChangeArrowheads="1"/>
            </p:cNvSpPr>
            <p:nvPr/>
          </p:nvSpPr>
          <p:spPr bwMode="auto">
            <a:xfrm>
              <a:off x="2946400" y="1484784"/>
              <a:ext cx="441146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20</a:t>
              </a:r>
            </a:p>
          </p:txBody>
        </p:sp>
        <p:sp>
          <p:nvSpPr>
            <p:cNvPr id="95321" name="Text Box 11"/>
            <p:cNvSpPr txBox="1">
              <a:spLocks noChangeArrowheads="1"/>
            </p:cNvSpPr>
            <p:nvPr/>
          </p:nvSpPr>
          <p:spPr bwMode="auto">
            <a:xfrm>
              <a:off x="2946400" y="1844823"/>
              <a:ext cx="441146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10</a:t>
              </a:r>
            </a:p>
          </p:txBody>
        </p:sp>
        <p:sp>
          <p:nvSpPr>
            <p:cNvPr id="95322" name="Text Box 12"/>
            <p:cNvSpPr txBox="1">
              <a:spLocks noChangeArrowheads="1"/>
            </p:cNvSpPr>
            <p:nvPr/>
          </p:nvSpPr>
          <p:spPr bwMode="auto">
            <a:xfrm>
              <a:off x="3010693" y="2276475"/>
              <a:ext cx="312906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5</a:t>
              </a:r>
            </a:p>
          </p:txBody>
        </p:sp>
        <p:sp>
          <p:nvSpPr>
            <p:cNvPr id="95323" name="Text Box 13"/>
            <p:cNvSpPr txBox="1">
              <a:spLocks noChangeArrowheads="1"/>
            </p:cNvSpPr>
            <p:nvPr/>
          </p:nvSpPr>
          <p:spPr bwMode="auto">
            <a:xfrm>
              <a:off x="7058025" y="1484784"/>
              <a:ext cx="312906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95324" name="Text Box 14"/>
            <p:cNvSpPr txBox="1">
              <a:spLocks noChangeArrowheads="1"/>
            </p:cNvSpPr>
            <p:nvPr/>
          </p:nvSpPr>
          <p:spPr bwMode="auto">
            <a:xfrm>
              <a:off x="7058025" y="1844823"/>
              <a:ext cx="312906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7</a:t>
              </a:r>
            </a:p>
          </p:txBody>
        </p:sp>
        <p:sp>
          <p:nvSpPr>
            <p:cNvPr id="95325" name="Text Box 15"/>
            <p:cNvSpPr txBox="1">
              <a:spLocks noChangeArrowheads="1"/>
            </p:cNvSpPr>
            <p:nvPr/>
          </p:nvSpPr>
          <p:spPr bwMode="auto">
            <a:xfrm>
              <a:off x="7058025" y="2276475"/>
              <a:ext cx="312906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95326" name="Line 16"/>
            <p:cNvSpPr>
              <a:spLocks noChangeShapeType="1"/>
            </p:cNvSpPr>
            <p:nvPr/>
          </p:nvSpPr>
          <p:spPr bwMode="auto">
            <a:xfrm>
              <a:off x="1258888" y="1669727"/>
              <a:ext cx="1150937" cy="0"/>
            </a:xfrm>
            <a:prstGeom prst="line">
              <a:avLst/>
            </a:prstGeom>
            <a:noFill/>
            <a:ln w="57150" cmpd="thinThick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95327" name="Line 17"/>
            <p:cNvSpPr>
              <a:spLocks noChangeShapeType="1"/>
            </p:cNvSpPr>
            <p:nvPr/>
          </p:nvSpPr>
          <p:spPr bwMode="auto">
            <a:xfrm>
              <a:off x="4137819" y="1669727"/>
              <a:ext cx="2449513" cy="0"/>
            </a:xfrm>
            <a:prstGeom prst="line">
              <a:avLst/>
            </a:prstGeom>
            <a:noFill/>
            <a:ln w="57150" cmpd="thinThick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95328" name="Line 18"/>
            <p:cNvSpPr>
              <a:spLocks noChangeShapeType="1"/>
            </p:cNvSpPr>
            <p:nvPr/>
          </p:nvSpPr>
          <p:spPr bwMode="auto">
            <a:xfrm>
              <a:off x="1258888" y="2029767"/>
              <a:ext cx="1150937" cy="0"/>
            </a:xfrm>
            <a:prstGeom prst="line">
              <a:avLst/>
            </a:prstGeom>
            <a:noFill/>
            <a:ln w="57150" cmpd="thinThick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95329" name="Line 19"/>
            <p:cNvSpPr>
              <a:spLocks noChangeShapeType="1"/>
            </p:cNvSpPr>
            <p:nvPr/>
          </p:nvSpPr>
          <p:spPr bwMode="auto">
            <a:xfrm>
              <a:off x="1258888" y="2461419"/>
              <a:ext cx="1150937" cy="0"/>
            </a:xfrm>
            <a:prstGeom prst="line">
              <a:avLst/>
            </a:prstGeom>
            <a:noFill/>
            <a:ln w="57150" cmpd="thinThick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95330" name="Line 24"/>
            <p:cNvSpPr>
              <a:spLocks noChangeShapeType="1"/>
            </p:cNvSpPr>
            <p:nvPr/>
          </p:nvSpPr>
          <p:spPr bwMode="auto">
            <a:xfrm>
              <a:off x="4137819" y="2029767"/>
              <a:ext cx="2449512" cy="0"/>
            </a:xfrm>
            <a:prstGeom prst="line">
              <a:avLst/>
            </a:prstGeom>
            <a:noFill/>
            <a:ln w="57150" cmpd="thinThick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95331" name="Line 25"/>
            <p:cNvSpPr>
              <a:spLocks noChangeShapeType="1"/>
            </p:cNvSpPr>
            <p:nvPr/>
          </p:nvSpPr>
          <p:spPr bwMode="auto">
            <a:xfrm>
              <a:off x="4137819" y="2461419"/>
              <a:ext cx="2449512" cy="0"/>
            </a:xfrm>
            <a:prstGeom prst="line">
              <a:avLst/>
            </a:prstGeom>
            <a:noFill/>
            <a:ln w="57150" cmpd="thinThick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</p:grpSp>
      <p:sp>
        <p:nvSpPr>
          <p:cNvPr id="95240" name="Rectangle 26"/>
          <p:cNvSpPr>
            <a:spLocks noChangeArrowheads="1"/>
          </p:cNvSpPr>
          <p:nvPr/>
        </p:nvSpPr>
        <p:spPr bwMode="auto">
          <a:xfrm>
            <a:off x="614193" y="3422334"/>
            <a:ext cx="2300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1800" b="1" i="0">
                <a:solidFill>
                  <a:schemeClr val="bg1"/>
                </a:solidFill>
                <a:cs typeface="Arial" charset="0"/>
              </a:rPr>
              <a:t>Está(ao) correta(s):</a:t>
            </a:r>
          </a:p>
        </p:txBody>
      </p:sp>
      <p:sp>
        <p:nvSpPr>
          <p:cNvPr id="120859" name="Rectangle 27"/>
          <p:cNvSpPr>
            <a:spLocks noChangeArrowheads="1"/>
          </p:cNvSpPr>
          <p:nvPr/>
        </p:nvSpPr>
        <p:spPr bwMode="auto">
          <a:xfrm>
            <a:off x="608785" y="3558109"/>
            <a:ext cx="1941557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10000"/>
              </a:lnSpc>
              <a:tabLst>
                <a:tab pos="447675" algn="l"/>
              </a:tabLst>
            </a:pPr>
            <a:r>
              <a:rPr lang="pt-BR" sz="1800" b="1" i="0">
                <a:solidFill>
                  <a:schemeClr val="tx1"/>
                </a:solidFill>
                <a:cs typeface="Arial" charset="0"/>
              </a:rPr>
              <a:t>a)  Apenas I.</a:t>
            </a:r>
          </a:p>
          <a:p>
            <a:pPr algn="just">
              <a:lnSpc>
                <a:spcPct val="110000"/>
              </a:lnSpc>
              <a:tabLst>
                <a:tab pos="447675" algn="l"/>
              </a:tabLst>
            </a:pPr>
            <a:r>
              <a:rPr lang="pt-BR" sz="1800" b="1" i="0">
                <a:solidFill>
                  <a:schemeClr val="tx1"/>
                </a:solidFill>
                <a:cs typeface="Arial" charset="0"/>
              </a:rPr>
              <a:t>b)  Apenas II.</a:t>
            </a:r>
          </a:p>
          <a:p>
            <a:pPr algn="just">
              <a:lnSpc>
                <a:spcPct val="110000"/>
              </a:lnSpc>
              <a:tabLst>
                <a:tab pos="447675" algn="l"/>
              </a:tabLst>
            </a:pPr>
            <a:r>
              <a:rPr lang="pt-BR" sz="1800" b="1" i="0">
                <a:solidFill>
                  <a:schemeClr val="tx1"/>
                </a:solidFill>
                <a:cs typeface="Arial" charset="0"/>
              </a:rPr>
              <a:t>c)  Apenas III.</a:t>
            </a:r>
          </a:p>
          <a:p>
            <a:pPr algn="just">
              <a:lnSpc>
                <a:spcPct val="110000"/>
              </a:lnSpc>
              <a:tabLst>
                <a:tab pos="447675" algn="l"/>
              </a:tabLst>
            </a:pPr>
            <a:r>
              <a:rPr lang="pt-BR" sz="1800" b="1" i="0">
                <a:solidFill>
                  <a:schemeClr val="tx1"/>
                </a:solidFill>
                <a:cs typeface="Arial" charset="0"/>
              </a:rPr>
              <a:t>d)  Apenas I e II.</a:t>
            </a:r>
          </a:p>
          <a:p>
            <a:pPr algn="just">
              <a:lnSpc>
                <a:spcPct val="110000"/>
              </a:lnSpc>
              <a:tabLst>
                <a:tab pos="447675" algn="l"/>
              </a:tabLst>
            </a:pPr>
            <a:r>
              <a:rPr lang="pt-BR" sz="1800" b="1" i="0">
                <a:solidFill>
                  <a:schemeClr val="tx1"/>
                </a:solidFill>
                <a:cs typeface="Arial" charset="0"/>
              </a:rPr>
              <a:t>e)  I, II e III.</a:t>
            </a:r>
          </a:p>
        </p:txBody>
      </p:sp>
      <p:grpSp>
        <p:nvGrpSpPr>
          <p:cNvPr id="3" name="Grupo 1"/>
          <p:cNvGrpSpPr>
            <a:grpSpLocks/>
          </p:cNvGrpSpPr>
          <p:nvPr/>
        </p:nvGrpSpPr>
        <p:grpSpPr bwMode="auto">
          <a:xfrm>
            <a:off x="4929188" y="2463405"/>
            <a:ext cx="3656012" cy="650320"/>
            <a:chOff x="4929188" y="3284538"/>
            <a:chExt cx="3656012" cy="867092"/>
          </a:xfrm>
        </p:grpSpPr>
        <p:sp>
          <p:nvSpPr>
            <p:cNvPr id="120865" name="Rectangle 33"/>
            <p:cNvSpPr>
              <a:spLocks noChangeArrowheads="1"/>
            </p:cNvSpPr>
            <p:nvPr/>
          </p:nvSpPr>
          <p:spPr bwMode="auto">
            <a:xfrm>
              <a:off x="4929188" y="3284538"/>
              <a:ext cx="1512887" cy="792162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t-BR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5309" name="Text Box 28"/>
            <p:cNvSpPr txBox="1">
              <a:spLocks noChangeArrowheads="1"/>
            </p:cNvSpPr>
            <p:nvPr/>
          </p:nvSpPr>
          <p:spPr bwMode="auto">
            <a:xfrm>
              <a:off x="5000625" y="3389313"/>
              <a:ext cx="37863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i="0" dirty="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95310" name="Text Box 29"/>
            <p:cNvSpPr txBox="1">
              <a:spLocks noChangeArrowheads="1"/>
            </p:cNvSpPr>
            <p:nvPr/>
          </p:nvSpPr>
          <p:spPr bwMode="auto">
            <a:xfrm>
              <a:off x="5711032" y="3284538"/>
              <a:ext cx="383438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n</a:t>
              </a:r>
              <a:r>
                <a:rPr lang="pt-BR" sz="1600" b="1" i="0">
                  <a:solidFill>
                    <a:schemeClr val="tx1"/>
                  </a:solidFill>
                  <a:cs typeface="Arial" charset="0"/>
                </a:rPr>
                <a:t>i</a:t>
              </a:r>
            </a:p>
          </p:txBody>
        </p:sp>
        <p:sp>
          <p:nvSpPr>
            <p:cNvPr id="95311" name="Text Box 30"/>
            <p:cNvSpPr txBox="1">
              <a:spLocks noChangeArrowheads="1"/>
            </p:cNvSpPr>
            <p:nvPr/>
          </p:nvSpPr>
          <p:spPr bwMode="auto">
            <a:xfrm>
              <a:off x="5740400" y="3659188"/>
              <a:ext cx="325730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 dirty="0">
                  <a:solidFill>
                    <a:schemeClr val="tx1"/>
                  </a:solidFill>
                  <a:cs typeface="Arial" charset="0"/>
                </a:rPr>
                <a:t>n</a:t>
              </a:r>
            </a:p>
          </p:txBody>
        </p:sp>
        <p:sp>
          <p:nvSpPr>
            <p:cNvPr id="95312" name="Line 31"/>
            <p:cNvSpPr>
              <a:spLocks noChangeShapeType="1"/>
            </p:cNvSpPr>
            <p:nvPr/>
          </p:nvSpPr>
          <p:spPr bwMode="auto">
            <a:xfrm>
              <a:off x="5651500" y="3687244"/>
              <a:ext cx="503238" cy="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95313" name="Text Box 32"/>
            <p:cNvSpPr txBox="1">
              <a:spLocks noChangeArrowheads="1"/>
            </p:cNvSpPr>
            <p:nvPr/>
          </p:nvSpPr>
          <p:spPr bwMode="auto">
            <a:xfrm>
              <a:off x="5280025" y="3512619"/>
              <a:ext cx="319318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 dirty="0">
                  <a:solidFill>
                    <a:schemeClr val="tx1"/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95314" name="Rectangle 34"/>
            <p:cNvSpPr>
              <a:spLocks noChangeArrowheads="1"/>
            </p:cNvSpPr>
            <p:nvPr/>
          </p:nvSpPr>
          <p:spPr bwMode="auto">
            <a:xfrm>
              <a:off x="6457950" y="3367721"/>
              <a:ext cx="2127250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pt-BR" sz="1800" b="1" i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cs typeface="Arial" charset="0"/>
                </a:rPr>
                <a:t>grau de ionização </a:t>
              </a:r>
            </a:p>
          </p:txBody>
        </p:sp>
      </p:grpSp>
      <p:grpSp>
        <p:nvGrpSpPr>
          <p:cNvPr id="4" name="Grupo 4"/>
          <p:cNvGrpSpPr>
            <a:grpSpLocks/>
          </p:cNvGrpSpPr>
          <p:nvPr/>
        </p:nvGrpSpPr>
        <p:grpSpPr bwMode="auto">
          <a:xfrm>
            <a:off x="3852863" y="3651646"/>
            <a:ext cx="1250771" cy="644366"/>
            <a:chOff x="3852863" y="4868863"/>
            <a:chExt cx="1250771" cy="859155"/>
          </a:xfrm>
        </p:grpSpPr>
        <p:sp>
          <p:nvSpPr>
            <p:cNvPr id="95301" name="Text Box 36"/>
            <p:cNvSpPr txBox="1">
              <a:spLocks noChangeArrowheads="1"/>
            </p:cNvSpPr>
            <p:nvPr/>
          </p:nvSpPr>
          <p:spPr bwMode="auto">
            <a:xfrm>
              <a:off x="4232275" y="5078414"/>
              <a:ext cx="31931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 dirty="0">
                  <a:solidFill>
                    <a:schemeClr val="tx1"/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95302" name="Text Box 37"/>
            <p:cNvSpPr txBox="1">
              <a:spLocks noChangeArrowheads="1"/>
            </p:cNvSpPr>
            <p:nvPr/>
          </p:nvSpPr>
          <p:spPr bwMode="auto">
            <a:xfrm>
              <a:off x="4726781" y="4868863"/>
              <a:ext cx="31290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95303" name="Text Box 38"/>
            <p:cNvSpPr txBox="1">
              <a:spLocks noChangeArrowheads="1"/>
            </p:cNvSpPr>
            <p:nvPr/>
          </p:nvSpPr>
          <p:spPr bwMode="auto">
            <a:xfrm>
              <a:off x="4662488" y="5235575"/>
              <a:ext cx="44114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20</a:t>
              </a:r>
            </a:p>
          </p:txBody>
        </p:sp>
        <p:sp>
          <p:nvSpPr>
            <p:cNvPr id="95304" name="Line 43"/>
            <p:cNvSpPr>
              <a:spLocks noChangeShapeType="1"/>
            </p:cNvSpPr>
            <p:nvPr/>
          </p:nvSpPr>
          <p:spPr bwMode="auto">
            <a:xfrm>
              <a:off x="4733925" y="5235575"/>
              <a:ext cx="360363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95305" name="Text Box 44"/>
            <p:cNvSpPr txBox="1">
              <a:spLocks noChangeArrowheads="1"/>
            </p:cNvSpPr>
            <p:nvPr/>
          </p:nvSpPr>
          <p:spPr bwMode="auto">
            <a:xfrm>
              <a:off x="3852863" y="4979990"/>
              <a:ext cx="378630" cy="61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i="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</p:grpSp>
      <p:grpSp>
        <p:nvGrpSpPr>
          <p:cNvPr id="5" name="Grupo 7"/>
          <p:cNvGrpSpPr>
            <a:grpSpLocks/>
          </p:cNvGrpSpPr>
          <p:nvPr/>
        </p:nvGrpSpPr>
        <p:grpSpPr bwMode="auto">
          <a:xfrm>
            <a:off x="3852863" y="4173138"/>
            <a:ext cx="1370107" cy="461665"/>
            <a:chOff x="3852863" y="5564081"/>
            <a:chExt cx="1370107" cy="615553"/>
          </a:xfrm>
        </p:grpSpPr>
        <p:sp>
          <p:nvSpPr>
            <p:cNvPr id="95298" name="Text Box 39"/>
            <p:cNvSpPr txBox="1">
              <a:spLocks noChangeArrowheads="1"/>
            </p:cNvSpPr>
            <p:nvPr/>
          </p:nvSpPr>
          <p:spPr bwMode="auto">
            <a:xfrm>
              <a:off x="4232275" y="5645151"/>
              <a:ext cx="31931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95299" name="Text Box 40"/>
            <p:cNvSpPr txBox="1">
              <a:spLocks noChangeArrowheads="1"/>
            </p:cNvSpPr>
            <p:nvPr/>
          </p:nvSpPr>
          <p:spPr bwMode="auto">
            <a:xfrm>
              <a:off x="4589463" y="5645144"/>
              <a:ext cx="633507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0,10</a:t>
              </a:r>
            </a:p>
          </p:txBody>
        </p:sp>
        <p:sp>
          <p:nvSpPr>
            <p:cNvPr id="95300" name="Text Box 45"/>
            <p:cNvSpPr txBox="1">
              <a:spLocks noChangeArrowheads="1"/>
            </p:cNvSpPr>
            <p:nvPr/>
          </p:nvSpPr>
          <p:spPr bwMode="auto">
            <a:xfrm>
              <a:off x="3852863" y="5564081"/>
              <a:ext cx="37863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i="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</p:grpSp>
      <p:grpSp>
        <p:nvGrpSpPr>
          <p:cNvPr id="6" name="Grupo 10"/>
          <p:cNvGrpSpPr>
            <a:grpSpLocks/>
          </p:cNvGrpSpPr>
          <p:nvPr/>
        </p:nvGrpSpPr>
        <p:grpSpPr bwMode="auto">
          <a:xfrm>
            <a:off x="3852863" y="4629150"/>
            <a:ext cx="1375613" cy="461665"/>
            <a:chOff x="3852863" y="6172196"/>
            <a:chExt cx="1375613" cy="615553"/>
          </a:xfrm>
        </p:grpSpPr>
        <p:sp>
          <p:nvSpPr>
            <p:cNvPr id="95295" name="Text Box 41"/>
            <p:cNvSpPr txBox="1">
              <a:spLocks noChangeArrowheads="1"/>
            </p:cNvSpPr>
            <p:nvPr/>
          </p:nvSpPr>
          <p:spPr bwMode="auto">
            <a:xfrm>
              <a:off x="4232275" y="6226175"/>
              <a:ext cx="31931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95296" name="Text Box 42"/>
            <p:cNvSpPr txBox="1">
              <a:spLocks noChangeArrowheads="1"/>
            </p:cNvSpPr>
            <p:nvPr/>
          </p:nvSpPr>
          <p:spPr bwMode="auto">
            <a:xfrm>
              <a:off x="4518025" y="6229343"/>
              <a:ext cx="710451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 dirty="0">
                  <a:solidFill>
                    <a:schemeClr val="tx1"/>
                  </a:solidFill>
                  <a:cs typeface="Arial" charset="0"/>
                </a:rPr>
                <a:t>10 %</a:t>
              </a:r>
            </a:p>
          </p:txBody>
        </p:sp>
        <p:sp>
          <p:nvSpPr>
            <p:cNvPr id="95297" name="Text Box 46"/>
            <p:cNvSpPr txBox="1">
              <a:spLocks noChangeArrowheads="1"/>
            </p:cNvSpPr>
            <p:nvPr/>
          </p:nvSpPr>
          <p:spPr bwMode="auto">
            <a:xfrm>
              <a:off x="3852863" y="6172196"/>
              <a:ext cx="37863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i="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</p:grpSp>
      <p:grpSp>
        <p:nvGrpSpPr>
          <p:cNvPr id="7" name="Grupo 14"/>
          <p:cNvGrpSpPr>
            <a:grpSpLocks/>
          </p:cNvGrpSpPr>
          <p:nvPr/>
        </p:nvGrpSpPr>
        <p:grpSpPr bwMode="auto">
          <a:xfrm>
            <a:off x="3706813" y="3381375"/>
            <a:ext cx="5186362" cy="1675210"/>
            <a:chOff x="3706813" y="4508500"/>
            <a:chExt cx="5186362" cy="2233613"/>
          </a:xfrm>
        </p:grpSpPr>
        <p:grpSp>
          <p:nvGrpSpPr>
            <p:cNvPr id="8" name="Grupo 3"/>
            <p:cNvGrpSpPr>
              <a:grpSpLocks/>
            </p:cNvGrpSpPr>
            <p:nvPr/>
          </p:nvGrpSpPr>
          <p:grpSpPr bwMode="auto">
            <a:xfrm>
              <a:off x="3917950" y="4581525"/>
              <a:ext cx="3726155" cy="492443"/>
              <a:chOff x="3917950" y="4581525"/>
              <a:chExt cx="3726155" cy="492443"/>
            </a:xfrm>
          </p:grpSpPr>
          <p:sp>
            <p:nvSpPr>
              <p:cNvPr id="75" name="Text Box 35"/>
              <p:cNvSpPr txBox="1">
                <a:spLocks noChangeArrowheads="1"/>
              </p:cNvSpPr>
              <p:nvPr/>
            </p:nvSpPr>
            <p:spPr bwMode="auto">
              <a:xfrm>
                <a:off x="3917950" y="4581525"/>
                <a:ext cx="338554" cy="492443"/>
              </a:xfrm>
              <a:prstGeom prst="rect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pt-BR" sz="1800" b="1" i="0" smtClean="0">
                    <a:solidFill>
                      <a:srgbClr val="FFFF00"/>
                    </a:solidFill>
                    <a:cs typeface="Arial" charset="0"/>
                  </a:rPr>
                  <a:t>X</a:t>
                </a:r>
              </a:p>
            </p:txBody>
          </p:sp>
          <p:sp>
            <p:nvSpPr>
              <p:cNvPr id="87" name="Text Box 47"/>
              <p:cNvSpPr txBox="1">
                <a:spLocks noChangeArrowheads="1"/>
              </p:cNvSpPr>
              <p:nvPr/>
            </p:nvSpPr>
            <p:spPr bwMode="auto">
              <a:xfrm>
                <a:off x="5586413" y="4581525"/>
                <a:ext cx="338554" cy="492443"/>
              </a:xfrm>
              <a:prstGeom prst="rect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pt-BR" sz="1800" b="1" i="0" smtClean="0">
                    <a:solidFill>
                      <a:srgbClr val="FFFF00"/>
                    </a:solidFill>
                    <a:cs typeface="Arial" charset="0"/>
                  </a:rPr>
                  <a:t>Y</a:t>
                </a:r>
              </a:p>
            </p:txBody>
          </p:sp>
          <p:sp>
            <p:nvSpPr>
              <p:cNvPr id="88" name="Text Box 48"/>
              <p:cNvSpPr txBox="1">
                <a:spLocks noChangeArrowheads="1"/>
              </p:cNvSpPr>
              <p:nvPr/>
            </p:nvSpPr>
            <p:spPr bwMode="auto">
              <a:xfrm>
                <a:off x="7318375" y="4581525"/>
                <a:ext cx="325730" cy="492443"/>
              </a:xfrm>
              <a:prstGeom prst="rect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pt-BR" sz="1800" b="1" i="0" smtClean="0">
                    <a:solidFill>
                      <a:srgbClr val="FFFF00"/>
                    </a:solidFill>
                    <a:cs typeface="Arial" charset="0"/>
                  </a:rPr>
                  <a:t>Z</a:t>
                </a:r>
              </a:p>
            </p:txBody>
          </p:sp>
        </p:grpSp>
        <p:grpSp>
          <p:nvGrpSpPr>
            <p:cNvPr id="9" name="Grupo 2"/>
            <p:cNvGrpSpPr>
              <a:grpSpLocks/>
            </p:cNvGrpSpPr>
            <p:nvPr/>
          </p:nvGrpSpPr>
          <p:grpSpPr bwMode="auto">
            <a:xfrm>
              <a:off x="3706813" y="4508500"/>
              <a:ext cx="5186362" cy="2233613"/>
              <a:chOff x="3706813" y="4508500"/>
              <a:chExt cx="5186362" cy="2233613"/>
            </a:xfrm>
          </p:grpSpPr>
          <p:sp>
            <p:nvSpPr>
              <p:cNvPr id="95280" name="Line 49"/>
              <p:cNvSpPr>
                <a:spLocks noChangeShapeType="1"/>
              </p:cNvSpPr>
              <p:nvPr/>
            </p:nvSpPr>
            <p:spPr bwMode="auto">
              <a:xfrm>
                <a:off x="7092950" y="4508500"/>
                <a:ext cx="0" cy="2233613"/>
              </a:xfrm>
              <a:prstGeom prst="line">
                <a:avLst/>
              </a:prstGeom>
              <a:noFill/>
              <a:ln w="76200" cmpd="tri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281" name="Line 50"/>
              <p:cNvSpPr>
                <a:spLocks noChangeShapeType="1"/>
              </p:cNvSpPr>
              <p:nvPr/>
            </p:nvSpPr>
            <p:spPr bwMode="auto">
              <a:xfrm>
                <a:off x="8893175" y="4508500"/>
                <a:ext cx="0" cy="2233613"/>
              </a:xfrm>
              <a:prstGeom prst="line">
                <a:avLst/>
              </a:prstGeom>
              <a:noFill/>
              <a:ln w="76200" cmpd="tri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282" name="Line 51"/>
              <p:cNvSpPr>
                <a:spLocks noChangeShapeType="1"/>
              </p:cNvSpPr>
              <p:nvPr/>
            </p:nvSpPr>
            <p:spPr bwMode="auto">
              <a:xfrm>
                <a:off x="3706813" y="4508500"/>
                <a:ext cx="1587" cy="2233613"/>
              </a:xfrm>
              <a:prstGeom prst="line">
                <a:avLst/>
              </a:prstGeom>
              <a:noFill/>
              <a:ln w="76200" cmpd="tri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283" name="Line 52"/>
              <p:cNvSpPr>
                <a:spLocks noChangeShapeType="1"/>
              </p:cNvSpPr>
              <p:nvPr/>
            </p:nvSpPr>
            <p:spPr bwMode="auto">
              <a:xfrm>
                <a:off x="5435600" y="4508500"/>
                <a:ext cx="1588" cy="2233613"/>
              </a:xfrm>
              <a:prstGeom prst="line">
                <a:avLst/>
              </a:prstGeom>
              <a:noFill/>
              <a:ln w="76200" cmpd="tri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284" name="Line 53"/>
              <p:cNvSpPr>
                <a:spLocks noChangeShapeType="1"/>
              </p:cNvSpPr>
              <p:nvPr/>
            </p:nvSpPr>
            <p:spPr bwMode="auto">
              <a:xfrm>
                <a:off x="3708400" y="4508500"/>
                <a:ext cx="5184775" cy="0"/>
              </a:xfrm>
              <a:prstGeom prst="line">
                <a:avLst/>
              </a:prstGeom>
              <a:noFill/>
              <a:ln w="76200" cmpd="tri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285" name="Line 54"/>
              <p:cNvSpPr>
                <a:spLocks noChangeShapeType="1"/>
              </p:cNvSpPr>
              <p:nvPr/>
            </p:nvSpPr>
            <p:spPr bwMode="auto">
              <a:xfrm>
                <a:off x="3708400" y="6742113"/>
                <a:ext cx="5184775" cy="0"/>
              </a:xfrm>
              <a:prstGeom prst="line">
                <a:avLst/>
              </a:prstGeom>
              <a:noFill/>
              <a:ln w="76200" cmpd="tri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0" name="Grupo 6"/>
          <p:cNvGrpSpPr>
            <a:grpSpLocks/>
          </p:cNvGrpSpPr>
          <p:nvPr/>
        </p:nvGrpSpPr>
        <p:grpSpPr bwMode="auto">
          <a:xfrm>
            <a:off x="5508625" y="3627834"/>
            <a:ext cx="1250771" cy="644366"/>
            <a:chOff x="5508625" y="4837113"/>
            <a:chExt cx="1250771" cy="859155"/>
          </a:xfrm>
        </p:grpSpPr>
        <p:sp>
          <p:nvSpPr>
            <p:cNvPr id="95273" name="Text Box 55"/>
            <p:cNvSpPr txBox="1">
              <a:spLocks noChangeArrowheads="1"/>
            </p:cNvSpPr>
            <p:nvPr/>
          </p:nvSpPr>
          <p:spPr bwMode="auto">
            <a:xfrm>
              <a:off x="5888038" y="5046664"/>
              <a:ext cx="31931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95274" name="Text Box 56"/>
            <p:cNvSpPr txBox="1">
              <a:spLocks noChangeArrowheads="1"/>
            </p:cNvSpPr>
            <p:nvPr/>
          </p:nvSpPr>
          <p:spPr bwMode="auto">
            <a:xfrm>
              <a:off x="6382544" y="4837113"/>
              <a:ext cx="31290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7</a:t>
              </a:r>
            </a:p>
          </p:txBody>
        </p:sp>
        <p:sp>
          <p:nvSpPr>
            <p:cNvPr id="95275" name="Text Box 57"/>
            <p:cNvSpPr txBox="1">
              <a:spLocks noChangeArrowheads="1"/>
            </p:cNvSpPr>
            <p:nvPr/>
          </p:nvSpPr>
          <p:spPr bwMode="auto">
            <a:xfrm>
              <a:off x="6318250" y="5203825"/>
              <a:ext cx="44114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10</a:t>
              </a:r>
            </a:p>
          </p:txBody>
        </p:sp>
        <p:sp>
          <p:nvSpPr>
            <p:cNvPr id="95276" name="Line 62"/>
            <p:cNvSpPr>
              <a:spLocks noChangeShapeType="1"/>
            </p:cNvSpPr>
            <p:nvPr/>
          </p:nvSpPr>
          <p:spPr bwMode="auto">
            <a:xfrm>
              <a:off x="6358731" y="5203825"/>
              <a:ext cx="360362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95277" name="Text Box 63"/>
            <p:cNvSpPr txBox="1">
              <a:spLocks noChangeArrowheads="1"/>
            </p:cNvSpPr>
            <p:nvPr/>
          </p:nvSpPr>
          <p:spPr bwMode="auto">
            <a:xfrm>
              <a:off x="5508625" y="4948240"/>
              <a:ext cx="378630" cy="61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i="0" dirty="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</p:grpSp>
      <p:grpSp>
        <p:nvGrpSpPr>
          <p:cNvPr id="11" name="Grupo 8"/>
          <p:cNvGrpSpPr>
            <a:grpSpLocks/>
          </p:cNvGrpSpPr>
          <p:nvPr/>
        </p:nvGrpSpPr>
        <p:grpSpPr bwMode="auto">
          <a:xfrm>
            <a:off x="5508626" y="4173141"/>
            <a:ext cx="1370107" cy="461665"/>
            <a:chOff x="5508625" y="5564184"/>
            <a:chExt cx="1370107" cy="615553"/>
          </a:xfrm>
        </p:grpSpPr>
        <p:sp>
          <p:nvSpPr>
            <p:cNvPr id="95270" name="Text Box 58"/>
            <p:cNvSpPr txBox="1">
              <a:spLocks noChangeArrowheads="1"/>
            </p:cNvSpPr>
            <p:nvPr/>
          </p:nvSpPr>
          <p:spPr bwMode="auto">
            <a:xfrm>
              <a:off x="5888038" y="5659439"/>
              <a:ext cx="31931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95271" name="Text Box 59"/>
            <p:cNvSpPr txBox="1">
              <a:spLocks noChangeArrowheads="1"/>
            </p:cNvSpPr>
            <p:nvPr/>
          </p:nvSpPr>
          <p:spPr bwMode="auto">
            <a:xfrm>
              <a:off x="6245225" y="5662607"/>
              <a:ext cx="633507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0,70</a:t>
              </a:r>
            </a:p>
          </p:txBody>
        </p:sp>
        <p:sp>
          <p:nvSpPr>
            <p:cNvPr id="95272" name="Text Box 64"/>
            <p:cNvSpPr txBox="1">
              <a:spLocks noChangeArrowheads="1"/>
            </p:cNvSpPr>
            <p:nvPr/>
          </p:nvSpPr>
          <p:spPr bwMode="auto">
            <a:xfrm>
              <a:off x="5508625" y="5564184"/>
              <a:ext cx="37863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i="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</p:grpSp>
      <p:grpSp>
        <p:nvGrpSpPr>
          <p:cNvPr id="12" name="Grupo 12"/>
          <p:cNvGrpSpPr>
            <a:grpSpLocks/>
          </p:cNvGrpSpPr>
          <p:nvPr/>
        </p:nvGrpSpPr>
        <p:grpSpPr bwMode="auto">
          <a:xfrm>
            <a:off x="5508626" y="4605338"/>
            <a:ext cx="1375614" cy="461665"/>
            <a:chOff x="5508625" y="6140446"/>
            <a:chExt cx="1375614" cy="615553"/>
          </a:xfrm>
        </p:grpSpPr>
        <p:sp>
          <p:nvSpPr>
            <p:cNvPr id="95267" name="Text Box 60"/>
            <p:cNvSpPr txBox="1">
              <a:spLocks noChangeArrowheads="1"/>
            </p:cNvSpPr>
            <p:nvPr/>
          </p:nvSpPr>
          <p:spPr bwMode="auto">
            <a:xfrm>
              <a:off x="5888038" y="6194425"/>
              <a:ext cx="31931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95268" name="Text Box 61"/>
            <p:cNvSpPr txBox="1">
              <a:spLocks noChangeArrowheads="1"/>
            </p:cNvSpPr>
            <p:nvPr/>
          </p:nvSpPr>
          <p:spPr bwMode="auto">
            <a:xfrm>
              <a:off x="6173788" y="6197593"/>
              <a:ext cx="710451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70 %</a:t>
              </a:r>
            </a:p>
          </p:txBody>
        </p:sp>
        <p:sp>
          <p:nvSpPr>
            <p:cNvPr id="95269" name="Text Box 65"/>
            <p:cNvSpPr txBox="1">
              <a:spLocks noChangeArrowheads="1"/>
            </p:cNvSpPr>
            <p:nvPr/>
          </p:nvSpPr>
          <p:spPr bwMode="auto">
            <a:xfrm>
              <a:off x="5508625" y="6140446"/>
              <a:ext cx="37863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i="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</p:grpSp>
      <p:grpSp>
        <p:nvGrpSpPr>
          <p:cNvPr id="13" name="Grupo 5"/>
          <p:cNvGrpSpPr>
            <a:grpSpLocks/>
          </p:cNvGrpSpPr>
          <p:nvPr/>
        </p:nvGrpSpPr>
        <p:grpSpPr bwMode="auto">
          <a:xfrm>
            <a:off x="7237414" y="3627834"/>
            <a:ext cx="1241425" cy="644366"/>
            <a:chOff x="7237413" y="4837113"/>
            <a:chExt cx="1241425" cy="859155"/>
          </a:xfrm>
        </p:grpSpPr>
        <p:sp>
          <p:nvSpPr>
            <p:cNvPr id="95262" name="Text Box 66"/>
            <p:cNvSpPr txBox="1">
              <a:spLocks noChangeArrowheads="1"/>
            </p:cNvSpPr>
            <p:nvPr/>
          </p:nvSpPr>
          <p:spPr bwMode="auto">
            <a:xfrm>
              <a:off x="7616825" y="5046664"/>
              <a:ext cx="31931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95263" name="Text Box 67"/>
            <p:cNvSpPr txBox="1">
              <a:spLocks noChangeArrowheads="1"/>
            </p:cNvSpPr>
            <p:nvPr/>
          </p:nvSpPr>
          <p:spPr bwMode="auto">
            <a:xfrm>
              <a:off x="8142287" y="4837113"/>
              <a:ext cx="31290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95264" name="Text Box 68"/>
            <p:cNvSpPr txBox="1">
              <a:spLocks noChangeArrowheads="1"/>
            </p:cNvSpPr>
            <p:nvPr/>
          </p:nvSpPr>
          <p:spPr bwMode="auto">
            <a:xfrm>
              <a:off x="8142287" y="5203825"/>
              <a:ext cx="31290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5</a:t>
              </a:r>
            </a:p>
          </p:txBody>
        </p:sp>
        <p:sp>
          <p:nvSpPr>
            <p:cNvPr id="95265" name="Line 73"/>
            <p:cNvSpPr>
              <a:spLocks noChangeShapeType="1"/>
            </p:cNvSpPr>
            <p:nvPr/>
          </p:nvSpPr>
          <p:spPr bwMode="auto">
            <a:xfrm>
              <a:off x="8118475" y="5203825"/>
              <a:ext cx="360363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95266" name="Text Box 74"/>
            <p:cNvSpPr txBox="1">
              <a:spLocks noChangeArrowheads="1"/>
            </p:cNvSpPr>
            <p:nvPr/>
          </p:nvSpPr>
          <p:spPr bwMode="auto">
            <a:xfrm>
              <a:off x="7237413" y="4948240"/>
              <a:ext cx="378630" cy="61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i="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</p:grpSp>
      <p:grpSp>
        <p:nvGrpSpPr>
          <p:cNvPr id="14" name="Grupo 9"/>
          <p:cNvGrpSpPr>
            <a:grpSpLocks/>
          </p:cNvGrpSpPr>
          <p:nvPr/>
        </p:nvGrpSpPr>
        <p:grpSpPr bwMode="auto">
          <a:xfrm>
            <a:off x="7237413" y="4173141"/>
            <a:ext cx="1370107" cy="461665"/>
            <a:chOff x="7237413" y="5564184"/>
            <a:chExt cx="1370107" cy="615553"/>
          </a:xfrm>
        </p:grpSpPr>
        <p:sp>
          <p:nvSpPr>
            <p:cNvPr id="95259" name="Text Box 69"/>
            <p:cNvSpPr txBox="1">
              <a:spLocks noChangeArrowheads="1"/>
            </p:cNvSpPr>
            <p:nvPr/>
          </p:nvSpPr>
          <p:spPr bwMode="auto">
            <a:xfrm>
              <a:off x="7616825" y="5659439"/>
              <a:ext cx="31931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95260" name="Text Box 70"/>
            <p:cNvSpPr txBox="1">
              <a:spLocks noChangeArrowheads="1"/>
            </p:cNvSpPr>
            <p:nvPr/>
          </p:nvSpPr>
          <p:spPr bwMode="auto">
            <a:xfrm>
              <a:off x="7974013" y="5662607"/>
              <a:ext cx="633507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0,20</a:t>
              </a:r>
            </a:p>
          </p:txBody>
        </p:sp>
        <p:sp>
          <p:nvSpPr>
            <p:cNvPr id="95261" name="Text Box 75"/>
            <p:cNvSpPr txBox="1">
              <a:spLocks noChangeArrowheads="1"/>
            </p:cNvSpPr>
            <p:nvPr/>
          </p:nvSpPr>
          <p:spPr bwMode="auto">
            <a:xfrm>
              <a:off x="7237413" y="5564184"/>
              <a:ext cx="37863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i="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</p:grpSp>
      <p:grpSp>
        <p:nvGrpSpPr>
          <p:cNvPr id="15" name="Grupo 11"/>
          <p:cNvGrpSpPr>
            <a:grpSpLocks/>
          </p:cNvGrpSpPr>
          <p:nvPr/>
        </p:nvGrpSpPr>
        <p:grpSpPr bwMode="auto">
          <a:xfrm>
            <a:off x="7237413" y="4605338"/>
            <a:ext cx="1375613" cy="461665"/>
            <a:chOff x="7237413" y="6140446"/>
            <a:chExt cx="1375613" cy="615553"/>
          </a:xfrm>
        </p:grpSpPr>
        <p:sp>
          <p:nvSpPr>
            <p:cNvPr id="95256" name="Text Box 71"/>
            <p:cNvSpPr txBox="1">
              <a:spLocks noChangeArrowheads="1"/>
            </p:cNvSpPr>
            <p:nvPr/>
          </p:nvSpPr>
          <p:spPr bwMode="auto">
            <a:xfrm>
              <a:off x="7616825" y="6194425"/>
              <a:ext cx="31931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95257" name="Text Box 72"/>
            <p:cNvSpPr txBox="1">
              <a:spLocks noChangeArrowheads="1"/>
            </p:cNvSpPr>
            <p:nvPr/>
          </p:nvSpPr>
          <p:spPr bwMode="auto">
            <a:xfrm>
              <a:off x="7902575" y="6197593"/>
              <a:ext cx="710451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tx1"/>
                  </a:solidFill>
                  <a:cs typeface="Arial" charset="0"/>
                </a:rPr>
                <a:t>20 %</a:t>
              </a:r>
            </a:p>
          </p:txBody>
        </p:sp>
        <p:sp>
          <p:nvSpPr>
            <p:cNvPr id="95258" name="Text Box 76"/>
            <p:cNvSpPr txBox="1">
              <a:spLocks noChangeArrowheads="1"/>
            </p:cNvSpPr>
            <p:nvPr/>
          </p:nvSpPr>
          <p:spPr bwMode="auto">
            <a:xfrm>
              <a:off x="7237413" y="6140446"/>
              <a:ext cx="37863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i="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autoRev="1" fill="hold"/>
                                        <p:tgtEl>
                                          <p:spTgt spid="120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120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120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92636" y="30242"/>
            <a:ext cx="8938653" cy="1757392"/>
            <a:chOff x="92636" y="40323"/>
            <a:chExt cx="8938653" cy="2343188"/>
          </a:xfrm>
        </p:grpSpPr>
        <p:sp>
          <p:nvSpPr>
            <p:cNvPr id="96317" name="Rectangle 6"/>
            <p:cNvSpPr>
              <a:spLocks noChangeArrowheads="1"/>
            </p:cNvSpPr>
            <p:nvPr/>
          </p:nvSpPr>
          <p:spPr bwMode="auto">
            <a:xfrm>
              <a:off x="92636" y="40323"/>
              <a:ext cx="313419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just"/>
              <a:r>
                <a:rPr lang="pt-BR" sz="1800" b="1" i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02) (FUVEST-SP)  A reação</a:t>
              </a:r>
            </a:p>
          </p:txBody>
        </p:sp>
        <p:sp>
          <p:nvSpPr>
            <p:cNvPr id="96318" name="Rectangle 9"/>
            <p:cNvSpPr>
              <a:spLocks noChangeArrowheads="1"/>
            </p:cNvSpPr>
            <p:nvPr/>
          </p:nvSpPr>
          <p:spPr bwMode="auto">
            <a:xfrm>
              <a:off x="2857583" y="48262"/>
              <a:ext cx="5038559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just"/>
              <a:r>
                <a:rPr lang="pt-BR" sz="1000" b="1" i="0" dirty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       </a:t>
              </a:r>
              <a:r>
                <a:rPr lang="pt-BR" sz="1800" b="1" i="0" dirty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H</a:t>
              </a:r>
              <a:r>
                <a:rPr lang="pt-BR" sz="1800" b="1" i="0" baseline="-30000" dirty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3</a:t>
              </a:r>
              <a:r>
                <a:rPr lang="pt-BR" sz="1800" b="1" i="0" dirty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C – COOH      	     H</a:t>
              </a:r>
              <a:r>
                <a:rPr lang="pt-BR" sz="1800" b="1" i="0" baseline="30000" dirty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+</a:t>
              </a:r>
              <a:r>
                <a:rPr lang="pt-BR" sz="1800" b="1" i="0" dirty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 + H</a:t>
              </a:r>
              <a:r>
                <a:rPr lang="pt-BR" sz="1800" b="1" i="0" baseline="-30000" dirty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3</a:t>
              </a:r>
              <a:r>
                <a:rPr lang="pt-BR" sz="1800" b="1" i="0" dirty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C – COO</a:t>
              </a:r>
              <a:r>
                <a:rPr lang="pt-BR" sz="1800" b="1" i="0" baseline="30000" dirty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 </a:t>
              </a:r>
              <a:endParaRPr lang="pt-BR" sz="1800" b="1" i="0" dirty="0">
                <a:solidFill>
                  <a:schemeClr val="accent5">
                    <a:lumMod val="75000"/>
                  </a:schemeClr>
                </a:solidFill>
                <a:cs typeface="Arial" charset="0"/>
              </a:endParaRPr>
            </a:p>
          </p:txBody>
        </p:sp>
        <p:sp>
          <p:nvSpPr>
            <p:cNvPr id="96319" name="Line 10"/>
            <p:cNvSpPr>
              <a:spLocks noChangeShapeType="1"/>
            </p:cNvSpPr>
            <p:nvPr/>
          </p:nvSpPr>
          <p:spPr bwMode="auto">
            <a:xfrm>
              <a:off x="4786313" y="180975"/>
              <a:ext cx="865187" cy="0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6320" name="Line 11"/>
            <p:cNvSpPr>
              <a:spLocks noChangeShapeType="1"/>
            </p:cNvSpPr>
            <p:nvPr/>
          </p:nvSpPr>
          <p:spPr bwMode="auto">
            <a:xfrm flipH="1">
              <a:off x="4786313" y="396875"/>
              <a:ext cx="863600" cy="0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6321" name="Rectangle 12"/>
            <p:cNvSpPr>
              <a:spLocks noChangeArrowheads="1"/>
            </p:cNvSpPr>
            <p:nvPr/>
          </p:nvSpPr>
          <p:spPr bwMode="auto">
            <a:xfrm>
              <a:off x="8001000" y="68898"/>
              <a:ext cx="65915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tem </a:t>
              </a:r>
            </a:p>
          </p:txBody>
        </p:sp>
        <p:sp>
          <p:nvSpPr>
            <p:cNvPr id="96322" name="Rectangle 13"/>
            <p:cNvSpPr>
              <a:spLocks noChangeArrowheads="1"/>
            </p:cNvSpPr>
            <p:nvPr/>
          </p:nvSpPr>
          <p:spPr bwMode="auto">
            <a:xfrm>
              <a:off x="554038" y="416562"/>
              <a:ext cx="157607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Ka = 1,8 x 10</a:t>
              </a:r>
            </a:p>
          </p:txBody>
        </p:sp>
        <p:sp>
          <p:nvSpPr>
            <p:cNvPr id="96323" name="Rectangle 14"/>
            <p:cNvSpPr>
              <a:spLocks noChangeArrowheads="1"/>
            </p:cNvSpPr>
            <p:nvPr/>
          </p:nvSpPr>
          <p:spPr bwMode="auto">
            <a:xfrm>
              <a:off x="323529" y="742275"/>
              <a:ext cx="870776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l"/>
              <a:r>
                <a:rPr lang="pt-BR" sz="1800" b="1" i="0" dirty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Dada  amostra de vinagre foi diluída  com  água  até  se  obter  uma  solução</a:t>
              </a:r>
            </a:p>
            <a:p>
              <a:pPr algn="l"/>
              <a:r>
                <a:rPr lang="pt-BR" sz="1800" b="1" i="0" dirty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de   [H+] = 1,0 x 10 </a:t>
              </a:r>
              <a:r>
                <a:rPr lang="pt-BR" sz="1800" b="1" i="0" baseline="30000" dirty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– 3 </a:t>
              </a:r>
              <a:r>
                <a:rPr lang="pt-BR" sz="1800" b="1" i="0" dirty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mol/L </a:t>
              </a:r>
            </a:p>
          </p:txBody>
        </p:sp>
        <p:sp>
          <p:nvSpPr>
            <p:cNvPr id="96324" name="Rectangle 15"/>
            <p:cNvSpPr>
              <a:spLocks noChangeArrowheads="1"/>
            </p:cNvSpPr>
            <p:nvPr/>
          </p:nvSpPr>
          <p:spPr bwMode="auto">
            <a:xfrm>
              <a:off x="1938338" y="354648"/>
              <a:ext cx="49084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– </a:t>
              </a:r>
              <a:r>
                <a:rPr lang="pt-BR" sz="1600" b="1" i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5</a:t>
              </a:r>
            </a:p>
          </p:txBody>
        </p:sp>
        <p:sp>
          <p:nvSpPr>
            <p:cNvPr id="96325" name="Rectangle 17"/>
            <p:cNvSpPr>
              <a:spLocks noChangeArrowheads="1"/>
            </p:cNvSpPr>
            <p:nvPr/>
          </p:nvSpPr>
          <p:spPr bwMode="auto">
            <a:xfrm>
              <a:off x="251520" y="1521737"/>
              <a:ext cx="8497193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l"/>
              <a:r>
                <a:rPr lang="pt-BR" sz="1800" b="1" i="0" dirty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Nesta solução as concentrações em mol/L de CH</a:t>
              </a:r>
              <a:r>
                <a:rPr lang="pt-BR" sz="1400" b="1" i="0" dirty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3</a:t>
              </a:r>
              <a:r>
                <a:rPr lang="pt-BR" sz="1800" b="1" i="0" dirty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COO </a:t>
              </a:r>
              <a:r>
                <a:rPr lang="pt-BR" sz="1800" b="1" i="0" baseline="30000" dirty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–</a:t>
              </a:r>
              <a:r>
                <a:rPr lang="pt-BR" sz="1800" b="1" i="0" dirty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 e de CH</a:t>
              </a:r>
              <a:r>
                <a:rPr lang="pt-BR" sz="1400" b="1" i="0" dirty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3</a:t>
              </a:r>
              <a:r>
                <a:rPr lang="pt-BR" sz="1800" b="1" i="0" dirty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COOH são, respectivamente, da ordem de: </a:t>
              </a:r>
            </a:p>
          </p:txBody>
        </p:sp>
      </p:grpSp>
      <p:sp>
        <p:nvSpPr>
          <p:cNvPr id="96259" name="Rectangle 19"/>
          <p:cNvSpPr>
            <a:spLocks noChangeArrowheads="1"/>
          </p:cNvSpPr>
          <p:nvPr/>
        </p:nvSpPr>
        <p:spPr bwMode="auto">
          <a:xfrm>
            <a:off x="7643814" y="-23335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t-BR" sz="1800" b="1" i="0">
                <a:solidFill>
                  <a:schemeClr val="bg1"/>
                </a:solidFill>
                <a:cs typeface="Arial" charset="0"/>
              </a:rPr>
              <a:t>–</a:t>
            </a:r>
            <a:endParaRPr lang="pt-BR" sz="1600" b="1" i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6260" name="Rectangle 20"/>
          <p:cNvSpPr>
            <a:spLocks noChangeArrowheads="1"/>
          </p:cNvSpPr>
          <p:nvPr/>
        </p:nvSpPr>
        <p:spPr bwMode="auto">
          <a:xfrm>
            <a:off x="684055" y="1819752"/>
            <a:ext cx="2954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buFontTx/>
              <a:buAutoNum type="alphaLcParenR"/>
              <a:tabLst>
                <a:tab pos="400050" algn="l"/>
              </a:tabLst>
            </a:pPr>
            <a:r>
              <a:rPr lang="pt-BR" sz="1800" b="1" i="0" dirty="0">
                <a:solidFill>
                  <a:schemeClr val="tx1"/>
                </a:solidFill>
                <a:cs typeface="Arial" charset="0"/>
              </a:rPr>
              <a:t>  3 x 10 </a:t>
            </a:r>
            <a:r>
              <a:rPr lang="pt-BR" sz="1800" b="1" i="0" baseline="30000" dirty="0">
                <a:solidFill>
                  <a:schemeClr val="tx1"/>
                </a:solidFill>
                <a:cs typeface="Arial" charset="0"/>
              </a:rPr>
              <a:t>– 1   </a:t>
            </a:r>
            <a:r>
              <a:rPr lang="pt-BR" sz="1800" b="1" i="0" dirty="0">
                <a:solidFill>
                  <a:schemeClr val="tx1"/>
                </a:solidFill>
                <a:cs typeface="Arial" charset="0"/>
              </a:rPr>
              <a:t>e   5 x 10 </a:t>
            </a:r>
            <a:r>
              <a:rPr lang="pt-BR" sz="1800" b="1" i="0" baseline="30000" dirty="0">
                <a:solidFill>
                  <a:schemeClr val="tx1"/>
                </a:solidFill>
                <a:cs typeface="Arial" charset="0"/>
              </a:rPr>
              <a:t>– 10</a:t>
            </a:r>
            <a:r>
              <a:rPr lang="pt-BR" sz="1800" b="1" i="0" dirty="0">
                <a:solidFill>
                  <a:schemeClr val="tx1"/>
                </a:solidFill>
                <a:cs typeface="Arial" charset="0"/>
              </a:rPr>
              <a:t>.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46688" y="1672115"/>
            <a:ext cx="20762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1800" b="1" i="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[ H</a:t>
            </a:r>
            <a:r>
              <a:rPr lang="pt-BR" sz="1800" b="1" i="0" baseline="300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+</a:t>
            </a:r>
            <a:r>
              <a:rPr lang="pt-BR" sz="1800" b="1" i="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] = 1,0 x 10 </a:t>
            </a:r>
            <a:r>
              <a:rPr lang="pt-BR" sz="1800" b="1" i="0" baseline="300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– 3 </a:t>
            </a:r>
          </a:p>
        </p:txBody>
      </p:sp>
      <p:grpSp>
        <p:nvGrpSpPr>
          <p:cNvPr id="3" name="Grupo 3"/>
          <p:cNvGrpSpPr>
            <a:grpSpLocks/>
          </p:cNvGrpSpPr>
          <p:nvPr/>
        </p:nvGrpSpPr>
        <p:grpSpPr bwMode="auto">
          <a:xfrm>
            <a:off x="4572001" y="2031207"/>
            <a:ext cx="3357865" cy="801529"/>
            <a:chOff x="4572000" y="2708275"/>
            <a:chExt cx="3357865" cy="1068704"/>
          </a:xfrm>
        </p:grpSpPr>
        <p:sp>
          <p:nvSpPr>
            <p:cNvPr id="96311" name="Line 40"/>
            <p:cNvSpPr>
              <a:spLocks noChangeShapeType="1"/>
            </p:cNvSpPr>
            <p:nvPr/>
          </p:nvSpPr>
          <p:spPr bwMode="auto">
            <a:xfrm>
              <a:off x="6372225" y="2708275"/>
              <a:ext cx="0" cy="504825"/>
            </a:xfrm>
            <a:prstGeom prst="line">
              <a:avLst/>
            </a:prstGeom>
            <a:noFill/>
            <a:ln w="76200" cmpd="tri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4" name="Grupo 2"/>
            <p:cNvGrpSpPr>
              <a:grpSpLocks/>
            </p:cNvGrpSpPr>
            <p:nvPr/>
          </p:nvGrpSpPr>
          <p:grpSpPr bwMode="auto">
            <a:xfrm>
              <a:off x="4572000" y="3080384"/>
              <a:ext cx="3357865" cy="696595"/>
              <a:chOff x="4572000" y="3080384"/>
              <a:chExt cx="3357865" cy="696595"/>
            </a:xfrm>
          </p:grpSpPr>
          <p:sp>
            <p:nvSpPr>
              <p:cNvPr id="96313" name="Rectangle 41"/>
              <p:cNvSpPr>
                <a:spLocks noChangeArrowheads="1"/>
              </p:cNvSpPr>
              <p:nvPr/>
            </p:nvSpPr>
            <p:spPr bwMode="auto">
              <a:xfrm>
                <a:off x="4572000" y="3284537"/>
                <a:ext cx="2038350" cy="492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sz="18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[ CH</a:t>
                </a:r>
                <a:r>
                  <a:rPr lang="pt-BR" sz="14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3</a:t>
                </a:r>
                <a:r>
                  <a:rPr lang="pt-BR" sz="18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COO    ]   =</a:t>
                </a:r>
              </a:p>
            </p:txBody>
          </p:sp>
          <p:sp>
            <p:nvSpPr>
              <p:cNvPr id="96314" name="Rectangle 42"/>
              <p:cNvSpPr>
                <a:spLocks noChangeArrowheads="1"/>
              </p:cNvSpPr>
              <p:nvPr/>
            </p:nvSpPr>
            <p:spPr bwMode="auto">
              <a:xfrm>
                <a:off x="6559550" y="3223259"/>
                <a:ext cx="1082348" cy="492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pt-BR" sz="18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1,0 x 10 </a:t>
                </a:r>
              </a:p>
            </p:txBody>
          </p:sp>
          <p:sp>
            <p:nvSpPr>
              <p:cNvPr id="96315" name="Rectangle 43"/>
              <p:cNvSpPr>
                <a:spLocks noChangeArrowheads="1"/>
              </p:cNvSpPr>
              <p:nvPr/>
            </p:nvSpPr>
            <p:spPr bwMode="auto">
              <a:xfrm>
                <a:off x="7439025" y="3080384"/>
                <a:ext cx="490840" cy="492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pt-BR" sz="18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– </a:t>
                </a:r>
                <a:r>
                  <a:rPr lang="pt-BR" sz="16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3</a:t>
                </a:r>
              </a:p>
            </p:txBody>
          </p:sp>
          <p:sp>
            <p:nvSpPr>
              <p:cNvPr id="96316" name="Rectangle 44"/>
              <p:cNvSpPr>
                <a:spLocks noChangeArrowheads="1"/>
              </p:cNvSpPr>
              <p:nvPr/>
            </p:nvSpPr>
            <p:spPr bwMode="auto">
              <a:xfrm>
                <a:off x="5759450" y="3151821"/>
                <a:ext cx="312906" cy="492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pt-BR" sz="18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–</a:t>
                </a:r>
                <a:endParaRPr lang="pt-BR" sz="1600" b="1" i="0">
                  <a:solidFill>
                    <a:schemeClr val="accent5">
                      <a:lumMod val="75000"/>
                    </a:schemeClr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5" name="Grupo 5"/>
          <p:cNvGrpSpPr>
            <a:grpSpLocks/>
          </p:cNvGrpSpPr>
          <p:nvPr/>
        </p:nvGrpSpPr>
        <p:grpSpPr bwMode="auto">
          <a:xfrm>
            <a:off x="4725988" y="2740294"/>
            <a:ext cx="3446462" cy="844916"/>
            <a:chOff x="4860925" y="3653725"/>
            <a:chExt cx="3446463" cy="1126555"/>
          </a:xfrm>
        </p:grpSpPr>
        <p:sp>
          <p:nvSpPr>
            <p:cNvPr id="96302" name="Text Box 45"/>
            <p:cNvSpPr txBox="1">
              <a:spLocks noChangeArrowheads="1"/>
            </p:cNvSpPr>
            <p:nvPr/>
          </p:nvSpPr>
          <p:spPr bwMode="auto">
            <a:xfrm>
              <a:off x="5221288" y="3983038"/>
              <a:ext cx="38343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= </a:t>
              </a:r>
            </a:p>
          </p:txBody>
        </p:sp>
        <p:sp>
          <p:nvSpPr>
            <p:cNvPr id="96303" name="Line 46"/>
            <p:cNvSpPr>
              <a:spLocks noChangeShapeType="1"/>
            </p:cNvSpPr>
            <p:nvPr/>
          </p:nvSpPr>
          <p:spPr bwMode="auto">
            <a:xfrm>
              <a:off x="5572125" y="4214813"/>
              <a:ext cx="2735263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6304" name="Text Box 47"/>
            <p:cNvSpPr txBox="1">
              <a:spLocks noChangeArrowheads="1"/>
            </p:cNvSpPr>
            <p:nvPr/>
          </p:nvSpPr>
          <p:spPr bwMode="auto">
            <a:xfrm>
              <a:off x="4860925" y="3998913"/>
              <a:ext cx="6477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K</a:t>
              </a:r>
              <a:r>
                <a:rPr lang="pt-BR" sz="1400" b="1" i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i</a:t>
              </a:r>
            </a:p>
          </p:txBody>
        </p:sp>
        <p:grpSp>
          <p:nvGrpSpPr>
            <p:cNvPr id="6" name="Grupo 4"/>
            <p:cNvGrpSpPr>
              <a:grpSpLocks/>
            </p:cNvGrpSpPr>
            <p:nvPr/>
          </p:nvGrpSpPr>
          <p:grpSpPr bwMode="auto">
            <a:xfrm>
              <a:off x="5667375" y="3653725"/>
              <a:ext cx="2545472" cy="628080"/>
              <a:chOff x="5653088" y="3653725"/>
              <a:chExt cx="2545472" cy="628080"/>
            </a:xfrm>
          </p:grpSpPr>
          <p:sp>
            <p:nvSpPr>
              <p:cNvPr id="96307" name="Rectangle 53"/>
              <p:cNvSpPr>
                <a:spLocks noChangeArrowheads="1"/>
              </p:cNvSpPr>
              <p:nvPr/>
            </p:nvSpPr>
            <p:spPr bwMode="auto">
              <a:xfrm>
                <a:off x="5653088" y="3728086"/>
                <a:ext cx="889987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pt-BR" sz="18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[ H    ] </a:t>
                </a:r>
              </a:p>
            </p:txBody>
          </p:sp>
          <p:sp>
            <p:nvSpPr>
              <p:cNvPr id="96308" name="Rectangle 54"/>
              <p:cNvSpPr>
                <a:spLocks noChangeArrowheads="1"/>
              </p:cNvSpPr>
              <p:nvPr/>
            </p:nvSpPr>
            <p:spPr bwMode="auto">
              <a:xfrm>
                <a:off x="6000750" y="3653725"/>
                <a:ext cx="284052" cy="396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pt-BR" sz="2000" b="1" i="0" baseline="-2500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+</a:t>
                </a:r>
              </a:p>
            </p:txBody>
          </p:sp>
          <p:sp>
            <p:nvSpPr>
              <p:cNvPr id="96309" name="Rectangle 56"/>
              <p:cNvSpPr>
                <a:spLocks noChangeArrowheads="1"/>
              </p:cNvSpPr>
              <p:nvPr/>
            </p:nvSpPr>
            <p:spPr bwMode="auto">
              <a:xfrm>
                <a:off x="6516688" y="3789362"/>
                <a:ext cx="1681872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18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[ CH</a:t>
                </a:r>
                <a:r>
                  <a:rPr lang="pt-BR" sz="14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3</a:t>
                </a:r>
                <a:r>
                  <a:rPr lang="pt-BR" sz="18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COO     ]</a:t>
                </a:r>
              </a:p>
            </p:txBody>
          </p:sp>
          <p:sp>
            <p:nvSpPr>
              <p:cNvPr id="96310" name="Rectangle 57"/>
              <p:cNvSpPr>
                <a:spLocks noChangeArrowheads="1"/>
              </p:cNvSpPr>
              <p:nvPr/>
            </p:nvSpPr>
            <p:spPr bwMode="auto">
              <a:xfrm>
                <a:off x="7715250" y="3656646"/>
                <a:ext cx="312906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pt-BR" sz="18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–</a:t>
                </a:r>
                <a:endParaRPr lang="pt-BR" sz="1600" b="1" i="0">
                  <a:solidFill>
                    <a:schemeClr val="accent5">
                      <a:lumMod val="75000"/>
                    </a:schemeClr>
                  </a:solidFill>
                  <a:cs typeface="Arial" charset="0"/>
                </a:endParaRPr>
              </a:p>
            </p:txBody>
          </p:sp>
        </p:grpSp>
        <p:sp>
          <p:nvSpPr>
            <p:cNvPr id="96306" name="Rectangle 58"/>
            <p:cNvSpPr>
              <a:spLocks noChangeArrowheads="1"/>
            </p:cNvSpPr>
            <p:nvPr/>
          </p:nvSpPr>
          <p:spPr bwMode="auto">
            <a:xfrm>
              <a:off x="6142038" y="4287837"/>
              <a:ext cx="159210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[ CH</a:t>
              </a:r>
              <a:r>
                <a:rPr lang="pt-BR" sz="1400" b="1" i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3</a:t>
              </a:r>
              <a:r>
                <a:rPr lang="pt-BR" sz="1800" b="1" i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COOH ]</a:t>
              </a:r>
            </a:p>
          </p:txBody>
        </p:sp>
      </p:grpSp>
      <p:grpSp>
        <p:nvGrpSpPr>
          <p:cNvPr id="7" name="Grupo 8"/>
          <p:cNvGrpSpPr>
            <a:grpSpLocks/>
          </p:cNvGrpSpPr>
          <p:nvPr/>
        </p:nvGrpSpPr>
        <p:grpSpPr bwMode="auto">
          <a:xfrm>
            <a:off x="207964" y="3390188"/>
            <a:ext cx="4960937" cy="799862"/>
            <a:chOff x="207963" y="4640897"/>
            <a:chExt cx="4960937" cy="1066481"/>
          </a:xfrm>
        </p:grpSpPr>
        <p:grpSp>
          <p:nvGrpSpPr>
            <p:cNvPr id="8" name="Grupo 6"/>
            <p:cNvGrpSpPr>
              <a:grpSpLocks/>
            </p:cNvGrpSpPr>
            <p:nvPr/>
          </p:nvGrpSpPr>
          <p:grpSpPr bwMode="auto">
            <a:xfrm>
              <a:off x="207963" y="4736148"/>
              <a:ext cx="1325865" cy="636904"/>
              <a:chOff x="207963" y="4736148"/>
              <a:chExt cx="1325865" cy="636904"/>
            </a:xfrm>
          </p:grpSpPr>
          <p:sp>
            <p:nvSpPr>
              <p:cNvPr id="96300" name="Rectangle 61"/>
              <p:cNvSpPr>
                <a:spLocks noChangeArrowheads="1"/>
              </p:cNvSpPr>
              <p:nvPr/>
            </p:nvSpPr>
            <p:spPr bwMode="auto">
              <a:xfrm>
                <a:off x="207963" y="4880610"/>
                <a:ext cx="1018227" cy="492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pt-BR" sz="18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1,8 x 10</a:t>
                </a:r>
              </a:p>
            </p:txBody>
          </p:sp>
          <p:sp>
            <p:nvSpPr>
              <p:cNvPr id="96301" name="Rectangle 62"/>
              <p:cNvSpPr>
                <a:spLocks noChangeArrowheads="1"/>
              </p:cNvSpPr>
              <p:nvPr/>
            </p:nvSpPr>
            <p:spPr bwMode="auto">
              <a:xfrm>
                <a:off x="1042988" y="4736148"/>
                <a:ext cx="490840" cy="492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pt-BR" sz="18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– </a:t>
                </a:r>
                <a:r>
                  <a:rPr lang="pt-BR" sz="16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5</a:t>
                </a:r>
              </a:p>
            </p:txBody>
          </p:sp>
        </p:grpSp>
        <p:sp>
          <p:nvSpPr>
            <p:cNvPr id="96291" name="Rectangle 63"/>
            <p:cNvSpPr>
              <a:spLocks noChangeArrowheads="1"/>
            </p:cNvSpPr>
            <p:nvPr/>
          </p:nvSpPr>
          <p:spPr bwMode="auto">
            <a:xfrm>
              <a:off x="1474788" y="4875174"/>
              <a:ext cx="333746" cy="53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pt-BR" sz="2000" b="1" i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96292" name="Line 64"/>
            <p:cNvSpPr>
              <a:spLocks noChangeShapeType="1"/>
            </p:cNvSpPr>
            <p:nvPr/>
          </p:nvSpPr>
          <p:spPr bwMode="auto">
            <a:xfrm>
              <a:off x="1928813" y="5157788"/>
              <a:ext cx="3240087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9" name="Grupo 7"/>
            <p:cNvGrpSpPr>
              <a:grpSpLocks/>
            </p:cNvGrpSpPr>
            <p:nvPr/>
          </p:nvGrpSpPr>
          <p:grpSpPr bwMode="auto">
            <a:xfrm>
              <a:off x="2035969" y="4640897"/>
              <a:ext cx="3026078" cy="586104"/>
              <a:chOff x="1974850" y="4640897"/>
              <a:chExt cx="3026078" cy="586104"/>
            </a:xfrm>
          </p:grpSpPr>
          <p:sp>
            <p:nvSpPr>
              <p:cNvPr id="96295" name="Rectangle 65"/>
              <p:cNvSpPr>
                <a:spLocks noChangeArrowheads="1"/>
              </p:cNvSpPr>
              <p:nvPr/>
            </p:nvSpPr>
            <p:spPr bwMode="auto">
              <a:xfrm>
                <a:off x="1974850" y="4729798"/>
                <a:ext cx="1082348" cy="492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pt-BR" sz="18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1,0 x 10 </a:t>
                </a:r>
              </a:p>
            </p:txBody>
          </p:sp>
          <p:sp>
            <p:nvSpPr>
              <p:cNvPr id="96296" name="Rectangle 66"/>
              <p:cNvSpPr>
                <a:spLocks noChangeArrowheads="1"/>
              </p:cNvSpPr>
              <p:nvPr/>
            </p:nvSpPr>
            <p:spPr bwMode="auto">
              <a:xfrm>
                <a:off x="2867025" y="4640898"/>
                <a:ext cx="490840" cy="492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pt-BR" sz="18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– </a:t>
                </a:r>
                <a:r>
                  <a:rPr lang="pt-BR" sz="16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3</a:t>
                </a:r>
              </a:p>
            </p:txBody>
          </p:sp>
          <p:sp>
            <p:nvSpPr>
              <p:cNvPr id="96297" name="Rectangle 67"/>
              <p:cNvSpPr>
                <a:spLocks noChangeArrowheads="1"/>
              </p:cNvSpPr>
              <p:nvPr/>
            </p:nvSpPr>
            <p:spPr bwMode="auto">
              <a:xfrm>
                <a:off x="3630613" y="4734559"/>
                <a:ext cx="1082348" cy="492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pt-BR" sz="18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1,0 x 10 </a:t>
                </a:r>
              </a:p>
            </p:txBody>
          </p:sp>
          <p:sp>
            <p:nvSpPr>
              <p:cNvPr id="96298" name="Rectangle 68"/>
              <p:cNvSpPr>
                <a:spLocks noChangeArrowheads="1"/>
              </p:cNvSpPr>
              <p:nvPr/>
            </p:nvSpPr>
            <p:spPr bwMode="auto">
              <a:xfrm>
                <a:off x="4510088" y="4640897"/>
                <a:ext cx="490840" cy="492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pt-BR" sz="18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– </a:t>
                </a:r>
                <a:r>
                  <a:rPr lang="pt-BR" sz="16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3</a:t>
                </a:r>
              </a:p>
            </p:txBody>
          </p:sp>
          <p:sp>
            <p:nvSpPr>
              <p:cNvPr id="96299" name="Rectangle 69"/>
              <p:cNvSpPr>
                <a:spLocks noChangeArrowheads="1"/>
              </p:cNvSpPr>
              <p:nvPr/>
            </p:nvSpPr>
            <p:spPr bwMode="auto">
              <a:xfrm>
                <a:off x="3414713" y="4740790"/>
                <a:ext cx="298480" cy="451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pt-BR" sz="16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x</a:t>
                </a:r>
              </a:p>
            </p:txBody>
          </p:sp>
        </p:grpSp>
        <p:sp>
          <p:nvSpPr>
            <p:cNvPr id="96294" name="Rectangle 70"/>
            <p:cNvSpPr>
              <a:spLocks noChangeArrowheads="1"/>
            </p:cNvSpPr>
            <p:nvPr/>
          </p:nvSpPr>
          <p:spPr bwMode="auto">
            <a:xfrm>
              <a:off x="2751137" y="5214936"/>
              <a:ext cx="1592103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[ CH</a:t>
              </a:r>
              <a:r>
                <a:rPr lang="pt-BR" sz="1400" b="1" i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3</a:t>
              </a:r>
              <a:r>
                <a:rPr lang="pt-BR" sz="1800" b="1" i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COOH ]</a:t>
              </a:r>
            </a:p>
          </p:txBody>
        </p:sp>
      </p:grpSp>
      <p:grpSp>
        <p:nvGrpSpPr>
          <p:cNvPr id="10" name="Grupo 12"/>
          <p:cNvGrpSpPr>
            <a:grpSpLocks/>
          </p:cNvGrpSpPr>
          <p:nvPr/>
        </p:nvGrpSpPr>
        <p:grpSpPr bwMode="auto">
          <a:xfrm>
            <a:off x="404814" y="4055747"/>
            <a:ext cx="5246687" cy="808670"/>
            <a:chOff x="404813" y="5672773"/>
            <a:chExt cx="5246687" cy="1078227"/>
          </a:xfrm>
        </p:grpSpPr>
        <p:grpSp>
          <p:nvGrpSpPr>
            <p:cNvPr id="11" name="Grupo 11"/>
            <p:cNvGrpSpPr>
              <a:grpSpLocks/>
            </p:cNvGrpSpPr>
            <p:nvPr/>
          </p:nvGrpSpPr>
          <p:grpSpPr bwMode="auto">
            <a:xfrm>
              <a:off x="404813" y="5961023"/>
              <a:ext cx="1908546" cy="533480"/>
              <a:chOff x="404813" y="5961023"/>
              <a:chExt cx="1908546" cy="533480"/>
            </a:xfrm>
          </p:grpSpPr>
          <p:sp>
            <p:nvSpPr>
              <p:cNvPr id="96288" name="Rectangle 72"/>
              <p:cNvSpPr>
                <a:spLocks noChangeArrowheads="1"/>
              </p:cNvSpPr>
              <p:nvPr/>
            </p:nvSpPr>
            <p:spPr bwMode="auto">
              <a:xfrm>
                <a:off x="404813" y="6000750"/>
                <a:ext cx="1592103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18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[ CH</a:t>
                </a:r>
                <a:r>
                  <a:rPr lang="pt-BR" sz="14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3</a:t>
                </a:r>
                <a:r>
                  <a:rPr lang="pt-BR" sz="18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COOH ]</a:t>
                </a:r>
              </a:p>
            </p:txBody>
          </p:sp>
          <p:sp>
            <p:nvSpPr>
              <p:cNvPr id="96289" name="Rectangle 73"/>
              <p:cNvSpPr>
                <a:spLocks noChangeArrowheads="1"/>
              </p:cNvSpPr>
              <p:nvPr/>
            </p:nvSpPr>
            <p:spPr bwMode="auto">
              <a:xfrm>
                <a:off x="1979613" y="5961023"/>
                <a:ext cx="333746" cy="53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pt-BR" sz="20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=</a:t>
                </a:r>
              </a:p>
            </p:txBody>
          </p:sp>
        </p:grpSp>
        <p:sp>
          <p:nvSpPr>
            <p:cNvPr id="96278" name="Line 74"/>
            <p:cNvSpPr>
              <a:spLocks noChangeShapeType="1"/>
            </p:cNvSpPr>
            <p:nvPr/>
          </p:nvSpPr>
          <p:spPr bwMode="auto">
            <a:xfrm>
              <a:off x="2411413" y="6243638"/>
              <a:ext cx="3240087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12" name="Grupo 9"/>
            <p:cNvGrpSpPr>
              <a:grpSpLocks/>
            </p:cNvGrpSpPr>
            <p:nvPr/>
          </p:nvGrpSpPr>
          <p:grpSpPr bwMode="auto">
            <a:xfrm>
              <a:off x="2570956" y="5672773"/>
              <a:ext cx="2921303" cy="640079"/>
              <a:chOff x="2508250" y="5672773"/>
              <a:chExt cx="2921303" cy="640079"/>
            </a:xfrm>
          </p:grpSpPr>
          <p:sp>
            <p:nvSpPr>
              <p:cNvPr id="96283" name="Rectangle 75"/>
              <p:cNvSpPr>
                <a:spLocks noChangeArrowheads="1"/>
              </p:cNvSpPr>
              <p:nvPr/>
            </p:nvSpPr>
            <p:spPr bwMode="auto">
              <a:xfrm>
                <a:off x="2508250" y="5815647"/>
                <a:ext cx="1082348" cy="492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pt-BR" sz="18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1,0 x 10 </a:t>
                </a:r>
              </a:p>
            </p:txBody>
          </p:sp>
          <p:sp>
            <p:nvSpPr>
              <p:cNvPr id="96284" name="Rectangle 76"/>
              <p:cNvSpPr>
                <a:spLocks noChangeArrowheads="1"/>
              </p:cNvSpPr>
              <p:nvPr/>
            </p:nvSpPr>
            <p:spPr bwMode="auto">
              <a:xfrm>
                <a:off x="3357563" y="5672773"/>
                <a:ext cx="490840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pt-BR" sz="18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– </a:t>
                </a:r>
                <a:r>
                  <a:rPr lang="pt-BR" sz="16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3</a:t>
                </a:r>
              </a:p>
            </p:txBody>
          </p:sp>
          <p:sp>
            <p:nvSpPr>
              <p:cNvPr id="96285" name="Rectangle 77"/>
              <p:cNvSpPr>
                <a:spLocks noChangeArrowheads="1"/>
              </p:cNvSpPr>
              <p:nvPr/>
            </p:nvSpPr>
            <p:spPr bwMode="auto">
              <a:xfrm>
                <a:off x="3995738" y="5820409"/>
                <a:ext cx="1082348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pt-BR" sz="18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1,0 x 10 </a:t>
                </a:r>
              </a:p>
            </p:txBody>
          </p:sp>
          <p:sp>
            <p:nvSpPr>
              <p:cNvPr id="96286" name="Rectangle 78"/>
              <p:cNvSpPr>
                <a:spLocks noChangeArrowheads="1"/>
              </p:cNvSpPr>
              <p:nvPr/>
            </p:nvSpPr>
            <p:spPr bwMode="auto">
              <a:xfrm>
                <a:off x="4938713" y="5712458"/>
                <a:ext cx="490840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pt-BR" sz="18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– </a:t>
                </a:r>
                <a:r>
                  <a:rPr lang="pt-BR" sz="16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3</a:t>
                </a:r>
              </a:p>
            </p:txBody>
          </p:sp>
          <p:sp>
            <p:nvSpPr>
              <p:cNvPr id="96287" name="Rectangle 79"/>
              <p:cNvSpPr>
                <a:spLocks noChangeArrowheads="1"/>
              </p:cNvSpPr>
              <p:nvPr/>
            </p:nvSpPr>
            <p:spPr bwMode="auto">
              <a:xfrm>
                <a:off x="3779838" y="5826640"/>
                <a:ext cx="298480" cy="451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pt-BR" sz="16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x</a:t>
                </a:r>
              </a:p>
            </p:txBody>
          </p:sp>
        </p:grpSp>
        <p:grpSp>
          <p:nvGrpSpPr>
            <p:cNvPr id="13" name="Grupo 10"/>
            <p:cNvGrpSpPr>
              <a:grpSpLocks/>
            </p:cNvGrpSpPr>
            <p:nvPr/>
          </p:nvGrpSpPr>
          <p:grpSpPr bwMode="auto">
            <a:xfrm>
              <a:off x="3352800" y="6153786"/>
              <a:ext cx="1357615" cy="597214"/>
              <a:chOff x="3276600" y="6153786"/>
              <a:chExt cx="1357615" cy="597214"/>
            </a:xfrm>
          </p:grpSpPr>
          <p:sp>
            <p:nvSpPr>
              <p:cNvPr id="96281" name="Rectangle 81"/>
              <p:cNvSpPr>
                <a:spLocks noChangeArrowheads="1"/>
              </p:cNvSpPr>
              <p:nvPr/>
            </p:nvSpPr>
            <p:spPr bwMode="auto">
              <a:xfrm>
                <a:off x="3276600" y="6258558"/>
                <a:ext cx="1018227" cy="492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pt-BR" sz="18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1,8 x 10</a:t>
                </a:r>
              </a:p>
            </p:txBody>
          </p:sp>
          <p:sp>
            <p:nvSpPr>
              <p:cNvPr id="96282" name="Rectangle 82"/>
              <p:cNvSpPr>
                <a:spLocks noChangeArrowheads="1"/>
              </p:cNvSpPr>
              <p:nvPr/>
            </p:nvSpPr>
            <p:spPr bwMode="auto">
              <a:xfrm>
                <a:off x="4143375" y="6153786"/>
                <a:ext cx="490840" cy="492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pt-BR" sz="18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– </a:t>
                </a:r>
                <a:r>
                  <a:rPr lang="pt-BR" sz="1600" b="1" i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5</a:t>
                </a:r>
              </a:p>
            </p:txBody>
          </p:sp>
        </p:grpSp>
      </p:grpSp>
      <p:grpSp>
        <p:nvGrpSpPr>
          <p:cNvPr id="14" name="Grupo 13"/>
          <p:cNvGrpSpPr>
            <a:grpSpLocks/>
          </p:cNvGrpSpPr>
          <p:nvPr/>
        </p:nvGrpSpPr>
        <p:grpSpPr bwMode="auto">
          <a:xfrm>
            <a:off x="5724526" y="4202195"/>
            <a:ext cx="1705278" cy="465085"/>
            <a:chOff x="5724525" y="5868040"/>
            <a:chExt cx="1705278" cy="620113"/>
          </a:xfrm>
        </p:grpSpPr>
        <p:sp>
          <p:nvSpPr>
            <p:cNvPr id="96274" name="Rectangle 83"/>
            <p:cNvSpPr>
              <a:spLocks noChangeArrowheads="1"/>
            </p:cNvSpPr>
            <p:nvPr/>
          </p:nvSpPr>
          <p:spPr bwMode="auto">
            <a:xfrm>
              <a:off x="5724525" y="5954673"/>
              <a:ext cx="333746" cy="53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pt-BR" sz="2000" b="1" i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96275" name="Rectangle 84"/>
            <p:cNvSpPr>
              <a:spLocks noChangeArrowheads="1"/>
            </p:cNvSpPr>
            <p:nvPr/>
          </p:nvSpPr>
          <p:spPr bwMode="auto">
            <a:xfrm>
              <a:off x="6049963" y="5966465"/>
              <a:ext cx="1018227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5,0 x 10</a:t>
              </a:r>
            </a:p>
          </p:txBody>
        </p:sp>
        <p:sp>
          <p:nvSpPr>
            <p:cNvPr id="96276" name="Rectangle 85"/>
            <p:cNvSpPr>
              <a:spLocks noChangeArrowheads="1"/>
            </p:cNvSpPr>
            <p:nvPr/>
          </p:nvSpPr>
          <p:spPr bwMode="auto">
            <a:xfrm>
              <a:off x="6938963" y="5868040"/>
              <a:ext cx="49084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– </a:t>
              </a:r>
              <a:r>
                <a:rPr lang="pt-BR" sz="1600" b="1" i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2</a:t>
              </a:r>
            </a:p>
          </p:txBody>
        </p:sp>
      </p:grpSp>
      <p:sp>
        <p:nvSpPr>
          <p:cNvPr id="96270" name="Rectangle 20"/>
          <p:cNvSpPr>
            <a:spLocks noChangeArrowheads="1"/>
          </p:cNvSpPr>
          <p:nvPr/>
        </p:nvSpPr>
        <p:spPr bwMode="auto">
          <a:xfrm>
            <a:off x="683609" y="2116217"/>
            <a:ext cx="2882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400050" algn="l"/>
              </a:tabLst>
            </a:pPr>
            <a:r>
              <a:rPr lang="pt-BR" sz="1800" b="1" i="0" dirty="0">
                <a:solidFill>
                  <a:schemeClr val="tx1"/>
                </a:solidFill>
                <a:cs typeface="Arial" charset="0"/>
              </a:rPr>
              <a:t>b)  3 x 10 </a:t>
            </a:r>
            <a:r>
              <a:rPr lang="pt-BR" sz="1800" b="1" i="0" baseline="30000" dirty="0">
                <a:solidFill>
                  <a:schemeClr val="tx1"/>
                </a:solidFill>
                <a:cs typeface="Arial" charset="0"/>
              </a:rPr>
              <a:t>– 1   </a:t>
            </a:r>
            <a:r>
              <a:rPr lang="pt-BR" sz="1800" b="1" i="0" dirty="0">
                <a:solidFill>
                  <a:schemeClr val="tx1"/>
                </a:solidFill>
                <a:cs typeface="Arial" charset="0"/>
              </a:rPr>
              <a:t>e   5 x 10 </a:t>
            </a:r>
            <a:r>
              <a:rPr lang="pt-BR" sz="1800" b="1" i="0" baseline="30000" dirty="0">
                <a:solidFill>
                  <a:schemeClr val="tx1"/>
                </a:solidFill>
                <a:cs typeface="Arial" charset="0"/>
              </a:rPr>
              <a:t>– 2</a:t>
            </a:r>
            <a:r>
              <a:rPr lang="pt-BR" sz="1800" b="1" i="0" dirty="0">
                <a:solidFill>
                  <a:schemeClr val="tx1"/>
                </a:solidFill>
                <a:cs typeface="Arial" charset="0"/>
              </a:rPr>
              <a:t>.</a:t>
            </a:r>
          </a:p>
        </p:txBody>
      </p:sp>
      <p:sp>
        <p:nvSpPr>
          <p:cNvPr id="96271" name="Rectangle 20"/>
          <p:cNvSpPr>
            <a:spLocks noChangeArrowheads="1"/>
          </p:cNvSpPr>
          <p:nvPr/>
        </p:nvSpPr>
        <p:spPr bwMode="auto">
          <a:xfrm>
            <a:off x="683671" y="2435305"/>
            <a:ext cx="2869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400050" algn="l"/>
              </a:tabLst>
            </a:pPr>
            <a:r>
              <a:rPr lang="pt-BR" sz="1800" b="1" i="0">
                <a:solidFill>
                  <a:schemeClr val="tx1"/>
                </a:solidFill>
                <a:cs typeface="Arial" charset="0"/>
              </a:rPr>
              <a:t>c)  1 x 10 </a:t>
            </a:r>
            <a:r>
              <a:rPr lang="pt-BR" sz="1800" b="1" i="0" baseline="30000">
                <a:solidFill>
                  <a:schemeClr val="tx1"/>
                </a:solidFill>
                <a:cs typeface="Arial" charset="0"/>
              </a:rPr>
              <a:t>– 3   </a:t>
            </a:r>
            <a:r>
              <a:rPr lang="pt-BR" sz="1800" b="1" i="0">
                <a:solidFill>
                  <a:schemeClr val="tx1"/>
                </a:solidFill>
                <a:cs typeface="Arial" charset="0"/>
              </a:rPr>
              <a:t>e   5 x 10 </a:t>
            </a:r>
            <a:r>
              <a:rPr lang="pt-BR" sz="1800" b="1" i="0" baseline="30000">
                <a:solidFill>
                  <a:schemeClr val="tx1"/>
                </a:solidFill>
                <a:cs typeface="Arial" charset="0"/>
              </a:rPr>
              <a:t>– 5</a:t>
            </a:r>
            <a:r>
              <a:rPr lang="pt-BR" sz="1800" b="1" i="0">
                <a:solidFill>
                  <a:schemeClr val="tx1"/>
                </a:solidFill>
                <a:cs typeface="Arial" charset="0"/>
              </a:rPr>
              <a:t>.</a:t>
            </a:r>
          </a:p>
        </p:txBody>
      </p:sp>
      <p:sp>
        <p:nvSpPr>
          <p:cNvPr id="96272" name="Rectangle 20"/>
          <p:cNvSpPr>
            <a:spLocks noChangeArrowheads="1"/>
          </p:cNvSpPr>
          <p:nvPr/>
        </p:nvSpPr>
        <p:spPr bwMode="auto">
          <a:xfrm>
            <a:off x="683993" y="2749035"/>
            <a:ext cx="2967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400050" algn="l"/>
              </a:tabLst>
            </a:pPr>
            <a:r>
              <a:rPr lang="pt-BR" sz="1800" b="1" i="0" dirty="0">
                <a:solidFill>
                  <a:schemeClr val="tx1"/>
                </a:solidFill>
                <a:cs typeface="Arial" charset="0"/>
              </a:rPr>
              <a:t>d)  1 x 10 </a:t>
            </a:r>
            <a:r>
              <a:rPr lang="pt-BR" sz="1800" b="1" i="0" baseline="30000" dirty="0">
                <a:solidFill>
                  <a:schemeClr val="tx1"/>
                </a:solidFill>
                <a:cs typeface="Arial" charset="0"/>
              </a:rPr>
              <a:t>– 3   </a:t>
            </a:r>
            <a:r>
              <a:rPr lang="pt-BR" sz="1800" b="1" i="0" dirty="0">
                <a:solidFill>
                  <a:schemeClr val="tx1"/>
                </a:solidFill>
                <a:cs typeface="Arial" charset="0"/>
              </a:rPr>
              <a:t>e   5 x 10 </a:t>
            </a:r>
            <a:r>
              <a:rPr lang="pt-BR" sz="1800" b="1" i="0" baseline="30000" dirty="0">
                <a:solidFill>
                  <a:schemeClr val="tx1"/>
                </a:solidFill>
                <a:cs typeface="Arial" charset="0"/>
              </a:rPr>
              <a:t>– 12</a:t>
            </a:r>
            <a:r>
              <a:rPr lang="pt-BR" sz="1800" b="1" i="0" dirty="0">
                <a:solidFill>
                  <a:schemeClr val="tx1"/>
                </a:solidFill>
                <a:cs typeface="Arial" charset="0"/>
              </a:rPr>
              <a:t>.</a:t>
            </a:r>
          </a:p>
        </p:txBody>
      </p:sp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726534" y="3110390"/>
            <a:ext cx="2869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400050" algn="l"/>
              </a:tabLst>
            </a:pPr>
            <a:r>
              <a:rPr lang="pt-BR" sz="1800" b="1" i="0">
                <a:solidFill>
                  <a:schemeClr val="tx1"/>
                </a:solidFill>
                <a:cs typeface="Arial" charset="0"/>
              </a:rPr>
              <a:t>e)  1 x 10 </a:t>
            </a:r>
            <a:r>
              <a:rPr lang="pt-BR" sz="1800" b="1" i="0" baseline="30000">
                <a:solidFill>
                  <a:schemeClr val="tx1"/>
                </a:solidFill>
                <a:cs typeface="Arial" charset="0"/>
              </a:rPr>
              <a:t>– 3   </a:t>
            </a:r>
            <a:r>
              <a:rPr lang="pt-BR" sz="1800" b="1" i="0">
                <a:solidFill>
                  <a:schemeClr val="tx1"/>
                </a:solidFill>
                <a:cs typeface="Arial" charset="0"/>
              </a:rPr>
              <a:t>e   5 x 10 </a:t>
            </a:r>
            <a:r>
              <a:rPr lang="pt-BR" sz="1800" b="1" i="0" baseline="30000">
                <a:solidFill>
                  <a:schemeClr val="tx1"/>
                </a:solidFill>
                <a:cs typeface="Arial" charset="0"/>
              </a:rPr>
              <a:t>– 2</a:t>
            </a:r>
            <a:r>
              <a:rPr lang="pt-BR" sz="1800" b="1" i="0">
                <a:solidFill>
                  <a:schemeClr val="tx1"/>
                </a:solidFill>
                <a:cs typeface="Arial" charset="0"/>
              </a:rPr>
              <a:t>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7" grpId="0"/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27828" y="1203598"/>
            <a:ext cx="5596500" cy="1159800"/>
          </a:xfrm>
        </p:spPr>
        <p:txBody>
          <a:bodyPr/>
          <a:lstStyle/>
          <a:p>
            <a:r>
              <a:rPr lang="pt-BR" b="1" dirty="0" smtClean="0"/>
              <a:t>LEI DA DILUIÇÃO DE OSTWALD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pt-B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23728" y="2351658"/>
            <a:ext cx="5256584" cy="2308324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4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É uma lei que relaciona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4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 o grau de ionização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4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com o volume (diluição) da solução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ctrTitle" idx="4294967295"/>
          </p:nvPr>
        </p:nvSpPr>
        <p:spPr>
          <a:xfrm>
            <a:off x="1117848" y="668942"/>
            <a:ext cx="525435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/>
              <a:t>Olá!!!</a:t>
            </a:r>
            <a:endParaRPr sz="4800" b="1" dirty="0"/>
          </a:p>
        </p:txBody>
      </p:sp>
      <p:sp>
        <p:nvSpPr>
          <p:cNvPr id="210" name="Google Shape;210;p15"/>
          <p:cNvSpPr txBox="1">
            <a:spLocks noGrp="1"/>
          </p:cNvSpPr>
          <p:nvPr>
            <p:ph type="subTitle" idx="4294967295"/>
          </p:nvPr>
        </p:nvSpPr>
        <p:spPr>
          <a:xfrm>
            <a:off x="467544" y="1851670"/>
            <a:ext cx="65937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600" b="1" dirty="0" smtClean="0">
                <a:solidFill>
                  <a:srgbClr val="00ACC3"/>
                </a:solidFill>
              </a:rPr>
              <a:t>V</a:t>
            </a:r>
            <a:r>
              <a:rPr lang="en" sz="3600" b="1" dirty="0" smtClean="0">
                <a:solidFill>
                  <a:srgbClr val="00ACC3"/>
                </a:solidFill>
              </a:rPr>
              <a:t>amos continuar desenvolvendo nossos estudos sobre </a:t>
            </a:r>
            <a:endParaRPr sz="3600" b="1" dirty="0">
              <a:solidFill>
                <a:srgbClr val="00ACC3"/>
              </a:solidFill>
            </a:endParaRPr>
          </a:p>
        </p:txBody>
      </p:sp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59394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627534"/>
            <a:ext cx="1872208" cy="1872208"/>
          </a:xfrm>
          <a:prstGeom prst="rect">
            <a:avLst/>
          </a:prstGeom>
          <a:noFill/>
        </p:spPr>
      </p:pic>
      <p:sp>
        <p:nvSpPr>
          <p:cNvPr id="6" name="Seta dobrada para cima 5"/>
          <p:cNvSpPr/>
          <p:nvPr/>
        </p:nvSpPr>
        <p:spPr>
          <a:xfrm>
            <a:off x="5436096" y="2571750"/>
            <a:ext cx="2160240" cy="100811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8CB67-72B5-44BD-B0A4-684BF80D9B26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  <p:graphicFrame>
        <p:nvGraphicFramePr>
          <p:cNvPr id="5" name="Group 91"/>
          <p:cNvGraphicFramePr>
            <a:graphicFrameLocks noGrp="1"/>
          </p:cNvGraphicFramePr>
          <p:nvPr>
            <p:ph sz="quarter" idx="4294967295"/>
          </p:nvPr>
        </p:nvGraphicFramePr>
        <p:xfrm>
          <a:off x="718939" y="915566"/>
          <a:ext cx="7813501" cy="3803904"/>
        </p:xfrm>
        <a:graphic>
          <a:graphicData uri="http://schemas.openxmlformats.org/drawingml/2006/table">
            <a:tbl>
              <a:tblPr/>
              <a:tblGrid>
                <a:gridCol w="2005679"/>
                <a:gridCol w="1935941"/>
                <a:gridCol w="1937336"/>
                <a:gridCol w="1934545"/>
              </a:tblGrid>
              <a:tr h="303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[HA]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[H</a:t>
                      </a:r>
                      <a:r>
                        <a:rPr kumimoji="0" lang="pt-B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+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[A</a:t>
                      </a:r>
                      <a:r>
                        <a:rPr kumimoji="0" lang="pt-B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Quantidade inicial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Mols ionizados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 x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(10x0.6=6)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 x 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(10x0.6=6)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 x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(10x0.6=6)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Equilíbrio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n(1 -  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)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(10-6=4)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 x 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 x 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Molaridade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n(1 -  </a:t>
                      </a:r>
                      <a:r>
                        <a:rPr kumimoji="0" lang="pt-BR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)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nx</a:t>
                      </a:r>
                      <a:r>
                        <a:rPr kumimoji="0" lang="pt-BR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nx</a:t>
                      </a:r>
                      <a:r>
                        <a:rPr kumimoji="0" lang="pt-BR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Conector de seta reta 6"/>
          <p:cNvCxnSpPr>
            <a:stCxn id="9" idx="2"/>
          </p:cNvCxnSpPr>
          <p:nvPr/>
        </p:nvCxnSpPr>
        <p:spPr>
          <a:xfrm flipH="1">
            <a:off x="3923928" y="555526"/>
            <a:ext cx="252028" cy="10801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de cantos arredondados 8"/>
          <p:cNvSpPr/>
          <p:nvPr/>
        </p:nvSpPr>
        <p:spPr>
          <a:xfrm>
            <a:off x="3635896" y="51470"/>
            <a:ext cx="10801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Supondo n = 10</a:t>
            </a:r>
            <a:endParaRPr lang="pt-BR" b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44016" y="195486"/>
            <a:ext cx="457200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Tx/>
              <a:buNone/>
              <a:tabLst/>
              <a:defRPr/>
            </a:pPr>
            <a:r>
              <a:rPr kumimoji="0" lang="pt-P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17A86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    HA  </a:t>
            </a: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17A86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Symbol"/>
              </a:rPr>
              <a:t></a:t>
            </a: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17A86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r>
              <a:rPr kumimoji="0" lang="pt-P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17A86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H</a:t>
            </a:r>
            <a:r>
              <a:rPr kumimoji="0" lang="pt-PT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617A86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+</a:t>
            </a:r>
            <a:r>
              <a:rPr kumimoji="0" lang="pt-P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17A86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  +  A</a:t>
            </a:r>
            <a:r>
              <a:rPr kumimoji="0" lang="pt-PT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617A86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–</a:t>
            </a:r>
            <a:endParaRPr kumimoji="0" lang="pt-BR" sz="2800" b="0" i="0" u="none" strike="noStrike" kern="0" cap="none" spc="0" normalizeH="0" baseline="30000" noProof="0" dirty="0" smtClean="0">
              <a:ln>
                <a:noFill/>
              </a:ln>
              <a:solidFill>
                <a:srgbClr val="617A86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12" name="Conector de seta reta 11"/>
          <p:cNvCxnSpPr>
            <a:stCxn id="13" idx="2"/>
          </p:cNvCxnSpPr>
          <p:nvPr/>
        </p:nvCxnSpPr>
        <p:spPr>
          <a:xfrm flipH="1">
            <a:off x="4076328" y="627534"/>
            <a:ext cx="2295872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de cantos arredondados 12"/>
          <p:cNvSpPr/>
          <p:nvPr/>
        </p:nvSpPr>
        <p:spPr>
          <a:xfrm>
            <a:off x="5076056" y="123478"/>
            <a:ext cx="25922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Quantidade que reage supondo Alfa igual a 60%</a:t>
            </a:r>
            <a:endParaRPr lang="pt-BR" b="1" dirty="0"/>
          </a:p>
        </p:txBody>
      </p:sp>
      <p:cxnSp>
        <p:nvCxnSpPr>
          <p:cNvPr id="23" name="Conector de seta reta 22"/>
          <p:cNvCxnSpPr/>
          <p:nvPr/>
        </p:nvCxnSpPr>
        <p:spPr>
          <a:xfrm flipH="1" flipV="1">
            <a:off x="1907704" y="4135388"/>
            <a:ext cx="792088" cy="7406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de cantos arredondados 27"/>
          <p:cNvSpPr/>
          <p:nvPr/>
        </p:nvSpPr>
        <p:spPr>
          <a:xfrm>
            <a:off x="2699792" y="4639444"/>
            <a:ext cx="14401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concentração</a:t>
            </a:r>
            <a:endParaRPr lang="pt-BR" b="1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build="p"/>
      <p:bldP spid="13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1619672" y="51470"/>
            <a:ext cx="6087647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LEI DA DILUIÇÃO DE OSTWALD</a:t>
            </a:r>
            <a:endParaRPr sz="3000" dirty="0"/>
          </a:p>
        </p:txBody>
      </p:sp>
      <p:sp>
        <p:nvSpPr>
          <p:cNvPr id="204" name="Google Shape;204;p14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9582"/>
            <a:ext cx="8229600" cy="3024336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pt-BR" baseline="-25000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=[H</a:t>
            </a:r>
            <a:r>
              <a:rPr lang="pt-BR" baseline="30000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].[A</a:t>
            </a:r>
            <a:r>
              <a:rPr lang="pt-BR" baseline="300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]/[HA]</a:t>
            </a:r>
          </a:p>
          <a:p>
            <a:pPr algn="ctr" eaLnBrk="1" hangingPunct="1">
              <a:buFontTx/>
              <a:buNone/>
              <a:defRPr/>
            </a:pPr>
            <a:endParaRPr lang="pt-BR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dirty="0" smtClean="0">
                <a:solidFill>
                  <a:schemeClr val="hlink"/>
                </a:solidFill>
              </a:rPr>
              <a:t>                Logo: </a:t>
            </a:r>
            <a:r>
              <a:rPr lang="pt-BR" dirty="0" smtClean="0"/>
              <a:t>K</a:t>
            </a:r>
            <a:r>
              <a:rPr lang="pt-BR" baseline="-25000" dirty="0" smtClean="0"/>
              <a:t>i  </a:t>
            </a:r>
            <a:r>
              <a:rPr lang="pt-BR" dirty="0" smtClean="0"/>
              <a:t>=                                   </a:t>
            </a:r>
          </a:p>
          <a:p>
            <a:pPr algn="ctr" eaLnBrk="1" hangingPunct="1">
              <a:buFontTx/>
              <a:buNone/>
              <a:defRPr/>
            </a:pPr>
            <a:r>
              <a:rPr lang="pt-BR" dirty="0" smtClean="0">
                <a:solidFill>
                  <a:schemeClr val="hlink"/>
                </a:solidFill>
              </a:rPr>
              <a:t>                           Então:</a:t>
            </a:r>
            <a:r>
              <a:rPr lang="pt-BR" dirty="0" smtClean="0"/>
              <a:t>  K</a:t>
            </a:r>
            <a:r>
              <a:rPr lang="pt-BR" baseline="-25000" dirty="0" smtClean="0"/>
              <a:t>i  </a:t>
            </a:r>
            <a:r>
              <a:rPr lang="pt-BR" dirty="0" smtClean="0"/>
              <a:t>=</a:t>
            </a:r>
          </a:p>
          <a:p>
            <a:pPr algn="just" eaLnBrk="1" hangingPunct="1">
              <a:buFontTx/>
              <a:buNone/>
              <a:defRPr/>
            </a:pPr>
            <a:endParaRPr lang="pt-BR" dirty="0" smtClean="0"/>
          </a:p>
          <a:p>
            <a:pPr algn="r" eaLnBrk="1" hangingPunct="1">
              <a:buFontTx/>
              <a:buNone/>
              <a:defRPr/>
            </a:pPr>
            <a:endParaRPr lang="pt-PT" dirty="0" smtClean="0"/>
          </a:p>
          <a:p>
            <a:pPr algn="r" eaLnBrk="1" hangingPunct="1">
              <a:buFontTx/>
              <a:buNone/>
              <a:defRPr/>
            </a:pPr>
            <a:r>
              <a:rPr lang="pt-PT" dirty="0" smtClean="0"/>
              <a:t>para eletrólitos fracos </a:t>
            </a:r>
            <a:r>
              <a:rPr lang="pt-PT" b="1" dirty="0" smtClean="0">
                <a:sym typeface="Symbol" pitchFamily="18" charset="2"/>
              </a:rPr>
              <a:t></a:t>
            </a:r>
            <a:r>
              <a:rPr lang="pt-PT" dirty="0" smtClean="0"/>
              <a:t> é pequeno, então      1 – </a:t>
            </a:r>
            <a:r>
              <a:rPr lang="pt-PT" dirty="0" smtClean="0">
                <a:sym typeface="Symbol" pitchFamily="18" charset="2"/>
              </a:rPr>
              <a:t></a:t>
            </a:r>
            <a:r>
              <a:rPr lang="pt-PT" dirty="0" smtClean="0"/>
              <a:t> </a:t>
            </a:r>
            <a:r>
              <a:rPr lang="pt-PT" dirty="0" smtClean="0">
                <a:sym typeface="Symbol" pitchFamily="18" charset="2"/>
              </a:rPr>
              <a:t></a:t>
            </a:r>
            <a:r>
              <a:rPr lang="pt-PT" dirty="0" smtClean="0"/>
              <a:t> 1</a:t>
            </a:r>
          </a:p>
          <a:p>
            <a:pPr algn="ctr" eaLnBrk="1" hangingPunct="1">
              <a:buFontTx/>
              <a:buNone/>
              <a:defRPr/>
            </a:pPr>
            <a:endParaRPr lang="pt-PT" dirty="0" smtClean="0"/>
          </a:p>
          <a:p>
            <a:pPr algn="ctr" eaLnBrk="1" hangingPunct="1">
              <a:buFontTx/>
              <a:buNone/>
              <a:defRPr/>
            </a:pPr>
            <a:r>
              <a:rPr lang="pt-PT" dirty="0" smtClean="0">
                <a:solidFill>
                  <a:schemeClr val="hlink"/>
                </a:solidFill>
              </a:rPr>
              <a:t>Então:</a:t>
            </a:r>
          </a:p>
          <a:p>
            <a:pPr algn="ctr" eaLnBrk="1" hangingPunct="1">
              <a:buFontTx/>
              <a:buNone/>
              <a:defRPr/>
            </a:pPr>
            <a:endParaRPr lang="pt-PT" dirty="0" smtClean="0">
              <a:solidFill>
                <a:schemeClr val="hlink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pt-PT" dirty="0" smtClean="0"/>
              <a:t>K</a:t>
            </a:r>
            <a:r>
              <a:rPr lang="pt-PT" baseline="-25000" dirty="0" smtClean="0"/>
              <a:t>c</a:t>
            </a:r>
            <a:r>
              <a:rPr lang="pt-PT" dirty="0" smtClean="0"/>
              <a:t> = ( n/V) . </a:t>
            </a:r>
            <a:r>
              <a:rPr lang="pt-PT" dirty="0" smtClean="0">
                <a:sym typeface="Symbol" pitchFamily="18" charset="2"/>
              </a:rPr>
              <a:t></a:t>
            </a:r>
            <a:r>
              <a:rPr lang="pt-PT" baseline="30000" dirty="0" smtClean="0"/>
              <a:t>2</a:t>
            </a:r>
            <a:r>
              <a:rPr lang="pt-PT" dirty="0" smtClean="0"/>
              <a:t>  ou  </a:t>
            </a:r>
            <a:r>
              <a:rPr lang="pt-PT" dirty="0" smtClean="0">
                <a:solidFill>
                  <a:schemeClr val="hlink"/>
                </a:solidFill>
              </a:rPr>
              <a:t>K</a:t>
            </a:r>
            <a:r>
              <a:rPr lang="pt-PT" baseline="-25000" dirty="0" smtClean="0">
                <a:solidFill>
                  <a:schemeClr val="hlink"/>
                </a:solidFill>
              </a:rPr>
              <a:t>c</a:t>
            </a:r>
            <a:r>
              <a:rPr lang="pt-PT" dirty="0" smtClean="0">
                <a:solidFill>
                  <a:schemeClr val="hlink"/>
                </a:solidFill>
              </a:rPr>
              <a:t> = molaridade . </a:t>
            </a:r>
            <a:r>
              <a:rPr lang="pt-PT" dirty="0" smtClean="0">
                <a:solidFill>
                  <a:schemeClr val="hlink"/>
                </a:solidFill>
                <a:sym typeface="Symbol" pitchFamily="18" charset="2"/>
              </a:rPr>
              <a:t></a:t>
            </a:r>
            <a:r>
              <a:rPr lang="pt-PT" baseline="30000" dirty="0" smtClean="0">
                <a:solidFill>
                  <a:schemeClr val="hlink"/>
                </a:solidFill>
              </a:rPr>
              <a:t>2</a:t>
            </a:r>
            <a:r>
              <a:rPr lang="pt-BR" dirty="0" smtClean="0">
                <a:solidFill>
                  <a:schemeClr val="hlink"/>
                </a:solidFill>
              </a:rPr>
              <a:t> </a:t>
            </a:r>
          </a:p>
        </p:txBody>
      </p:sp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2862325" y="1563638"/>
          <a:ext cx="1217963" cy="1152128"/>
        </p:xfrm>
        <a:graphic>
          <a:graphicData uri="http://schemas.openxmlformats.org/presentationml/2006/ole">
            <p:oleObj spid="_x0000_s62469" name="Equação" r:id="rId4" imgW="469800" imgH="444240" progId="Equation.3">
              <p:embed/>
            </p:oleObj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6084168" y="1851670"/>
          <a:ext cx="936104" cy="1014112"/>
        </p:xfrm>
        <a:graphic>
          <a:graphicData uri="http://schemas.openxmlformats.org/presentationml/2006/ole">
            <p:oleObj spid="_x0000_s62470" name="Equação" r:id="rId5" imgW="457200" imgH="49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/>
          <p:nvPr/>
        </p:nvSpPr>
        <p:spPr>
          <a:xfrm>
            <a:off x="683568" y="47550"/>
            <a:ext cx="7992888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dirty="0" smtClean="0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RESUMINDO...</a:t>
            </a:r>
            <a:endParaRPr sz="3800" b="1" dirty="0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1" name="Google Shape;221;p16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428625" y="2427734"/>
            <a:ext cx="8286750" cy="1309687"/>
            <a:chOff x="214313" y="3405188"/>
            <a:chExt cx="8286750" cy="1309687"/>
          </a:xfrm>
        </p:grpSpPr>
        <p:sp>
          <p:nvSpPr>
            <p:cNvPr id="7" name="Retângulo de cantos arredondados 20"/>
            <p:cNvSpPr>
              <a:spLocks noChangeArrowheads="1"/>
            </p:cNvSpPr>
            <p:nvPr/>
          </p:nvSpPr>
          <p:spPr bwMode="auto">
            <a:xfrm>
              <a:off x="6572250" y="3643313"/>
              <a:ext cx="1928813" cy="85725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Retângulo de cantos arredondados 16"/>
            <p:cNvSpPr>
              <a:spLocks noChangeArrowheads="1"/>
            </p:cNvSpPr>
            <p:nvPr/>
          </p:nvSpPr>
          <p:spPr bwMode="auto">
            <a:xfrm>
              <a:off x="214313" y="3429000"/>
              <a:ext cx="3000375" cy="1285875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75000"/>
              </a:schemeClr>
            </a:solidFill>
            <a:ln w="9525" algn="ctr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28625" y="3833813"/>
              <a:ext cx="928688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400" b="1" i="0" dirty="0">
                  <a:solidFill>
                    <a:schemeClr val="bg1"/>
                  </a:solidFill>
                  <a:latin typeface="Arrus Blk BT" pitchFamily="18" charset="0"/>
                </a:rPr>
                <a:t>Ki  =</a:t>
              </a:r>
            </a:p>
          </p:txBody>
        </p:sp>
        <p:cxnSp>
          <p:nvCxnSpPr>
            <p:cNvPr id="10" name="Conector reto 7"/>
            <p:cNvCxnSpPr>
              <a:cxnSpLocks noChangeShapeType="1"/>
            </p:cNvCxnSpPr>
            <p:nvPr/>
          </p:nvCxnSpPr>
          <p:spPr bwMode="auto">
            <a:xfrm>
              <a:off x="1428750" y="4048125"/>
              <a:ext cx="1357313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11" name="Text Box 108"/>
            <p:cNvSpPr txBox="1">
              <a:spLocks noChangeArrowheads="1"/>
            </p:cNvSpPr>
            <p:nvPr/>
          </p:nvSpPr>
          <p:spPr bwMode="auto">
            <a:xfrm>
              <a:off x="1428750" y="3476625"/>
              <a:ext cx="10038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800" b="1" i="0" dirty="0">
                  <a:solidFill>
                    <a:srgbClr val="FFFF00"/>
                  </a:solidFill>
                  <a:cs typeface="Arial" charset="0"/>
                </a:rPr>
                <a:t> </a:t>
              </a:r>
              <a:r>
                <a:rPr lang="pt-BR" sz="2800" b="1" dirty="0" smtClean="0">
                  <a:solidFill>
                    <a:schemeClr val="bg1"/>
                  </a:solidFill>
                  <a:cs typeface="Arial" charset="0"/>
                </a:rPr>
                <a:t>M</a:t>
              </a:r>
              <a:r>
                <a:rPr lang="pt-BR" sz="2800" b="1" i="0" dirty="0" smtClean="0">
                  <a:solidFill>
                    <a:schemeClr val="bg1"/>
                  </a:solidFill>
                  <a:cs typeface="Arial" charset="0"/>
                </a:rPr>
                <a:t>  </a:t>
              </a:r>
              <a:r>
                <a:rPr lang="el-GR" sz="2800" b="1" i="0" dirty="0">
                  <a:solidFill>
                    <a:schemeClr val="bg1"/>
                  </a:solidFill>
                  <a:cs typeface="Arial" charset="0"/>
                </a:rPr>
                <a:t>α</a:t>
              </a:r>
              <a:endParaRPr lang="pt-BR" sz="2800" b="1" i="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2376488" y="3405188"/>
              <a:ext cx="338137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i="0" dirty="0">
                  <a:solidFill>
                    <a:schemeClr val="bg1"/>
                  </a:solidFill>
                  <a:latin typeface="Arrus Blk BT" pitchFamily="18" charset="0"/>
                </a:rPr>
                <a:t>2</a:t>
              </a: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1571625" y="4119563"/>
              <a:ext cx="10128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800" b="1" i="0" dirty="0">
                  <a:solidFill>
                    <a:schemeClr val="bg1"/>
                  </a:solidFill>
                  <a:latin typeface="Arrus Blk BT" pitchFamily="18" charset="0"/>
                </a:rPr>
                <a:t>1 –  </a:t>
              </a:r>
              <a:r>
                <a:rPr lang="el-GR" sz="2800" b="1" i="0" dirty="0">
                  <a:solidFill>
                    <a:schemeClr val="bg1"/>
                  </a:solidFill>
                  <a:latin typeface="Arrus Blk BT" pitchFamily="18" charset="0"/>
                </a:rPr>
                <a:t>α</a:t>
              </a:r>
              <a:endParaRPr lang="pt-BR" sz="2800" b="1" i="0" dirty="0">
                <a:solidFill>
                  <a:schemeClr val="bg1"/>
                </a:solidFill>
                <a:latin typeface="Arrus Blk BT" pitchFamily="18" charset="0"/>
              </a:endParaRP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492500" y="3500438"/>
              <a:ext cx="2864887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pt-BR" sz="2000" b="1" i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cs typeface="Arial" charset="0"/>
                </a:rPr>
                <a:t>para solução de grau</a:t>
              </a:r>
            </a:p>
            <a:p>
              <a:pPr algn="l">
                <a:lnSpc>
                  <a:spcPct val="150000"/>
                </a:lnSpc>
              </a:pPr>
              <a:r>
                <a:rPr lang="pt-BR" sz="2000" b="1" i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cs typeface="Arial" charset="0"/>
                </a:rPr>
                <a:t>de ionização pequeno</a:t>
              </a: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6643688" y="3824288"/>
              <a:ext cx="157162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400" b="1" i="0" dirty="0">
                  <a:solidFill>
                    <a:schemeClr val="bg1"/>
                  </a:solidFill>
                  <a:latin typeface="Arrus Blk BT" pitchFamily="18" charset="0"/>
                </a:rPr>
                <a:t>Ki  = </a:t>
              </a:r>
              <a:r>
                <a:rPr lang="pt-BR" sz="2400" b="1" dirty="0" smtClean="0">
                  <a:solidFill>
                    <a:schemeClr val="bg1"/>
                  </a:solidFill>
                  <a:cs typeface="Arial" charset="0"/>
                </a:rPr>
                <a:t>M</a:t>
              </a:r>
              <a:r>
                <a:rPr lang="pt-BR" sz="2400" b="1" i="0" dirty="0" smtClean="0">
                  <a:solidFill>
                    <a:schemeClr val="bg1"/>
                  </a:solidFill>
                  <a:cs typeface="Arial" charset="0"/>
                </a:rPr>
                <a:t> </a:t>
              </a:r>
              <a:r>
                <a:rPr lang="el-GR" sz="2400" b="1" i="0" dirty="0">
                  <a:solidFill>
                    <a:schemeClr val="bg1"/>
                  </a:solidFill>
                  <a:cs typeface="Arial" charset="0"/>
                </a:rPr>
                <a:t>α</a:t>
              </a:r>
              <a:r>
                <a:rPr lang="pt-BR" sz="2400" b="1" i="0" dirty="0">
                  <a:solidFill>
                    <a:schemeClr val="bg1"/>
                  </a:solidFill>
                  <a:latin typeface="Arrus Blk BT" pitchFamily="18" charset="0"/>
                </a:rPr>
                <a:t>  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8020050" y="3609975"/>
              <a:ext cx="33813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i="0">
                  <a:solidFill>
                    <a:schemeClr val="bg1"/>
                  </a:solidFill>
                  <a:latin typeface="Arrus Blk BT" pitchFamily="18" charset="0"/>
                </a:rPr>
                <a:t>2</a:t>
              </a:r>
            </a:p>
          </p:txBody>
        </p:sp>
      </p:grpSp>
      <p:sp>
        <p:nvSpPr>
          <p:cNvPr id="19" name="Seta em curva para cima 18"/>
          <p:cNvSpPr/>
          <p:nvPr/>
        </p:nvSpPr>
        <p:spPr>
          <a:xfrm>
            <a:off x="5580112" y="3507854"/>
            <a:ext cx="1656184" cy="5760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>
            <a:spLocks noGrp="1"/>
          </p:cNvSpPr>
          <p:nvPr>
            <p:ph type="body" idx="1"/>
          </p:nvPr>
        </p:nvSpPr>
        <p:spPr>
          <a:xfrm>
            <a:off x="1259632" y="1275606"/>
            <a:ext cx="684076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pt-BR" b="1" dirty="0" smtClean="0"/>
              <a:t>Para</a:t>
            </a:r>
            <a:r>
              <a:rPr lang="pt-BR" dirty="0" smtClean="0"/>
              <a:t> </a:t>
            </a:r>
            <a:r>
              <a:rPr lang="pt-BR" b="1" dirty="0" smtClean="0"/>
              <a:t>eletrólitos:</a:t>
            </a:r>
          </a:p>
          <a:p>
            <a:pPr marL="0" lvl="0" indent="0" algn="just">
              <a:buFontTx/>
              <a:buChar char="-"/>
            </a:pPr>
            <a:r>
              <a:rPr lang="pt-BR" b="1" dirty="0" smtClean="0"/>
              <a:t>fracos (α &lt; que 5%)</a:t>
            </a:r>
          </a:p>
          <a:p>
            <a:pPr marL="0" lvl="0" indent="0" algn="just">
              <a:buFontTx/>
              <a:buChar char="-"/>
            </a:pPr>
            <a:r>
              <a:rPr lang="pt-BR" b="1" dirty="0" smtClean="0"/>
              <a:t>moderados (α &gt; que 5% e &lt; que 50%) </a:t>
            </a:r>
          </a:p>
          <a:p>
            <a:pPr marL="0" lvl="0" indent="0" algn="just">
              <a:buFontTx/>
              <a:buChar char="-"/>
            </a:pPr>
            <a:r>
              <a:rPr lang="pt-BR" b="1" dirty="0" smtClean="0"/>
              <a:t>fortes (α &gt; que 50%).</a:t>
            </a:r>
          </a:p>
          <a:p>
            <a:pPr marL="0" lvl="0" indent="0" algn="just">
              <a:buFontTx/>
              <a:buChar char="-"/>
            </a:pPr>
            <a:endParaRPr lang="pt-BR" b="1" dirty="0" smtClean="0"/>
          </a:p>
          <a:p>
            <a:pPr marL="0" lvl="0" indent="0">
              <a:buNone/>
            </a:pPr>
            <a:r>
              <a:rPr lang="pt-BR" sz="2000" dirty="0" smtClean="0"/>
              <a:t>De acordo com o valor do α, o denominador da expressão da lei de </a:t>
            </a:r>
            <a:r>
              <a:rPr lang="pt-BR" sz="2000" dirty="0" err="1" smtClean="0"/>
              <a:t>Ostwald</a:t>
            </a:r>
            <a:r>
              <a:rPr lang="pt-BR" sz="2000" dirty="0" smtClean="0"/>
              <a:t> pode ou não ser utilizado. Se o valor do alfa for muito pequeno, sempre tenderá a 1.</a:t>
            </a:r>
            <a:endParaRPr sz="2000" dirty="0"/>
          </a:p>
        </p:txBody>
      </p:sp>
      <p:sp>
        <p:nvSpPr>
          <p:cNvPr id="227" name="Google Shape;227;p17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1"/>
          <p:cNvSpPr>
            <a:spLocks noChangeArrowheads="1"/>
          </p:cNvSpPr>
          <p:nvPr/>
        </p:nvSpPr>
        <p:spPr bwMode="auto">
          <a:xfrm>
            <a:off x="1763688" y="155416"/>
            <a:ext cx="6192688" cy="40011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i="0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DEMONSTRAÇÃO DA </a:t>
            </a:r>
            <a:r>
              <a:rPr lang="pt-BR" sz="2000" b="1" i="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FÓRMULA NOVAMENTE...</a:t>
            </a:r>
            <a:endParaRPr lang="pt-BR" sz="2000" b="1" i="0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16205" y="855346"/>
            <a:ext cx="1545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1800" b="1" i="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Para a reação:</a:t>
            </a:r>
          </a:p>
        </p:txBody>
      </p:sp>
      <p:grpSp>
        <p:nvGrpSpPr>
          <p:cNvPr id="2" name="Grupo 77"/>
          <p:cNvGrpSpPr>
            <a:grpSpLocks/>
          </p:cNvGrpSpPr>
          <p:nvPr/>
        </p:nvGrpSpPr>
        <p:grpSpPr bwMode="auto">
          <a:xfrm>
            <a:off x="2082751" y="789386"/>
            <a:ext cx="5132159" cy="543639"/>
            <a:chOff x="2297060" y="1300757"/>
            <a:chExt cx="5131840" cy="724202"/>
          </a:xfrm>
        </p:grpSpPr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>
              <a:off x="2297060" y="1382282"/>
              <a:ext cx="469971" cy="49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anchor="ctr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1" i="0" kern="0">
                  <a:solidFill>
                    <a:srgbClr val="FFFFFF"/>
                  </a:solidFill>
                  <a:latin typeface="Calibri"/>
                  <a:cs typeface="Arial" charset="0"/>
                </a:rPr>
                <a:t>HA</a:t>
              </a:r>
            </a:p>
          </p:txBody>
        </p:sp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>
              <a:off x="2772022" y="1526614"/>
              <a:ext cx="566146" cy="49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anchor="ctr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1" i="0" kern="0">
                  <a:solidFill>
                    <a:srgbClr val="FFFFFF"/>
                  </a:solidFill>
                  <a:latin typeface="Calibri"/>
                  <a:cs typeface="Arial" charset="0"/>
                </a:rPr>
                <a:t>(aq)</a:t>
              </a:r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>
              <a:off x="3565444" y="1522809"/>
              <a:ext cx="1223886" cy="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/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i="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 flipH="1">
              <a:off x="3565444" y="1738515"/>
              <a:ext cx="1223886" cy="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/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i="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5081412" y="1382281"/>
              <a:ext cx="330519" cy="49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1" i="0" kern="0">
                  <a:solidFill>
                    <a:srgbClr val="FFFFFF"/>
                  </a:solidFill>
                  <a:latin typeface="Calibri"/>
                  <a:cs typeface="Arial" charset="0"/>
                </a:rPr>
                <a:t>H</a:t>
              </a:r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>
              <a:off x="5365557" y="1305515"/>
              <a:ext cx="333725" cy="533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i="0" kern="0" smtClean="0">
                  <a:solidFill>
                    <a:srgbClr val="FFFFFF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48" name="Text Box 11"/>
            <p:cNvSpPr txBox="1">
              <a:spLocks noChangeArrowheads="1"/>
            </p:cNvSpPr>
            <p:nvPr/>
          </p:nvSpPr>
          <p:spPr bwMode="auto">
            <a:xfrm>
              <a:off x="6049727" y="1449848"/>
              <a:ext cx="333725" cy="533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i="0" kern="0" smtClean="0">
                  <a:solidFill>
                    <a:srgbClr val="FFFFFF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49" name="Rectangle 12"/>
            <p:cNvSpPr>
              <a:spLocks noChangeArrowheads="1"/>
            </p:cNvSpPr>
            <p:nvPr/>
          </p:nvSpPr>
          <p:spPr bwMode="auto">
            <a:xfrm>
              <a:off x="6862754" y="1532958"/>
              <a:ext cx="566146" cy="49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anchor="ctr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1" i="0" kern="0" dirty="0">
                  <a:solidFill>
                    <a:srgbClr val="FFFFFF"/>
                  </a:solidFill>
                  <a:latin typeface="Calibri"/>
                  <a:cs typeface="Arial" charset="0"/>
                </a:rPr>
                <a:t>(aq)</a:t>
              </a:r>
            </a:p>
          </p:txBody>
        </p:sp>
        <p:sp>
          <p:nvSpPr>
            <p:cNvPr id="50" name="Rectangle 13"/>
            <p:cNvSpPr>
              <a:spLocks noChangeArrowheads="1"/>
            </p:cNvSpPr>
            <p:nvPr/>
          </p:nvSpPr>
          <p:spPr bwMode="auto">
            <a:xfrm>
              <a:off x="5386471" y="1532958"/>
              <a:ext cx="566146" cy="49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anchor="ctr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1" i="0" kern="0">
                  <a:solidFill>
                    <a:srgbClr val="FFFFFF"/>
                  </a:solidFill>
                  <a:latin typeface="Calibri"/>
                  <a:cs typeface="Arial" charset="0"/>
                </a:rPr>
                <a:t>(aq)</a:t>
              </a:r>
            </a:p>
          </p:txBody>
        </p:sp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6654527" y="1387039"/>
              <a:ext cx="324108" cy="49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1" i="0" kern="0" dirty="0">
                  <a:solidFill>
                    <a:srgbClr val="FFFFFF"/>
                  </a:solidFill>
                  <a:latin typeface="Calibri"/>
                  <a:cs typeface="Arial" charset="0"/>
                </a:rPr>
                <a:t>A</a:t>
              </a:r>
            </a:p>
          </p:txBody>
        </p:sp>
        <p:sp>
          <p:nvSpPr>
            <p:cNvPr id="52" name="Text Box 15"/>
            <p:cNvSpPr txBox="1">
              <a:spLocks noChangeArrowheads="1"/>
            </p:cNvSpPr>
            <p:nvPr/>
          </p:nvSpPr>
          <p:spPr bwMode="auto">
            <a:xfrm>
              <a:off x="6873589" y="1300757"/>
              <a:ext cx="327314" cy="533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i="0" kern="0" dirty="0" smtClean="0">
                  <a:solidFill>
                    <a:srgbClr val="FFFFFF"/>
                  </a:solidFill>
                  <a:cs typeface="Arial" charset="0"/>
                </a:rPr>
                <a:t>–</a:t>
              </a:r>
            </a:p>
          </p:txBody>
        </p:sp>
      </p:grpSp>
      <p:grpSp>
        <p:nvGrpSpPr>
          <p:cNvPr id="4" name="Grupo 78"/>
          <p:cNvGrpSpPr>
            <a:grpSpLocks/>
          </p:cNvGrpSpPr>
          <p:nvPr/>
        </p:nvGrpSpPr>
        <p:grpSpPr bwMode="auto">
          <a:xfrm>
            <a:off x="1143001" y="1376362"/>
            <a:ext cx="5961722" cy="338554"/>
            <a:chOff x="1143000" y="2083172"/>
            <a:chExt cx="5961722" cy="451403"/>
          </a:xfrm>
        </p:grpSpPr>
        <p:sp>
          <p:nvSpPr>
            <p:cNvPr id="98403" name="Text Box 24"/>
            <p:cNvSpPr txBox="1">
              <a:spLocks noChangeArrowheads="1"/>
            </p:cNvSpPr>
            <p:nvPr/>
          </p:nvSpPr>
          <p:spPr bwMode="auto">
            <a:xfrm>
              <a:off x="1143000" y="2083172"/>
              <a:ext cx="721672" cy="451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início</a:t>
              </a:r>
            </a:p>
          </p:txBody>
        </p:sp>
        <p:sp>
          <p:nvSpPr>
            <p:cNvPr id="98404" name="Text Box 28"/>
            <p:cNvSpPr txBox="1">
              <a:spLocks noChangeArrowheads="1"/>
            </p:cNvSpPr>
            <p:nvPr/>
          </p:nvSpPr>
          <p:spPr bwMode="auto">
            <a:xfrm>
              <a:off x="5148263" y="2083172"/>
              <a:ext cx="527709" cy="451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0,0 </a:t>
              </a:r>
            </a:p>
          </p:txBody>
        </p:sp>
        <p:sp>
          <p:nvSpPr>
            <p:cNvPr id="98405" name="Text Box 29"/>
            <p:cNvSpPr txBox="1">
              <a:spLocks noChangeArrowheads="1"/>
            </p:cNvSpPr>
            <p:nvPr/>
          </p:nvSpPr>
          <p:spPr bwMode="auto">
            <a:xfrm>
              <a:off x="6577013" y="2083172"/>
              <a:ext cx="527709" cy="451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0,0 </a:t>
              </a:r>
            </a:p>
          </p:txBody>
        </p:sp>
        <p:sp>
          <p:nvSpPr>
            <p:cNvPr id="98406" name="Text Box 32"/>
            <p:cNvSpPr txBox="1">
              <a:spLocks noChangeArrowheads="1"/>
            </p:cNvSpPr>
            <p:nvPr/>
          </p:nvSpPr>
          <p:spPr bwMode="auto">
            <a:xfrm>
              <a:off x="2411413" y="2083172"/>
              <a:ext cx="309700" cy="451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n</a:t>
              </a:r>
            </a:p>
          </p:txBody>
        </p:sp>
      </p:grpSp>
      <p:grpSp>
        <p:nvGrpSpPr>
          <p:cNvPr id="5" name="Grupo 79"/>
          <p:cNvGrpSpPr>
            <a:grpSpLocks/>
          </p:cNvGrpSpPr>
          <p:nvPr/>
        </p:nvGrpSpPr>
        <p:grpSpPr bwMode="auto">
          <a:xfrm>
            <a:off x="1104406" y="1645447"/>
            <a:ext cx="5928227" cy="375460"/>
            <a:chOff x="1104405" y="2441950"/>
            <a:chExt cx="5928227" cy="500612"/>
          </a:xfrm>
        </p:grpSpPr>
        <p:sp>
          <p:nvSpPr>
            <p:cNvPr id="98397" name="Text Box 25"/>
            <p:cNvSpPr txBox="1">
              <a:spLocks noChangeArrowheads="1"/>
            </p:cNvSpPr>
            <p:nvPr/>
          </p:nvSpPr>
          <p:spPr bwMode="auto">
            <a:xfrm>
              <a:off x="1104405" y="2491158"/>
              <a:ext cx="731290" cy="45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 dirty="0" smtClean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reage</a:t>
              </a:r>
              <a:endParaRPr lang="pt-BR" sz="1600" b="1" i="0" dirty="0">
                <a:solidFill>
                  <a:schemeClr val="accent5">
                    <a:lumMod val="50000"/>
                  </a:schemeClr>
                </a:solidFill>
                <a:cs typeface="Arial" charset="0"/>
              </a:endParaRPr>
            </a:p>
          </p:txBody>
        </p:sp>
        <p:sp>
          <p:nvSpPr>
            <p:cNvPr id="98398" name="Text Box 31"/>
            <p:cNvSpPr txBox="1">
              <a:spLocks noChangeArrowheads="1"/>
            </p:cNvSpPr>
            <p:nvPr/>
          </p:nvSpPr>
          <p:spPr bwMode="auto">
            <a:xfrm>
              <a:off x="2195513" y="2443536"/>
              <a:ext cx="344966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n</a:t>
              </a:r>
              <a:r>
                <a:rPr lang="pt-BR" sz="10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i</a:t>
              </a:r>
            </a:p>
          </p:txBody>
        </p:sp>
        <p:sp>
          <p:nvSpPr>
            <p:cNvPr id="98399" name="Text Box 34"/>
            <p:cNvSpPr txBox="1">
              <a:spLocks noChangeArrowheads="1"/>
            </p:cNvSpPr>
            <p:nvPr/>
          </p:nvSpPr>
          <p:spPr bwMode="auto">
            <a:xfrm>
              <a:off x="2489200" y="2465762"/>
              <a:ext cx="304892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98400" name="Text Box 35"/>
            <p:cNvSpPr txBox="1">
              <a:spLocks noChangeArrowheads="1"/>
            </p:cNvSpPr>
            <p:nvPr/>
          </p:nvSpPr>
          <p:spPr bwMode="auto">
            <a:xfrm>
              <a:off x="2771775" y="2441950"/>
              <a:ext cx="436338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n</a:t>
              </a:r>
              <a:r>
                <a:rPr lang="el-G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α</a:t>
              </a:r>
              <a:endParaRPr lang="pt-BR" sz="1600" b="1" i="0">
                <a:solidFill>
                  <a:schemeClr val="accent5">
                    <a:lumMod val="50000"/>
                  </a:schemeClr>
                </a:solidFill>
                <a:cs typeface="Arial" charset="0"/>
              </a:endParaRPr>
            </a:p>
          </p:txBody>
        </p:sp>
        <p:sp>
          <p:nvSpPr>
            <p:cNvPr id="98401" name="Text Box 37"/>
            <p:cNvSpPr txBox="1">
              <a:spLocks noChangeArrowheads="1"/>
            </p:cNvSpPr>
            <p:nvPr/>
          </p:nvSpPr>
          <p:spPr bwMode="auto">
            <a:xfrm>
              <a:off x="5132388" y="2441950"/>
              <a:ext cx="460382" cy="45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dirty="0" smtClean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----</a:t>
              </a:r>
              <a:endParaRPr lang="pt-BR" sz="1600" b="1" i="0" dirty="0">
                <a:solidFill>
                  <a:schemeClr val="accent5">
                    <a:lumMod val="50000"/>
                  </a:schemeClr>
                </a:solidFill>
                <a:cs typeface="Arial" charset="0"/>
              </a:endParaRPr>
            </a:p>
          </p:txBody>
        </p:sp>
        <p:sp>
          <p:nvSpPr>
            <p:cNvPr id="98402" name="Text Box 39"/>
            <p:cNvSpPr txBox="1">
              <a:spLocks noChangeArrowheads="1"/>
            </p:cNvSpPr>
            <p:nvPr/>
          </p:nvSpPr>
          <p:spPr bwMode="auto">
            <a:xfrm>
              <a:off x="6572250" y="2441950"/>
              <a:ext cx="460382" cy="45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 dirty="0" smtClean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----</a:t>
              </a:r>
              <a:endParaRPr lang="pt-BR" sz="1600" b="1" i="0" dirty="0">
                <a:solidFill>
                  <a:schemeClr val="accent5">
                    <a:lumMod val="50000"/>
                  </a:schemeClr>
                </a:solidFill>
                <a:cs typeface="Arial" charset="0"/>
              </a:endParaRPr>
            </a:p>
          </p:txBody>
        </p:sp>
      </p:grpSp>
      <p:grpSp>
        <p:nvGrpSpPr>
          <p:cNvPr id="6" name="Grupo 80"/>
          <p:cNvGrpSpPr>
            <a:grpSpLocks/>
          </p:cNvGrpSpPr>
          <p:nvPr/>
        </p:nvGrpSpPr>
        <p:grpSpPr bwMode="auto">
          <a:xfrm>
            <a:off x="828675" y="1951435"/>
            <a:ext cx="6179913" cy="393323"/>
            <a:chOff x="828675" y="2849934"/>
            <a:chExt cx="6179913" cy="524431"/>
          </a:xfrm>
        </p:grpSpPr>
        <p:sp>
          <p:nvSpPr>
            <p:cNvPr id="98392" name="Text Box 26"/>
            <p:cNvSpPr txBox="1">
              <a:spLocks noChangeArrowheads="1"/>
            </p:cNvSpPr>
            <p:nvPr/>
          </p:nvSpPr>
          <p:spPr bwMode="auto">
            <a:xfrm>
              <a:off x="828675" y="2922959"/>
              <a:ext cx="1109599" cy="4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equilíbrio</a:t>
              </a:r>
            </a:p>
          </p:txBody>
        </p:sp>
        <p:sp>
          <p:nvSpPr>
            <p:cNvPr id="98393" name="Text Box 40"/>
            <p:cNvSpPr txBox="1">
              <a:spLocks noChangeArrowheads="1"/>
            </p:cNvSpPr>
            <p:nvPr/>
          </p:nvSpPr>
          <p:spPr bwMode="auto">
            <a:xfrm>
              <a:off x="2195513" y="2899147"/>
              <a:ext cx="848309" cy="4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n – n </a:t>
              </a:r>
              <a:r>
                <a:rPr lang="el-G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α</a:t>
              </a:r>
              <a:endParaRPr lang="pt-BR" sz="1600" b="1" i="0">
                <a:solidFill>
                  <a:schemeClr val="accent5">
                    <a:lumMod val="50000"/>
                  </a:schemeClr>
                </a:solidFill>
                <a:cs typeface="Arial" charset="0"/>
              </a:endParaRPr>
            </a:p>
          </p:txBody>
        </p:sp>
        <p:sp>
          <p:nvSpPr>
            <p:cNvPr id="98394" name="Text Box 41"/>
            <p:cNvSpPr txBox="1">
              <a:spLocks noChangeArrowheads="1"/>
            </p:cNvSpPr>
            <p:nvPr/>
          </p:nvSpPr>
          <p:spPr bwMode="auto">
            <a:xfrm>
              <a:off x="2411413" y="2899147"/>
              <a:ext cx="298480" cy="4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–</a:t>
              </a:r>
            </a:p>
          </p:txBody>
        </p:sp>
        <p:sp>
          <p:nvSpPr>
            <p:cNvPr id="98395" name="Text Box 45"/>
            <p:cNvSpPr txBox="1">
              <a:spLocks noChangeArrowheads="1"/>
            </p:cNvSpPr>
            <p:nvPr/>
          </p:nvSpPr>
          <p:spPr bwMode="auto">
            <a:xfrm>
              <a:off x="5132388" y="2849934"/>
              <a:ext cx="436338" cy="4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 dirty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n</a:t>
              </a:r>
              <a:r>
                <a:rPr lang="el-GR" sz="1600" b="1" i="0" dirty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α</a:t>
              </a:r>
              <a:endParaRPr lang="pt-BR" sz="1600" b="1" i="0" dirty="0">
                <a:solidFill>
                  <a:schemeClr val="accent5">
                    <a:lumMod val="50000"/>
                  </a:schemeClr>
                </a:solidFill>
                <a:cs typeface="Arial" charset="0"/>
              </a:endParaRPr>
            </a:p>
          </p:txBody>
        </p:sp>
        <p:sp>
          <p:nvSpPr>
            <p:cNvPr id="98396" name="Text Box 47"/>
            <p:cNvSpPr txBox="1">
              <a:spLocks noChangeArrowheads="1"/>
            </p:cNvSpPr>
            <p:nvPr/>
          </p:nvSpPr>
          <p:spPr bwMode="auto">
            <a:xfrm>
              <a:off x="6572250" y="2849934"/>
              <a:ext cx="436338" cy="4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n</a:t>
              </a:r>
              <a:r>
                <a:rPr lang="el-G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α</a:t>
              </a:r>
              <a:endParaRPr lang="pt-BR" sz="1600" b="1" i="0">
                <a:solidFill>
                  <a:schemeClr val="accent5">
                    <a:lumMod val="50000"/>
                  </a:schemeClr>
                </a:solidFill>
                <a:cs typeface="Arial" charset="0"/>
              </a:endParaRPr>
            </a:p>
          </p:txBody>
        </p:sp>
      </p:grpSp>
      <p:grpSp>
        <p:nvGrpSpPr>
          <p:cNvPr id="7" name="Grupo 82"/>
          <p:cNvGrpSpPr>
            <a:grpSpLocks/>
          </p:cNvGrpSpPr>
          <p:nvPr/>
        </p:nvGrpSpPr>
        <p:grpSpPr bwMode="auto">
          <a:xfrm>
            <a:off x="1331914" y="2294335"/>
            <a:ext cx="5832475" cy="662404"/>
            <a:chOff x="1331913" y="3307134"/>
            <a:chExt cx="5832475" cy="883206"/>
          </a:xfrm>
        </p:grpSpPr>
        <p:sp>
          <p:nvSpPr>
            <p:cNvPr id="98382" name="Text Box 27"/>
            <p:cNvSpPr txBox="1">
              <a:spLocks noChangeArrowheads="1"/>
            </p:cNvSpPr>
            <p:nvPr/>
          </p:nvSpPr>
          <p:spPr bwMode="auto">
            <a:xfrm>
              <a:off x="1331913" y="3378571"/>
              <a:ext cx="611065" cy="4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[    ] </a:t>
              </a:r>
            </a:p>
          </p:txBody>
        </p:sp>
        <p:sp>
          <p:nvSpPr>
            <p:cNvPr id="61" name="Line 33"/>
            <p:cNvSpPr>
              <a:spLocks noChangeShapeType="1"/>
            </p:cNvSpPr>
            <p:nvPr/>
          </p:nvSpPr>
          <p:spPr bwMode="auto">
            <a:xfrm>
              <a:off x="2195908" y="3677021"/>
              <a:ext cx="1223963" cy="0"/>
            </a:xfrm>
            <a:prstGeom prst="lin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i="0" kern="0">
                <a:solidFill>
                  <a:schemeClr val="accent5">
                    <a:lumMod val="50000"/>
                  </a:schemeClr>
                </a:solidFill>
                <a:latin typeface="Calibri"/>
              </a:endParaRPr>
            </a:p>
          </p:txBody>
        </p:sp>
        <p:sp>
          <p:nvSpPr>
            <p:cNvPr id="98384" name="Text Box 49"/>
            <p:cNvSpPr txBox="1">
              <a:spLocks noChangeArrowheads="1"/>
            </p:cNvSpPr>
            <p:nvPr/>
          </p:nvSpPr>
          <p:spPr bwMode="auto">
            <a:xfrm>
              <a:off x="2713038" y="3738934"/>
              <a:ext cx="320922" cy="4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V</a:t>
              </a:r>
            </a:p>
          </p:txBody>
        </p:sp>
        <p:sp>
          <p:nvSpPr>
            <p:cNvPr id="98385" name="Text Box 51"/>
            <p:cNvSpPr txBox="1">
              <a:spLocks noChangeArrowheads="1"/>
            </p:cNvSpPr>
            <p:nvPr/>
          </p:nvSpPr>
          <p:spPr bwMode="auto">
            <a:xfrm>
              <a:off x="5215558" y="3307134"/>
              <a:ext cx="436338" cy="4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n</a:t>
              </a:r>
              <a:r>
                <a:rPr lang="el-G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α</a:t>
              </a:r>
              <a:endParaRPr lang="pt-BR" sz="1600" b="1" i="0">
                <a:solidFill>
                  <a:schemeClr val="accent5">
                    <a:lumMod val="50000"/>
                  </a:schemeClr>
                </a:solidFill>
                <a:cs typeface="Arial" charset="0"/>
              </a:endParaRPr>
            </a:p>
          </p:txBody>
        </p:sp>
        <p:sp>
          <p:nvSpPr>
            <p:cNvPr id="98386" name="Text Box 53"/>
            <p:cNvSpPr txBox="1">
              <a:spLocks noChangeArrowheads="1"/>
            </p:cNvSpPr>
            <p:nvPr/>
          </p:nvSpPr>
          <p:spPr bwMode="auto">
            <a:xfrm>
              <a:off x="6572250" y="3307134"/>
              <a:ext cx="494046" cy="4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n </a:t>
              </a:r>
              <a:r>
                <a:rPr lang="el-G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α</a:t>
              </a:r>
              <a:endParaRPr lang="pt-BR" sz="1600" b="1" i="0">
                <a:solidFill>
                  <a:schemeClr val="accent5">
                    <a:lumMod val="50000"/>
                  </a:schemeClr>
                </a:solidFill>
                <a:cs typeface="Arial" charset="0"/>
              </a:endParaRPr>
            </a:p>
          </p:txBody>
        </p:sp>
        <p:sp>
          <p:nvSpPr>
            <p:cNvPr id="73" name="Line 54"/>
            <p:cNvSpPr>
              <a:spLocks noChangeShapeType="1"/>
            </p:cNvSpPr>
            <p:nvPr/>
          </p:nvSpPr>
          <p:spPr bwMode="auto">
            <a:xfrm>
              <a:off x="5076825" y="3667496"/>
              <a:ext cx="647700" cy="0"/>
            </a:xfrm>
            <a:prstGeom prst="lin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i="0" kern="0">
                <a:solidFill>
                  <a:schemeClr val="accent5">
                    <a:lumMod val="50000"/>
                  </a:schemeClr>
                </a:solidFill>
                <a:latin typeface="Calibri"/>
              </a:endParaRPr>
            </a:p>
          </p:txBody>
        </p:sp>
        <p:sp>
          <p:nvSpPr>
            <p:cNvPr id="98388" name="Text Box 55"/>
            <p:cNvSpPr txBox="1">
              <a:spLocks noChangeArrowheads="1"/>
            </p:cNvSpPr>
            <p:nvPr/>
          </p:nvSpPr>
          <p:spPr bwMode="auto">
            <a:xfrm>
              <a:off x="5248324" y="3738934"/>
              <a:ext cx="320922" cy="4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V</a:t>
              </a:r>
            </a:p>
          </p:txBody>
        </p:sp>
        <p:sp>
          <p:nvSpPr>
            <p:cNvPr id="75" name="Line 56"/>
            <p:cNvSpPr>
              <a:spLocks noChangeShapeType="1"/>
            </p:cNvSpPr>
            <p:nvPr/>
          </p:nvSpPr>
          <p:spPr bwMode="auto">
            <a:xfrm>
              <a:off x="6516688" y="3667496"/>
              <a:ext cx="647700" cy="0"/>
            </a:xfrm>
            <a:prstGeom prst="lin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i="0" kern="0">
                <a:solidFill>
                  <a:schemeClr val="accent5">
                    <a:lumMod val="50000"/>
                  </a:schemeClr>
                </a:solidFill>
                <a:latin typeface="Calibri"/>
              </a:endParaRPr>
            </a:p>
          </p:txBody>
        </p:sp>
        <p:sp>
          <p:nvSpPr>
            <p:cNvPr id="98390" name="Text Box 57"/>
            <p:cNvSpPr txBox="1">
              <a:spLocks noChangeArrowheads="1"/>
            </p:cNvSpPr>
            <p:nvPr/>
          </p:nvSpPr>
          <p:spPr bwMode="auto">
            <a:xfrm>
              <a:off x="6673850" y="3738934"/>
              <a:ext cx="320922" cy="4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V</a:t>
              </a:r>
            </a:p>
          </p:txBody>
        </p:sp>
        <p:sp>
          <p:nvSpPr>
            <p:cNvPr id="98391" name="Text Box 69"/>
            <p:cNvSpPr txBox="1">
              <a:spLocks noChangeArrowheads="1"/>
            </p:cNvSpPr>
            <p:nvPr/>
          </p:nvSpPr>
          <p:spPr bwMode="auto">
            <a:xfrm>
              <a:off x="2195513" y="3307134"/>
              <a:ext cx="1321196" cy="4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 dirty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n ( 1  –   </a:t>
              </a:r>
              <a:r>
                <a:rPr lang="el-GR" sz="1600" b="1" i="0" dirty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α</a:t>
              </a:r>
              <a:r>
                <a:rPr lang="pt-BR" sz="1600" b="1" i="0" dirty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  )</a:t>
              </a:r>
            </a:p>
          </p:txBody>
        </p:sp>
      </p:grpSp>
      <p:grpSp>
        <p:nvGrpSpPr>
          <p:cNvPr id="8" name="Grupo 91"/>
          <p:cNvGrpSpPr>
            <a:grpSpLocks/>
          </p:cNvGrpSpPr>
          <p:nvPr/>
        </p:nvGrpSpPr>
        <p:grpSpPr bwMode="auto">
          <a:xfrm>
            <a:off x="107951" y="2980134"/>
            <a:ext cx="2447925" cy="801530"/>
            <a:chOff x="107950" y="4077072"/>
            <a:chExt cx="2447925" cy="1068706"/>
          </a:xfrm>
        </p:grpSpPr>
        <p:sp>
          <p:nvSpPr>
            <p:cNvPr id="98374" name="Text Box 16"/>
            <p:cNvSpPr txBox="1">
              <a:spLocks noChangeArrowheads="1"/>
            </p:cNvSpPr>
            <p:nvPr/>
          </p:nvSpPr>
          <p:spPr bwMode="auto">
            <a:xfrm>
              <a:off x="468313" y="4362822"/>
              <a:ext cx="383438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= </a:t>
              </a:r>
            </a:p>
          </p:txBody>
        </p:sp>
        <p:sp>
          <p:nvSpPr>
            <p:cNvPr id="98375" name="Line 17"/>
            <p:cNvSpPr>
              <a:spLocks noChangeShapeType="1"/>
            </p:cNvSpPr>
            <p:nvPr/>
          </p:nvSpPr>
          <p:spPr bwMode="auto">
            <a:xfrm>
              <a:off x="828675" y="4581897"/>
              <a:ext cx="1727200" cy="0"/>
            </a:xfrm>
            <a:prstGeom prst="lin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8376" name="Text Box 18"/>
            <p:cNvSpPr txBox="1">
              <a:spLocks noChangeArrowheads="1"/>
            </p:cNvSpPr>
            <p:nvPr/>
          </p:nvSpPr>
          <p:spPr bwMode="auto">
            <a:xfrm>
              <a:off x="107950" y="4358060"/>
              <a:ext cx="647700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K</a:t>
              </a:r>
              <a:r>
                <a:rPr lang="pt-BR" sz="14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i</a:t>
              </a:r>
            </a:p>
          </p:txBody>
        </p:sp>
        <p:sp>
          <p:nvSpPr>
            <p:cNvPr id="98377" name="Text Box 19"/>
            <p:cNvSpPr txBox="1">
              <a:spLocks noChangeArrowheads="1"/>
            </p:cNvSpPr>
            <p:nvPr/>
          </p:nvSpPr>
          <p:spPr bwMode="auto">
            <a:xfrm>
              <a:off x="828675" y="4199311"/>
              <a:ext cx="889987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 dirty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[ H    ] </a:t>
              </a:r>
            </a:p>
          </p:txBody>
        </p:sp>
        <p:sp>
          <p:nvSpPr>
            <p:cNvPr id="98378" name="Text Box 20"/>
            <p:cNvSpPr txBox="1">
              <a:spLocks noChangeArrowheads="1"/>
            </p:cNvSpPr>
            <p:nvPr/>
          </p:nvSpPr>
          <p:spPr bwMode="auto">
            <a:xfrm>
              <a:off x="1692275" y="4199311"/>
              <a:ext cx="825867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 dirty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[ A   ] </a:t>
              </a:r>
            </a:p>
          </p:txBody>
        </p:sp>
        <p:sp>
          <p:nvSpPr>
            <p:cNvPr id="98379" name="Text Box 21"/>
            <p:cNvSpPr txBox="1">
              <a:spLocks noChangeArrowheads="1"/>
            </p:cNvSpPr>
            <p:nvPr/>
          </p:nvSpPr>
          <p:spPr bwMode="auto">
            <a:xfrm>
              <a:off x="1042988" y="4653336"/>
              <a:ext cx="1031051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[ HCN ] </a:t>
              </a:r>
            </a:p>
          </p:txBody>
        </p:sp>
        <p:sp>
          <p:nvSpPr>
            <p:cNvPr id="98380" name="Text Box 22"/>
            <p:cNvSpPr txBox="1">
              <a:spLocks noChangeArrowheads="1"/>
            </p:cNvSpPr>
            <p:nvPr/>
          </p:nvSpPr>
          <p:spPr bwMode="auto">
            <a:xfrm>
              <a:off x="1176338" y="4077072"/>
              <a:ext cx="333746" cy="53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2000" b="1" i="0" dirty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98381" name="Text Box 23"/>
            <p:cNvSpPr txBox="1">
              <a:spLocks noChangeArrowheads="1"/>
            </p:cNvSpPr>
            <p:nvPr/>
          </p:nvSpPr>
          <p:spPr bwMode="auto">
            <a:xfrm>
              <a:off x="1974850" y="4077072"/>
              <a:ext cx="327334" cy="53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20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–</a:t>
              </a:r>
            </a:p>
          </p:txBody>
        </p:sp>
      </p:grpSp>
      <p:grpSp>
        <p:nvGrpSpPr>
          <p:cNvPr id="9" name="Grupo 108"/>
          <p:cNvGrpSpPr>
            <a:grpSpLocks/>
          </p:cNvGrpSpPr>
          <p:nvPr/>
        </p:nvGrpSpPr>
        <p:grpSpPr bwMode="auto">
          <a:xfrm>
            <a:off x="2709864" y="2763441"/>
            <a:ext cx="2149475" cy="1382759"/>
            <a:chOff x="2710557" y="3933057"/>
            <a:chExt cx="2149475" cy="1843892"/>
          </a:xfrm>
        </p:grpSpPr>
        <p:sp>
          <p:nvSpPr>
            <p:cNvPr id="98361" name="Text Box 58"/>
            <p:cNvSpPr txBox="1">
              <a:spLocks noChangeArrowheads="1"/>
            </p:cNvSpPr>
            <p:nvPr/>
          </p:nvSpPr>
          <p:spPr bwMode="auto">
            <a:xfrm>
              <a:off x="2710557" y="4557713"/>
              <a:ext cx="401072" cy="492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5">
                      <a:lumMod val="50000"/>
                    </a:schemeClr>
                  </a:solidFill>
                  <a:latin typeface="Arrus Blk BT" pitchFamily="18" charset="0"/>
                </a:rPr>
                <a:t>= </a:t>
              </a:r>
            </a:p>
          </p:txBody>
        </p:sp>
        <p:grpSp>
          <p:nvGrpSpPr>
            <p:cNvPr id="10" name="Grupo 107"/>
            <p:cNvGrpSpPr>
              <a:grpSpLocks/>
            </p:cNvGrpSpPr>
            <p:nvPr/>
          </p:nvGrpSpPr>
          <p:grpSpPr bwMode="auto">
            <a:xfrm>
              <a:off x="3132832" y="3933057"/>
              <a:ext cx="1727200" cy="1843892"/>
              <a:chOff x="2987675" y="4005065"/>
              <a:chExt cx="1727200" cy="1843892"/>
            </a:xfrm>
          </p:grpSpPr>
          <p:sp>
            <p:nvSpPr>
              <p:cNvPr id="98363" name="Line 59"/>
              <p:cNvSpPr>
                <a:spLocks noChangeShapeType="1"/>
              </p:cNvSpPr>
              <p:nvPr/>
            </p:nvSpPr>
            <p:spPr bwMode="auto">
              <a:xfrm>
                <a:off x="2987675" y="4797425"/>
                <a:ext cx="1727200" cy="0"/>
              </a:xfrm>
              <a:prstGeom prst="line">
                <a:avLst/>
              </a:prstGeom>
              <a:noFill/>
              <a:ln w="5715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364" name="Line 64"/>
              <p:cNvSpPr>
                <a:spLocks noChangeShapeType="1"/>
              </p:cNvSpPr>
              <p:nvPr/>
            </p:nvSpPr>
            <p:spPr bwMode="auto">
              <a:xfrm>
                <a:off x="3067050" y="4389438"/>
                <a:ext cx="647700" cy="0"/>
              </a:xfrm>
              <a:prstGeom prst="line">
                <a:avLst/>
              </a:prstGeom>
              <a:noFill/>
              <a:ln w="5715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365" name="Text Box 65"/>
              <p:cNvSpPr txBox="1">
                <a:spLocks noChangeArrowheads="1"/>
              </p:cNvSpPr>
              <p:nvPr/>
            </p:nvSpPr>
            <p:spPr bwMode="auto">
              <a:xfrm>
                <a:off x="3224213" y="4460875"/>
                <a:ext cx="335348" cy="4514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600" b="1" i="0">
                    <a:solidFill>
                      <a:schemeClr val="accent5">
                        <a:lumMod val="50000"/>
                      </a:schemeClr>
                    </a:solidFill>
                    <a:latin typeface="Arrus Blk BT" pitchFamily="18" charset="0"/>
                  </a:rPr>
                  <a:t>V</a:t>
                </a:r>
              </a:p>
            </p:txBody>
          </p:sp>
          <p:sp>
            <p:nvSpPr>
              <p:cNvPr id="98366" name="Line 66"/>
              <p:cNvSpPr>
                <a:spLocks noChangeShapeType="1"/>
              </p:cNvSpPr>
              <p:nvPr/>
            </p:nvSpPr>
            <p:spPr bwMode="auto">
              <a:xfrm>
                <a:off x="3987800" y="4389438"/>
                <a:ext cx="647700" cy="0"/>
              </a:xfrm>
              <a:prstGeom prst="line">
                <a:avLst/>
              </a:prstGeom>
              <a:noFill/>
              <a:ln w="5715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367" name="Text Box 67"/>
              <p:cNvSpPr txBox="1">
                <a:spLocks noChangeArrowheads="1"/>
              </p:cNvSpPr>
              <p:nvPr/>
            </p:nvSpPr>
            <p:spPr bwMode="auto">
              <a:xfrm>
                <a:off x="4144963" y="4460875"/>
                <a:ext cx="335348" cy="4514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600" b="1" i="0">
                    <a:solidFill>
                      <a:schemeClr val="accent5">
                        <a:lumMod val="50000"/>
                      </a:schemeClr>
                    </a:solidFill>
                    <a:latin typeface="Arrus Blk BT" pitchFamily="18" charset="0"/>
                  </a:rPr>
                  <a:t>V</a:t>
                </a:r>
              </a:p>
            </p:txBody>
          </p:sp>
          <p:sp>
            <p:nvSpPr>
              <p:cNvPr id="98368" name="Text Box 68"/>
              <p:cNvSpPr txBox="1">
                <a:spLocks noChangeArrowheads="1"/>
              </p:cNvSpPr>
              <p:nvPr/>
            </p:nvSpPr>
            <p:spPr bwMode="auto">
              <a:xfrm>
                <a:off x="3681413" y="4149725"/>
                <a:ext cx="306494" cy="4514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600" b="1" i="0">
                    <a:solidFill>
                      <a:schemeClr val="accent5">
                        <a:lumMod val="50000"/>
                      </a:schemeClr>
                    </a:solidFill>
                    <a:latin typeface="Arrus Blk BT" pitchFamily="18" charset="0"/>
                  </a:rPr>
                  <a:t>x</a:t>
                </a:r>
              </a:p>
            </p:txBody>
          </p:sp>
          <p:sp>
            <p:nvSpPr>
              <p:cNvPr id="98369" name="Line 70"/>
              <p:cNvSpPr>
                <a:spLocks noChangeShapeType="1"/>
              </p:cNvSpPr>
              <p:nvPr/>
            </p:nvSpPr>
            <p:spPr bwMode="auto">
              <a:xfrm>
                <a:off x="3167063" y="5326063"/>
                <a:ext cx="1223962" cy="0"/>
              </a:xfrm>
              <a:prstGeom prst="line">
                <a:avLst/>
              </a:prstGeom>
              <a:noFill/>
              <a:ln w="5715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370" name="Text Box 72"/>
              <p:cNvSpPr txBox="1">
                <a:spLocks noChangeArrowheads="1"/>
              </p:cNvSpPr>
              <p:nvPr/>
            </p:nvSpPr>
            <p:spPr bwMode="auto">
              <a:xfrm>
                <a:off x="3613150" y="5397500"/>
                <a:ext cx="320922" cy="4514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600" b="1" i="0">
                    <a:solidFill>
                      <a:schemeClr val="accent5">
                        <a:lumMod val="50000"/>
                      </a:schemeClr>
                    </a:solidFill>
                    <a:cs typeface="Arial" charset="0"/>
                  </a:rPr>
                  <a:t>V</a:t>
                </a:r>
              </a:p>
            </p:txBody>
          </p:sp>
          <p:sp>
            <p:nvSpPr>
              <p:cNvPr id="98371" name="Text Box 73"/>
              <p:cNvSpPr txBox="1">
                <a:spLocks noChangeArrowheads="1"/>
              </p:cNvSpPr>
              <p:nvPr/>
            </p:nvSpPr>
            <p:spPr bwMode="auto">
              <a:xfrm>
                <a:off x="3254375" y="4965702"/>
                <a:ext cx="1148071" cy="4514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600" b="1" i="0" dirty="0">
                    <a:solidFill>
                      <a:schemeClr val="accent5">
                        <a:lumMod val="50000"/>
                      </a:schemeClr>
                    </a:solidFill>
                    <a:cs typeface="Arial" charset="0"/>
                  </a:rPr>
                  <a:t>n ( 1 –  </a:t>
                </a:r>
                <a:r>
                  <a:rPr lang="el-GR" sz="1600" b="1" i="0" dirty="0">
                    <a:solidFill>
                      <a:schemeClr val="accent5">
                        <a:lumMod val="50000"/>
                      </a:schemeClr>
                    </a:solidFill>
                    <a:cs typeface="Arial" charset="0"/>
                  </a:rPr>
                  <a:t>α</a:t>
                </a:r>
                <a:r>
                  <a:rPr lang="pt-BR" sz="1600" b="1" i="0" dirty="0">
                    <a:solidFill>
                      <a:schemeClr val="accent5">
                        <a:lumMod val="50000"/>
                      </a:schemeClr>
                    </a:solidFill>
                    <a:cs typeface="Arial" charset="0"/>
                  </a:rPr>
                  <a:t> )</a:t>
                </a:r>
              </a:p>
            </p:txBody>
          </p:sp>
          <p:sp>
            <p:nvSpPr>
              <p:cNvPr id="98372" name="Text Box 61"/>
              <p:cNvSpPr txBox="1">
                <a:spLocks noChangeArrowheads="1"/>
              </p:cNvSpPr>
              <p:nvPr/>
            </p:nvSpPr>
            <p:spPr bwMode="auto">
              <a:xfrm>
                <a:off x="3177034" y="4005065"/>
                <a:ext cx="426720" cy="4514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600" b="1" i="0" dirty="0">
                    <a:solidFill>
                      <a:schemeClr val="accent5">
                        <a:lumMod val="50000"/>
                      </a:schemeClr>
                    </a:solidFill>
                    <a:latin typeface="Arrus Blk BT" pitchFamily="18" charset="0"/>
                  </a:rPr>
                  <a:t>n</a:t>
                </a:r>
                <a:r>
                  <a:rPr lang="el-GR" sz="1600" b="1" i="0" dirty="0">
                    <a:solidFill>
                      <a:schemeClr val="accent5">
                        <a:lumMod val="50000"/>
                      </a:schemeClr>
                    </a:solidFill>
                    <a:cs typeface="Arial" charset="0"/>
                  </a:rPr>
                  <a:t>α</a:t>
                </a:r>
                <a:endParaRPr lang="pt-BR" sz="1600" b="1" i="0" dirty="0">
                  <a:solidFill>
                    <a:schemeClr val="accent5">
                      <a:lumMod val="50000"/>
                    </a:schemeClr>
                  </a:solidFill>
                  <a:latin typeface="Arrus Blk BT" pitchFamily="18" charset="0"/>
                </a:endParaRPr>
              </a:p>
            </p:txBody>
          </p:sp>
          <p:sp>
            <p:nvSpPr>
              <p:cNvPr id="98373" name="Text Box 63"/>
              <p:cNvSpPr txBox="1">
                <a:spLocks noChangeArrowheads="1"/>
              </p:cNvSpPr>
              <p:nvPr/>
            </p:nvSpPr>
            <p:spPr bwMode="auto">
              <a:xfrm>
                <a:off x="4067944" y="4005065"/>
                <a:ext cx="426720" cy="4514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600" b="1" i="0">
                    <a:solidFill>
                      <a:schemeClr val="accent5">
                        <a:lumMod val="50000"/>
                      </a:schemeClr>
                    </a:solidFill>
                    <a:latin typeface="Arrus Blk BT" pitchFamily="18" charset="0"/>
                  </a:rPr>
                  <a:t>n</a:t>
                </a:r>
                <a:r>
                  <a:rPr lang="el-GR" sz="1600" b="1" i="0">
                    <a:solidFill>
                      <a:schemeClr val="accent5">
                        <a:lumMod val="50000"/>
                      </a:schemeClr>
                    </a:solidFill>
                    <a:cs typeface="Arial" charset="0"/>
                  </a:rPr>
                  <a:t>α</a:t>
                </a:r>
                <a:endParaRPr lang="pt-BR" sz="1600" b="1" i="0">
                  <a:solidFill>
                    <a:schemeClr val="accent5">
                      <a:lumMod val="50000"/>
                    </a:schemeClr>
                  </a:solidFill>
                  <a:latin typeface="Arrus Blk BT" pitchFamily="18" charset="0"/>
                </a:endParaRPr>
              </a:p>
            </p:txBody>
          </p:sp>
        </p:grpSp>
      </p:grpSp>
      <p:grpSp>
        <p:nvGrpSpPr>
          <p:cNvPr id="11" name="Grupo 129"/>
          <p:cNvGrpSpPr>
            <a:grpSpLocks/>
          </p:cNvGrpSpPr>
          <p:nvPr/>
        </p:nvGrpSpPr>
        <p:grpSpPr bwMode="auto">
          <a:xfrm>
            <a:off x="4932364" y="3033714"/>
            <a:ext cx="3672515" cy="715984"/>
            <a:chOff x="4787900" y="4365624"/>
            <a:chExt cx="3673160" cy="954645"/>
          </a:xfrm>
        </p:grpSpPr>
        <p:sp>
          <p:nvSpPr>
            <p:cNvPr id="98349" name="Text Box 74"/>
            <p:cNvSpPr txBox="1">
              <a:spLocks noChangeArrowheads="1"/>
            </p:cNvSpPr>
            <p:nvPr/>
          </p:nvSpPr>
          <p:spPr bwMode="auto">
            <a:xfrm>
              <a:off x="4787900" y="4605338"/>
              <a:ext cx="40114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5">
                      <a:lumMod val="50000"/>
                    </a:schemeClr>
                  </a:solidFill>
                  <a:latin typeface="Arrus Blk BT" pitchFamily="18" charset="0"/>
                </a:rPr>
                <a:t>= </a:t>
              </a:r>
            </a:p>
          </p:txBody>
        </p:sp>
        <p:sp>
          <p:nvSpPr>
            <p:cNvPr id="98350" name="Text Box 76"/>
            <p:cNvSpPr txBox="1">
              <a:spLocks noChangeArrowheads="1"/>
            </p:cNvSpPr>
            <p:nvPr/>
          </p:nvSpPr>
          <p:spPr bwMode="auto">
            <a:xfrm>
              <a:off x="5233988" y="4437062"/>
              <a:ext cx="551851" cy="4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n  </a:t>
              </a:r>
              <a:r>
                <a:rPr lang="el-G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α</a:t>
              </a:r>
              <a:endParaRPr lang="pt-BR" sz="1600" b="1" i="0">
                <a:solidFill>
                  <a:schemeClr val="accent5">
                    <a:lumMod val="50000"/>
                  </a:schemeClr>
                </a:solidFill>
                <a:cs typeface="Arial" charset="0"/>
              </a:endParaRPr>
            </a:p>
          </p:txBody>
        </p:sp>
        <p:sp>
          <p:nvSpPr>
            <p:cNvPr id="98351" name="Text Box 78"/>
            <p:cNvSpPr txBox="1">
              <a:spLocks noChangeArrowheads="1"/>
            </p:cNvSpPr>
            <p:nvPr/>
          </p:nvSpPr>
          <p:spPr bwMode="auto">
            <a:xfrm>
              <a:off x="6255394" y="4437062"/>
              <a:ext cx="551851" cy="4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n  </a:t>
              </a:r>
              <a:r>
                <a:rPr lang="el-G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α</a:t>
              </a:r>
              <a:endParaRPr lang="pt-BR" sz="1600" b="1" i="0">
                <a:solidFill>
                  <a:schemeClr val="accent5">
                    <a:lumMod val="50000"/>
                  </a:schemeClr>
                </a:solidFill>
                <a:cs typeface="Arial" charset="0"/>
              </a:endParaRPr>
            </a:p>
          </p:txBody>
        </p:sp>
        <p:sp>
          <p:nvSpPr>
            <p:cNvPr id="98352" name="Line 79"/>
            <p:cNvSpPr>
              <a:spLocks noChangeShapeType="1"/>
            </p:cNvSpPr>
            <p:nvPr/>
          </p:nvSpPr>
          <p:spPr bwMode="auto">
            <a:xfrm>
              <a:off x="5195888" y="4797425"/>
              <a:ext cx="647700" cy="0"/>
            </a:xfrm>
            <a:prstGeom prst="lin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8353" name="Text Box 80"/>
            <p:cNvSpPr txBox="1">
              <a:spLocks noChangeArrowheads="1"/>
            </p:cNvSpPr>
            <p:nvPr/>
          </p:nvSpPr>
          <p:spPr bwMode="auto">
            <a:xfrm>
              <a:off x="5353050" y="4868863"/>
              <a:ext cx="320978" cy="4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V</a:t>
              </a:r>
            </a:p>
          </p:txBody>
        </p:sp>
        <p:sp>
          <p:nvSpPr>
            <p:cNvPr id="98354" name="Line 81"/>
            <p:cNvSpPr>
              <a:spLocks noChangeShapeType="1"/>
            </p:cNvSpPr>
            <p:nvPr/>
          </p:nvSpPr>
          <p:spPr bwMode="auto">
            <a:xfrm>
              <a:off x="6199832" y="4797425"/>
              <a:ext cx="647700" cy="0"/>
            </a:xfrm>
            <a:prstGeom prst="lin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8355" name="Text Box 82"/>
            <p:cNvSpPr txBox="1">
              <a:spLocks noChangeArrowheads="1"/>
            </p:cNvSpPr>
            <p:nvPr/>
          </p:nvSpPr>
          <p:spPr bwMode="auto">
            <a:xfrm>
              <a:off x="6356994" y="4868861"/>
              <a:ext cx="320978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V</a:t>
              </a:r>
            </a:p>
          </p:txBody>
        </p:sp>
        <p:sp>
          <p:nvSpPr>
            <p:cNvPr id="98356" name="Text Box 83"/>
            <p:cNvSpPr txBox="1">
              <a:spLocks noChangeArrowheads="1"/>
            </p:cNvSpPr>
            <p:nvPr/>
          </p:nvSpPr>
          <p:spPr bwMode="auto">
            <a:xfrm>
              <a:off x="5868838" y="4603029"/>
              <a:ext cx="306548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latin typeface="Arrus Blk BT" pitchFamily="18" charset="0"/>
                </a:rPr>
                <a:t>x</a:t>
              </a:r>
            </a:p>
          </p:txBody>
        </p:sp>
        <p:sp>
          <p:nvSpPr>
            <p:cNvPr id="98357" name="Line 84"/>
            <p:cNvSpPr>
              <a:spLocks noChangeShapeType="1"/>
            </p:cNvSpPr>
            <p:nvPr/>
          </p:nvSpPr>
          <p:spPr bwMode="auto">
            <a:xfrm>
              <a:off x="7103119" y="4797425"/>
              <a:ext cx="1223963" cy="0"/>
            </a:xfrm>
            <a:prstGeom prst="lin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8358" name="Text Box 86"/>
            <p:cNvSpPr txBox="1">
              <a:spLocks noChangeArrowheads="1"/>
            </p:cNvSpPr>
            <p:nvPr/>
          </p:nvSpPr>
          <p:spPr bwMode="auto">
            <a:xfrm>
              <a:off x="7534919" y="4365624"/>
              <a:ext cx="320978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V</a:t>
              </a:r>
            </a:p>
          </p:txBody>
        </p:sp>
        <p:sp>
          <p:nvSpPr>
            <p:cNvPr id="98359" name="Text Box 87"/>
            <p:cNvSpPr txBox="1">
              <a:spLocks noChangeArrowheads="1"/>
            </p:cNvSpPr>
            <p:nvPr/>
          </p:nvSpPr>
          <p:spPr bwMode="auto">
            <a:xfrm>
              <a:off x="7139632" y="4868860"/>
              <a:ext cx="1321428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n ( 1   –  </a:t>
              </a:r>
              <a:r>
                <a:rPr lang="el-G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α</a:t>
              </a:r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  )</a:t>
              </a:r>
            </a:p>
          </p:txBody>
        </p:sp>
        <p:sp>
          <p:nvSpPr>
            <p:cNvPr id="98360" name="Text Box 88"/>
            <p:cNvSpPr txBox="1">
              <a:spLocks noChangeArrowheads="1"/>
            </p:cNvSpPr>
            <p:nvPr/>
          </p:nvSpPr>
          <p:spPr bwMode="auto">
            <a:xfrm>
              <a:off x="6815782" y="4603028"/>
              <a:ext cx="306548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5">
                      <a:lumMod val="50000"/>
                    </a:schemeClr>
                  </a:solidFill>
                  <a:latin typeface="Arrus Blk BT" pitchFamily="18" charset="0"/>
                </a:rPr>
                <a:t>x</a:t>
              </a:r>
            </a:p>
          </p:txBody>
        </p:sp>
      </p:grpSp>
      <p:sp>
        <p:nvSpPr>
          <p:cNvPr id="122" name="Line 89"/>
          <p:cNvSpPr>
            <a:spLocks noChangeShapeType="1"/>
          </p:cNvSpPr>
          <p:nvPr/>
        </p:nvSpPr>
        <p:spPr bwMode="auto">
          <a:xfrm flipH="1">
            <a:off x="6488114" y="3378994"/>
            <a:ext cx="358775" cy="32385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3" name="Line 90"/>
          <p:cNvSpPr>
            <a:spLocks noChangeShapeType="1"/>
          </p:cNvSpPr>
          <p:nvPr/>
        </p:nvSpPr>
        <p:spPr bwMode="auto">
          <a:xfrm flipH="1">
            <a:off x="7642226" y="3012281"/>
            <a:ext cx="358775" cy="32385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2" name="Grupo 130"/>
          <p:cNvGrpSpPr>
            <a:grpSpLocks/>
          </p:cNvGrpSpPr>
          <p:nvPr/>
        </p:nvGrpSpPr>
        <p:grpSpPr bwMode="auto">
          <a:xfrm>
            <a:off x="5211764" y="3070622"/>
            <a:ext cx="719137" cy="594122"/>
            <a:chOff x="5077321" y="5589165"/>
            <a:chExt cx="718815" cy="792163"/>
          </a:xfrm>
        </p:grpSpPr>
        <p:sp>
          <p:nvSpPr>
            <p:cNvPr id="98345" name="Line 91"/>
            <p:cNvSpPr>
              <a:spLocks noChangeShapeType="1"/>
            </p:cNvSpPr>
            <p:nvPr/>
          </p:nvSpPr>
          <p:spPr bwMode="auto">
            <a:xfrm>
              <a:off x="5077321" y="5589165"/>
              <a:ext cx="358775" cy="7921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46" name="Line 92"/>
            <p:cNvSpPr>
              <a:spLocks noChangeShapeType="1"/>
            </p:cNvSpPr>
            <p:nvPr/>
          </p:nvSpPr>
          <p:spPr bwMode="auto">
            <a:xfrm>
              <a:off x="5435774" y="5589165"/>
              <a:ext cx="360362" cy="7921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47" name="Line 93"/>
            <p:cNvSpPr>
              <a:spLocks noChangeShapeType="1"/>
            </p:cNvSpPr>
            <p:nvPr/>
          </p:nvSpPr>
          <p:spPr bwMode="auto">
            <a:xfrm flipH="1">
              <a:off x="5162550" y="5589165"/>
              <a:ext cx="28733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48" name="Line 94"/>
            <p:cNvSpPr>
              <a:spLocks noChangeShapeType="1"/>
            </p:cNvSpPr>
            <p:nvPr/>
          </p:nvSpPr>
          <p:spPr bwMode="auto">
            <a:xfrm flipH="1" flipV="1">
              <a:off x="5364163" y="6381328"/>
              <a:ext cx="36036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8" name="Line 95"/>
          <p:cNvSpPr>
            <a:spLocks noChangeShapeType="1"/>
          </p:cNvSpPr>
          <p:nvPr/>
        </p:nvSpPr>
        <p:spPr bwMode="auto">
          <a:xfrm flipH="1">
            <a:off x="7234239" y="3399235"/>
            <a:ext cx="358775" cy="32385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9" name="Line 96"/>
          <p:cNvSpPr>
            <a:spLocks noChangeShapeType="1"/>
          </p:cNvSpPr>
          <p:nvPr/>
        </p:nvSpPr>
        <p:spPr bwMode="auto">
          <a:xfrm flipH="1">
            <a:off x="6337301" y="3078956"/>
            <a:ext cx="358775" cy="32385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3" name="Grupo 143"/>
          <p:cNvGrpSpPr>
            <a:grpSpLocks/>
          </p:cNvGrpSpPr>
          <p:nvPr/>
        </p:nvGrpSpPr>
        <p:grpSpPr bwMode="auto">
          <a:xfrm>
            <a:off x="323850" y="3868339"/>
            <a:ext cx="2317750" cy="900015"/>
            <a:chOff x="323528" y="5157192"/>
            <a:chExt cx="2317898" cy="1201385"/>
          </a:xfrm>
          <a:noFill/>
        </p:grpSpPr>
        <p:sp>
          <p:nvSpPr>
            <p:cNvPr id="143" name="Retângulo de cantos arredondados 142"/>
            <p:cNvSpPr/>
            <p:nvPr/>
          </p:nvSpPr>
          <p:spPr>
            <a:xfrm>
              <a:off x="323528" y="5157192"/>
              <a:ext cx="2317898" cy="1126817"/>
            </a:xfrm>
            <a:prstGeom prst="roundRect">
              <a:avLst/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1" i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grpSp>
          <p:nvGrpSpPr>
            <p:cNvPr id="14" name="Grupo 137"/>
            <p:cNvGrpSpPr>
              <a:grpSpLocks/>
            </p:cNvGrpSpPr>
            <p:nvPr/>
          </p:nvGrpSpPr>
          <p:grpSpPr bwMode="auto">
            <a:xfrm>
              <a:off x="403077" y="5188287"/>
              <a:ext cx="2016274" cy="1170290"/>
              <a:chOff x="403077" y="5292233"/>
              <a:chExt cx="2016274" cy="1170290"/>
            </a:xfrm>
            <a:grpFill/>
          </p:grpSpPr>
          <p:sp>
            <p:nvSpPr>
              <p:cNvPr id="98339" name="Text Box 97"/>
              <p:cNvSpPr txBox="1">
                <a:spLocks noChangeArrowheads="1"/>
              </p:cNvSpPr>
              <p:nvPr/>
            </p:nvSpPr>
            <p:spPr bwMode="auto">
              <a:xfrm>
                <a:off x="403077" y="5645252"/>
                <a:ext cx="504825" cy="49300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pt-BR" sz="1800" b="1" i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cs typeface="Arial" charset="0"/>
                  </a:rPr>
                  <a:t>K</a:t>
                </a:r>
                <a:r>
                  <a:rPr lang="pt-BR" sz="1400" b="1" i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cs typeface="Arial" charset="0"/>
                  </a:rPr>
                  <a:t>i</a:t>
                </a:r>
              </a:p>
            </p:txBody>
          </p:sp>
          <p:sp>
            <p:nvSpPr>
              <p:cNvPr id="98340" name="Text Box 98"/>
              <p:cNvSpPr txBox="1">
                <a:spLocks noChangeArrowheads="1"/>
              </p:cNvSpPr>
              <p:nvPr/>
            </p:nvSpPr>
            <p:spPr bwMode="auto">
              <a:xfrm>
                <a:off x="788988" y="5631959"/>
                <a:ext cx="431800" cy="49300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pt-BR" sz="1800" b="1" i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cs typeface="Arial" charset="0"/>
                  </a:rPr>
                  <a:t>= </a:t>
                </a:r>
              </a:p>
            </p:txBody>
          </p:sp>
          <p:sp>
            <p:nvSpPr>
              <p:cNvPr id="98341" name="Line 99"/>
              <p:cNvSpPr>
                <a:spLocks noChangeShapeType="1"/>
              </p:cNvSpPr>
              <p:nvPr/>
            </p:nvSpPr>
            <p:spPr bwMode="auto">
              <a:xfrm>
                <a:off x="1195388" y="5933383"/>
                <a:ext cx="1223963" cy="0"/>
              </a:xfrm>
              <a:prstGeom prst="line">
                <a:avLst/>
              </a:prstGeom>
              <a:grpFill/>
              <a:ln w="571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98342" name="Text Box 100"/>
              <p:cNvSpPr txBox="1">
                <a:spLocks noChangeArrowheads="1"/>
              </p:cNvSpPr>
              <p:nvPr/>
            </p:nvSpPr>
            <p:spPr bwMode="auto">
              <a:xfrm>
                <a:off x="1312863" y="5398595"/>
                <a:ext cx="882029" cy="69841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600" b="1" i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cs typeface="Arial" charset="0"/>
                  </a:rPr>
                  <a:t> </a:t>
                </a:r>
                <a:r>
                  <a:rPr lang="pt-BR" sz="2800" b="1" i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cs typeface="Arial" charset="0"/>
                  </a:rPr>
                  <a:t>M </a:t>
                </a:r>
                <a:r>
                  <a:rPr lang="el-GR" sz="2800" b="1" i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cs typeface="Arial" charset="0"/>
                  </a:rPr>
                  <a:t>α</a:t>
                </a:r>
                <a:endParaRPr lang="pt-BR" sz="2800" b="1" i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cs typeface="Arial" charset="0"/>
                </a:endParaRPr>
              </a:p>
            </p:txBody>
          </p:sp>
          <p:sp>
            <p:nvSpPr>
              <p:cNvPr id="98343" name="Text Box 102"/>
              <p:cNvSpPr txBox="1">
                <a:spLocks noChangeArrowheads="1"/>
              </p:cNvSpPr>
              <p:nvPr/>
            </p:nvSpPr>
            <p:spPr bwMode="auto">
              <a:xfrm>
                <a:off x="2012951" y="5292233"/>
                <a:ext cx="312926" cy="49300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800" b="1" i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cs typeface="Arial" charset="0"/>
                  </a:rPr>
                  <a:t>2</a:t>
                </a:r>
              </a:p>
            </p:txBody>
          </p:sp>
          <p:sp>
            <p:nvSpPr>
              <p:cNvPr id="98344" name="Text Box 103"/>
              <p:cNvSpPr txBox="1">
                <a:spLocks noChangeArrowheads="1"/>
              </p:cNvSpPr>
              <p:nvPr/>
            </p:nvSpPr>
            <p:spPr bwMode="auto">
              <a:xfrm>
                <a:off x="1290787" y="5846270"/>
                <a:ext cx="1056768" cy="61625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2400" b="1" i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cs typeface="Arial" charset="0"/>
                  </a:rPr>
                  <a:t>1  –  </a:t>
                </a:r>
                <a:r>
                  <a:rPr lang="el-GR" sz="2400" b="1" i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cs typeface="Arial" charset="0"/>
                  </a:rPr>
                  <a:t>α</a:t>
                </a:r>
                <a:endParaRPr lang="pt-BR" sz="2400" b="1" i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cs typeface="Arial" charset="0"/>
                </a:endParaRPr>
              </a:p>
            </p:txBody>
          </p:sp>
        </p:grpSp>
      </p:grpSp>
      <p:sp>
        <p:nvSpPr>
          <p:cNvPr id="139" name="Text Box 105"/>
          <p:cNvSpPr txBox="1">
            <a:spLocks noChangeArrowheads="1"/>
          </p:cNvSpPr>
          <p:nvPr/>
        </p:nvSpPr>
        <p:spPr bwMode="auto">
          <a:xfrm>
            <a:off x="2771775" y="4120754"/>
            <a:ext cx="23262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 i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para solução de grau</a:t>
            </a:r>
          </a:p>
          <a:p>
            <a:pPr algn="l"/>
            <a:r>
              <a:rPr lang="pt-BR" sz="1600" b="1" i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de ionização pequeno</a:t>
            </a:r>
          </a:p>
        </p:txBody>
      </p:sp>
      <p:grpSp>
        <p:nvGrpSpPr>
          <p:cNvPr id="15" name="Grupo 145"/>
          <p:cNvGrpSpPr>
            <a:grpSpLocks/>
          </p:cNvGrpSpPr>
          <p:nvPr/>
        </p:nvGrpSpPr>
        <p:grpSpPr bwMode="auto">
          <a:xfrm>
            <a:off x="5148264" y="4000503"/>
            <a:ext cx="2327275" cy="645407"/>
            <a:chOff x="5148064" y="5334247"/>
            <a:chExt cx="2328266" cy="859721"/>
          </a:xfrm>
        </p:grpSpPr>
        <p:sp>
          <p:nvSpPr>
            <p:cNvPr id="145" name="Retângulo de cantos arredondados 144"/>
            <p:cNvSpPr/>
            <p:nvPr/>
          </p:nvSpPr>
          <p:spPr>
            <a:xfrm>
              <a:off x="5148064" y="5334247"/>
              <a:ext cx="2328266" cy="831057"/>
            </a:xfrm>
            <a:prstGeom prst="roundRect">
              <a:avLst/>
            </a:prstGeom>
            <a:no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1" i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grpSp>
          <p:nvGrpSpPr>
            <p:cNvPr id="16" name="Grupo 141"/>
            <p:cNvGrpSpPr>
              <a:grpSpLocks/>
            </p:cNvGrpSpPr>
            <p:nvPr/>
          </p:nvGrpSpPr>
          <p:grpSpPr bwMode="auto">
            <a:xfrm>
              <a:off x="5363981" y="5413282"/>
              <a:ext cx="1987550" cy="780686"/>
              <a:chOff x="5363981" y="5413282"/>
              <a:chExt cx="1987550" cy="780686"/>
            </a:xfrm>
          </p:grpSpPr>
          <p:sp>
            <p:nvSpPr>
              <p:cNvPr id="98333" name="Text Box 106"/>
              <p:cNvSpPr txBox="1">
                <a:spLocks noChangeArrowheads="1"/>
              </p:cNvSpPr>
              <p:nvPr/>
            </p:nvSpPr>
            <p:spPr bwMode="auto">
              <a:xfrm>
                <a:off x="5363981" y="5497006"/>
                <a:ext cx="1987550" cy="696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pt-BR" sz="2400" b="1" i="0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Arial" charset="0"/>
                  </a:rPr>
                  <a:t>K</a:t>
                </a:r>
                <a:r>
                  <a:rPr lang="pt-BR" sz="1800" b="1" i="0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Arial" charset="0"/>
                  </a:rPr>
                  <a:t>i</a:t>
                </a:r>
                <a:r>
                  <a:rPr lang="pt-BR" sz="2800" b="1" i="0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Arial" charset="0"/>
                  </a:rPr>
                  <a:t>  =  </a:t>
                </a:r>
                <a:r>
                  <a:rPr lang="pt-BR" sz="2800" b="1" i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Arial" charset="0"/>
                  </a:rPr>
                  <a:t>M </a:t>
                </a:r>
                <a:r>
                  <a:rPr lang="el-GR" sz="2800" b="1" i="0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Arial" charset="0"/>
                  </a:rPr>
                  <a:t>α</a:t>
                </a:r>
                <a:endParaRPr lang="pt-BR" sz="2800" b="1" i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Arial" charset="0"/>
                </a:endParaRPr>
              </a:p>
            </p:txBody>
          </p:sp>
          <p:sp>
            <p:nvSpPr>
              <p:cNvPr id="98334" name="Text Box 110"/>
              <p:cNvSpPr txBox="1">
                <a:spLocks noChangeArrowheads="1"/>
              </p:cNvSpPr>
              <p:nvPr/>
            </p:nvSpPr>
            <p:spPr bwMode="auto">
              <a:xfrm>
                <a:off x="6942163" y="5413282"/>
                <a:ext cx="319454" cy="491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800" b="1" i="0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rus Blk BT" pitchFamily="18" charset="0"/>
                  </a:rPr>
                  <a:t>2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22" grpId="0" animBg="1"/>
      <p:bldP spid="123" grpId="0" animBg="1"/>
      <p:bldP spid="128" grpId="0" animBg="1"/>
      <p:bldP spid="129" grpId="0" animBg="1"/>
      <p:bldP spid="1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 rot="20178591">
            <a:off x="2556064" y="2110085"/>
            <a:ext cx="4031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QUESTÕES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8" descr="Resultado de imagem para interroga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267494"/>
            <a:ext cx="1292480" cy="2232248"/>
          </a:xfrm>
          <a:prstGeom prst="rect">
            <a:avLst/>
          </a:prstGeom>
          <a:noFill/>
        </p:spPr>
      </p:pic>
      <p:pic>
        <p:nvPicPr>
          <p:cNvPr id="5" name="Picture 8" descr="Resultado de imagem para interroga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2643758"/>
            <a:ext cx="129248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107951" y="72276"/>
            <a:ext cx="8856663" cy="85093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/>
          <a:p>
            <a:pPr marL="342900" indent="-34290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i="0" kern="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01) Uma  solução  0,01 mol / L  de  um monoácido  está  4,0%  ionizada.  A constante de ionização desse ácido é:</a:t>
            </a:r>
          </a:p>
        </p:txBody>
      </p:sp>
      <p:grpSp>
        <p:nvGrpSpPr>
          <p:cNvPr id="2" name="Grupo 36"/>
          <p:cNvGrpSpPr>
            <a:grpSpLocks/>
          </p:cNvGrpSpPr>
          <p:nvPr/>
        </p:nvGrpSpPr>
        <p:grpSpPr bwMode="auto">
          <a:xfrm>
            <a:off x="2987676" y="1307307"/>
            <a:ext cx="2354263" cy="461665"/>
            <a:chOff x="2987675" y="1341438"/>
            <a:chExt cx="2354263" cy="615553"/>
          </a:xfrm>
        </p:grpSpPr>
        <p:sp>
          <p:nvSpPr>
            <p:cNvPr id="99348" name="Text Box 11"/>
            <p:cNvSpPr txBox="1">
              <a:spLocks noChangeArrowheads="1"/>
            </p:cNvSpPr>
            <p:nvPr/>
          </p:nvSpPr>
          <p:spPr bwMode="auto">
            <a:xfrm>
              <a:off x="2987675" y="1341438"/>
              <a:ext cx="62865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4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m</a:t>
              </a:r>
            </a:p>
          </p:txBody>
        </p:sp>
        <p:sp>
          <p:nvSpPr>
            <p:cNvPr id="99349" name="Text Box 12"/>
            <p:cNvSpPr txBox="1">
              <a:spLocks noChangeArrowheads="1"/>
            </p:cNvSpPr>
            <p:nvPr/>
          </p:nvSpPr>
          <p:spPr bwMode="auto">
            <a:xfrm>
              <a:off x="3429000" y="1395411"/>
              <a:ext cx="1912938" cy="53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2000" b="1" i="0" dirty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=  0,01 mol/L</a:t>
              </a:r>
            </a:p>
          </p:txBody>
        </p:sp>
      </p:grp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2987675" y="1663304"/>
            <a:ext cx="1340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 i="0">
                <a:solidFill>
                  <a:schemeClr val="accent5">
                    <a:lumMod val="50000"/>
                  </a:schemeClr>
                </a:solidFill>
                <a:latin typeface="Symbol" pitchFamily="18" charset="2"/>
              </a:rPr>
              <a:t>a  </a:t>
            </a:r>
            <a:r>
              <a:rPr lang="pt-BR" sz="2000" b="1" i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=  4%</a:t>
            </a:r>
            <a:r>
              <a:rPr lang="pt-BR" sz="2800" b="1" i="0">
                <a:solidFill>
                  <a:schemeClr val="accent5">
                    <a:lumMod val="50000"/>
                  </a:schemeClr>
                </a:solidFill>
                <a:latin typeface="Symbol" pitchFamily="18" charset="2"/>
              </a:rPr>
              <a:t> 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214939" y="1360885"/>
            <a:ext cx="2452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 i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=  1,0 . 10 </a:t>
            </a:r>
            <a:r>
              <a:rPr lang="pt-BR" sz="2000" b="1" i="0" baseline="3000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– 2</a:t>
            </a:r>
            <a:r>
              <a:rPr lang="pt-BR" sz="2000" b="1" i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mol/L</a:t>
            </a:r>
          </a:p>
        </p:txBody>
      </p:sp>
      <p:grpSp>
        <p:nvGrpSpPr>
          <p:cNvPr id="3" name="Grupo 41"/>
          <p:cNvGrpSpPr>
            <a:grpSpLocks/>
          </p:cNvGrpSpPr>
          <p:nvPr/>
        </p:nvGrpSpPr>
        <p:grpSpPr bwMode="auto">
          <a:xfrm>
            <a:off x="4265613" y="1739503"/>
            <a:ext cx="2616200" cy="400110"/>
            <a:chOff x="4265538" y="1916832"/>
            <a:chExt cx="2616646" cy="533479"/>
          </a:xfrm>
        </p:grpSpPr>
        <p:sp>
          <p:nvSpPr>
            <p:cNvPr id="99346" name="Text Box 18"/>
            <p:cNvSpPr txBox="1">
              <a:spLocks noChangeArrowheads="1"/>
            </p:cNvSpPr>
            <p:nvPr/>
          </p:nvSpPr>
          <p:spPr bwMode="auto">
            <a:xfrm>
              <a:off x="4265538" y="1916832"/>
              <a:ext cx="1098550" cy="533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20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=  0,04</a:t>
              </a:r>
            </a:p>
          </p:txBody>
        </p:sp>
        <p:sp>
          <p:nvSpPr>
            <p:cNvPr id="99347" name="Text Box 19"/>
            <p:cNvSpPr txBox="1">
              <a:spLocks noChangeArrowheads="1"/>
            </p:cNvSpPr>
            <p:nvPr/>
          </p:nvSpPr>
          <p:spPr bwMode="auto">
            <a:xfrm>
              <a:off x="5220072" y="1916832"/>
              <a:ext cx="1662112" cy="533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2000" b="1" i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=  4,0 . 10 </a:t>
              </a:r>
              <a:r>
                <a:rPr lang="pt-BR" sz="2000" b="1" i="0" baseline="3000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– 2</a:t>
              </a:r>
            </a:p>
          </p:txBody>
        </p:sp>
      </p:grp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000252" y="2126426"/>
            <a:ext cx="14702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000" b="1" i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K</a:t>
            </a:r>
            <a:r>
              <a:rPr lang="pt-BR" sz="2000" b="1" i="0" baseline="-3000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i</a:t>
            </a:r>
            <a:r>
              <a:rPr lang="pt-BR" sz="2000" b="1" i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  =  m α </a:t>
            </a:r>
            <a:r>
              <a:rPr lang="pt-BR" sz="2000" b="1" i="0" baseline="3000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2</a:t>
            </a:r>
            <a:endParaRPr lang="pt-BR" sz="2000" b="1" i="0">
              <a:solidFill>
                <a:schemeClr val="accent5">
                  <a:lumMod val="50000"/>
                </a:schemeClr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50" name="Retângulo 49"/>
          <p:cNvSpPr>
            <a:spLocks noChangeArrowheads="1"/>
          </p:cNvSpPr>
          <p:nvPr/>
        </p:nvSpPr>
        <p:spPr bwMode="auto">
          <a:xfrm>
            <a:off x="2928938" y="2572941"/>
            <a:ext cx="4000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i="0" kern="0">
                <a:solidFill>
                  <a:schemeClr val="accent5">
                    <a:lumMod val="50000"/>
                  </a:schemeClr>
                </a:solidFill>
              </a:rPr>
              <a:t>K</a:t>
            </a:r>
            <a:r>
              <a:rPr lang="pt-BR" sz="2000" b="1" i="0" kern="0" baseline="-2500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pt-BR" sz="2000" b="1" i="0" kern="0">
                <a:solidFill>
                  <a:schemeClr val="accent5">
                    <a:lumMod val="50000"/>
                  </a:schemeClr>
                </a:solidFill>
              </a:rPr>
              <a:t>  =  1,0  x  10 </a:t>
            </a:r>
            <a:r>
              <a:rPr lang="pt-BR" sz="2000" b="1" i="0" kern="0" baseline="30000">
                <a:solidFill>
                  <a:schemeClr val="accent5">
                    <a:lumMod val="50000"/>
                  </a:schemeClr>
                </a:solidFill>
              </a:rPr>
              <a:t>– 2</a:t>
            </a:r>
            <a:r>
              <a:rPr lang="pt-BR" sz="2000" b="1" i="0" kern="0">
                <a:solidFill>
                  <a:schemeClr val="accent5">
                    <a:lumMod val="50000"/>
                  </a:schemeClr>
                </a:solidFill>
              </a:rPr>
              <a:t> x ( 4 x 10 </a:t>
            </a:r>
            <a:r>
              <a:rPr lang="pt-BR" sz="2000" b="1" i="0" kern="0" baseline="30000">
                <a:solidFill>
                  <a:schemeClr val="accent5">
                    <a:lumMod val="50000"/>
                  </a:schemeClr>
                </a:solidFill>
              </a:rPr>
              <a:t>– 2</a:t>
            </a:r>
            <a:r>
              <a:rPr lang="pt-BR" sz="2000" b="1" i="0" ker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pt-BR" sz="2000" b="1" i="0" kern="0" baseline="3000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pt-BR" sz="2000" b="1" i="0" ker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1" name="Retângulo 50"/>
          <p:cNvSpPr>
            <a:spLocks noChangeArrowheads="1"/>
          </p:cNvSpPr>
          <p:nvPr/>
        </p:nvSpPr>
        <p:spPr bwMode="auto">
          <a:xfrm>
            <a:off x="2928938" y="3001566"/>
            <a:ext cx="3714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i="0" kern="0">
                <a:solidFill>
                  <a:schemeClr val="accent5">
                    <a:lumMod val="50000"/>
                  </a:schemeClr>
                </a:solidFill>
              </a:rPr>
              <a:t>K</a:t>
            </a:r>
            <a:r>
              <a:rPr lang="pt-BR" sz="2000" b="1" i="0" kern="0" baseline="-2500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pt-BR" sz="2000" b="1" i="0" kern="0">
                <a:solidFill>
                  <a:schemeClr val="accent5">
                    <a:lumMod val="50000"/>
                  </a:schemeClr>
                </a:solidFill>
              </a:rPr>
              <a:t>  =  1,0  x  10 </a:t>
            </a:r>
            <a:r>
              <a:rPr lang="pt-BR" sz="2000" b="1" i="0" kern="0" baseline="30000">
                <a:solidFill>
                  <a:schemeClr val="accent5">
                    <a:lumMod val="50000"/>
                  </a:schemeClr>
                </a:solidFill>
              </a:rPr>
              <a:t>– 2</a:t>
            </a:r>
            <a:r>
              <a:rPr lang="pt-BR" sz="2000" b="1" i="0" ker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1600" b="1" i="0" kern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pt-BR" sz="2000" b="1" i="0" kern="0">
                <a:solidFill>
                  <a:schemeClr val="accent5">
                    <a:lumMod val="50000"/>
                  </a:schemeClr>
                </a:solidFill>
              </a:rPr>
              <a:t> 16 </a:t>
            </a:r>
            <a:r>
              <a:rPr lang="pt-BR" sz="1600" b="1" i="0" kern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pt-BR" sz="2000" b="1" i="0" kern="0">
                <a:solidFill>
                  <a:schemeClr val="accent5">
                    <a:lumMod val="50000"/>
                  </a:schemeClr>
                </a:solidFill>
              </a:rPr>
              <a:t> 10 </a:t>
            </a:r>
            <a:r>
              <a:rPr lang="pt-BR" sz="2000" b="1" i="0" kern="0" baseline="30000">
                <a:solidFill>
                  <a:schemeClr val="accent5">
                    <a:lumMod val="50000"/>
                  </a:schemeClr>
                </a:solidFill>
              </a:rPr>
              <a:t>– 4</a:t>
            </a:r>
            <a:endParaRPr lang="pt-BR" sz="2000" b="1" i="0" ker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2" name="Retângulo 51"/>
          <p:cNvSpPr>
            <a:spLocks noChangeArrowheads="1"/>
          </p:cNvSpPr>
          <p:nvPr/>
        </p:nvSpPr>
        <p:spPr bwMode="auto">
          <a:xfrm>
            <a:off x="2928939" y="3408760"/>
            <a:ext cx="2357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i="0" kern="0">
                <a:solidFill>
                  <a:schemeClr val="accent5">
                    <a:lumMod val="50000"/>
                  </a:schemeClr>
                </a:solidFill>
              </a:rPr>
              <a:t>K</a:t>
            </a:r>
            <a:r>
              <a:rPr lang="pt-BR" sz="2000" b="1" i="0" kern="0" baseline="-2500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pt-BR" sz="2000" b="1" i="0" kern="0">
                <a:solidFill>
                  <a:schemeClr val="accent5">
                    <a:lumMod val="50000"/>
                  </a:schemeClr>
                </a:solidFill>
              </a:rPr>
              <a:t>  =  16  x  10 </a:t>
            </a:r>
            <a:r>
              <a:rPr lang="pt-BR" sz="2000" b="1" i="0" kern="0" baseline="30000">
                <a:solidFill>
                  <a:schemeClr val="accent5">
                    <a:lumMod val="50000"/>
                  </a:schemeClr>
                </a:solidFill>
              </a:rPr>
              <a:t>– 6</a:t>
            </a:r>
            <a:endParaRPr lang="pt-BR" sz="2000" b="1" i="0" ker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3000364" y="3837551"/>
            <a:ext cx="2357454" cy="400110"/>
          </a:xfrm>
          <a:prstGeom prst="rect">
            <a:avLst/>
          </a:prstGeom>
          <a:gradFill rotWithShape="1">
            <a:gsLst>
              <a:gs pos="0">
                <a:srgbClr val="000000">
                  <a:shade val="51000"/>
                  <a:satMod val="130000"/>
                </a:srgbClr>
              </a:gs>
              <a:gs pos="80000">
                <a:srgbClr val="000000">
                  <a:shade val="93000"/>
                  <a:satMod val="130000"/>
                </a:srgbClr>
              </a:gs>
              <a:gs pos="100000">
                <a:srgbClr val="000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i="0" kern="0" dirty="0">
                <a:solidFill>
                  <a:srgbClr val="FFFF00"/>
                </a:solidFill>
                <a:latin typeface="Arial"/>
              </a:rPr>
              <a:t>K</a:t>
            </a:r>
            <a:r>
              <a:rPr lang="pt-BR" sz="2000" b="1" i="0" kern="0" baseline="-25000" dirty="0">
                <a:solidFill>
                  <a:srgbClr val="FFFF00"/>
                </a:solidFill>
                <a:latin typeface="Arial"/>
              </a:rPr>
              <a:t>i</a:t>
            </a:r>
            <a:r>
              <a:rPr lang="pt-BR" sz="2000" b="1" i="0" kern="0" dirty="0">
                <a:solidFill>
                  <a:srgbClr val="FFFF00"/>
                </a:solidFill>
                <a:latin typeface="Arial"/>
              </a:rPr>
              <a:t>  =  1,6  x  10 </a:t>
            </a:r>
            <a:r>
              <a:rPr lang="pt-BR" sz="2000" b="1" i="0" kern="0" baseline="30000" dirty="0">
                <a:solidFill>
                  <a:srgbClr val="FFFF00"/>
                </a:solidFill>
                <a:latin typeface="Arial"/>
              </a:rPr>
              <a:t>– 5</a:t>
            </a:r>
            <a:endParaRPr lang="pt-BR" sz="2000" b="1" i="0" kern="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54" name="Rectangle 45"/>
          <p:cNvSpPr>
            <a:spLocks noChangeArrowheads="1"/>
          </p:cNvSpPr>
          <p:nvPr/>
        </p:nvSpPr>
        <p:spPr bwMode="auto">
          <a:xfrm>
            <a:off x="479469" y="772538"/>
            <a:ext cx="2092239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>
            <a:spAutoFit/>
          </a:bodyPr>
          <a:lstStyle/>
          <a:p>
            <a:pPr marL="457200" indent="-457200"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sz="2000" b="1" i="0" ker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1,6 x 10 </a:t>
            </a:r>
            <a:r>
              <a:rPr lang="pt-BR" sz="2000" b="1" i="0" kern="0" baseline="3000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– 3</a:t>
            </a:r>
            <a:r>
              <a:rPr lang="pt-BR" sz="2000" b="1" i="0" ker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. </a:t>
            </a:r>
          </a:p>
          <a:p>
            <a:pPr marL="457200" indent="-457200"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sz="2000" b="1" i="0" ker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1,6 x 10 </a:t>
            </a:r>
            <a:r>
              <a:rPr lang="pt-BR" sz="2000" b="1" i="0" kern="0" baseline="3000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– 5</a:t>
            </a:r>
            <a:r>
              <a:rPr lang="pt-BR" sz="2000" b="1" i="0" ker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.</a:t>
            </a:r>
          </a:p>
          <a:p>
            <a:pPr marL="457200" indent="-457200"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sz="2000" b="1" i="0" ker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3,32 x 10 </a:t>
            </a:r>
            <a:r>
              <a:rPr lang="pt-BR" sz="2000" b="1" i="0" kern="0" baseline="3000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– 5</a:t>
            </a:r>
            <a:r>
              <a:rPr lang="pt-BR" sz="2000" b="1" i="0" ker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.</a:t>
            </a:r>
          </a:p>
          <a:p>
            <a:pPr marL="457200" indent="-457200"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sz="2000" b="1" i="0" ker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4,0 x 10 </a:t>
            </a:r>
            <a:r>
              <a:rPr lang="pt-BR" sz="2000" b="1" i="0" kern="0" baseline="3000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– 5</a:t>
            </a:r>
            <a:r>
              <a:rPr lang="pt-BR" sz="2000" b="1" i="0" ker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.</a:t>
            </a:r>
          </a:p>
          <a:p>
            <a:pPr marL="457200" indent="-457200"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sz="2000" b="1" i="0" ker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3,0 x 10 </a:t>
            </a:r>
            <a:r>
              <a:rPr lang="pt-BR" sz="2000" b="1" i="0" kern="0" baseline="3000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– 6</a:t>
            </a:r>
            <a:r>
              <a:rPr lang="pt-BR" sz="2000" b="1" i="0" ker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7" presetID="20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625" autoRev="1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625" autoRev="1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625" autoRev="1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5" grpId="0"/>
      <p:bldP spid="50" grpId="0"/>
      <p:bldP spid="51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359547"/>
            <a:ext cx="903605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2000" b="1" i="0" dirty="0">
                <a:solidFill>
                  <a:srgbClr val="002060"/>
                </a:solidFill>
                <a:cs typeface="Arial" charset="0"/>
              </a:rPr>
              <a:t>02) A constante  de  ionização de um ácido  HX,  que  se encontra 0,001%</a:t>
            </a:r>
          </a:p>
          <a:p>
            <a:pPr algn="just">
              <a:lnSpc>
                <a:spcPct val="130000"/>
              </a:lnSpc>
            </a:pPr>
            <a:r>
              <a:rPr lang="pt-BR" sz="2000" b="1" i="0" dirty="0">
                <a:solidFill>
                  <a:srgbClr val="002060"/>
                </a:solidFill>
                <a:cs typeface="Arial" charset="0"/>
              </a:rPr>
              <a:t>      dissociado, vale </a:t>
            </a:r>
            <a:r>
              <a:rPr lang="pt-BR" sz="2000" b="1" i="0" dirty="0" smtClean="0">
                <a:solidFill>
                  <a:srgbClr val="002060"/>
                </a:solidFill>
                <a:cs typeface="Arial" charset="0"/>
              </a:rPr>
              <a:t>10</a:t>
            </a:r>
            <a:r>
              <a:rPr lang="pt-BR" sz="2000" b="1" i="0" baseline="30000" dirty="0" smtClean="0">
                <a:solidFill>
                  <a:srgbClr val="002060"/>
                </a:solidFill>
                <a:cs typeface="Arial" charset="0"/>
              </a:rPr>
              <a:t>– </a:t>
            </a:r>
            <a:r>
              <a:rPr lang="pt-BR" sz="2000" b="1" i="0" baseline="30000" dirty="0">
                <a:solidFill>
                  <a:srgbClr val="002060"/>
                </a:solidFill>
                <a:cs typeface="Arial" charset="0"/>
              </a:rPr>
              <a:t>11</a:t>
            </a:r>
            <a:r>
              <a:rPr lang="pt-BR" sz="2000" b="1" i="0" dirty="0">
                <a:solidFill>
                  <a:srgbClr val="002060"/>
                </a:solidFill>
                <a:cs typeface="Arial" charset="0"/>
              </a:rPr>
              <a:t>.  A </a:t>
            </a:r>
            <a:r>
              <a:rPr lang="pt-BR" sz="2000" b="1" i="0" dirty="0" err="1">
                <a:solidFill>
                  <a:srgbClr val="002060"/>
                </a:solidFill>
                <a:cs typeface="Arial" charset="0"/>
              </a:rPr>
              <a:t>molaridade</a:t>
            </a:r>
            <a:r>
              <a:rPr lang="pt-BR" sz="2000" b="1" i="0" dirty="0">
                <a:solidFill>
                  <a:srgbClr val="002060"/>
                </a:solidFill>
                <a:cs typeface="Arial" charset="0"/>
              </a:rPr>
              <a:t>  desse ácido, nessas condições</a:t>
            </a:r>
          </a:p>
          <a:p>
            <a:pPr algn="just">
              <a:lnSpc>
                <a:spcPct val="130000"/>
              </a:lnSpc>
            </a:pPr>
            <a:r>
              <a:rPr lang="pt-BR" sz="2000" b="1" i="0" dirty="0">
                <a:solidFill>
                  <a:srgbClr val="002060"/>
                </a:solidFill>
                <a:cs typeface="Arial" charset="0"/>
              </a:rPr>
              <a:t>      é :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357534" y="1611253"/>
            <a:ext cx="120898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i="0" dirty="0">
                <a:solidFill>
                  <a:srgbClr val="002060"/>
                </a:solidFill>
                <a:cs typeface="Arial" charset="0"/>
              </a:rPr>
              <a:t>a)  10 </a:t>
            </a:r>
          </a:p>
          <a:p>
            <a:pPr algn="just">
              <a:lnSpc>
                <a:spcPct val="150000"/>
              </a:lnSpc>
            </a:pPr>
            <a:r>
              <a:rPr lang="pt-BR" sz="2000" b="1" i="0" dirty="0">
                <a:solidFill>
                  <a:srgbClr val="002060"/>
                </a:solidFill>
                <a:cs typeface="Arial" charset="0"/>
              </a:rPr>
              <a:t>b)  0,001</a:t>
            </a:r>
          </a:p>
          <a:p>
            <a:pPr algn="just">
              <a:lnSpc>
                <a:spcPct val="150000"/>
              </a:lnSpc>
            </a:pPr>
            <a:r>
              <a:rPr lang="pt-BR" sz="2000" b="1" i="0" dirty="0">
                <a:solidFill>
                  <a:srgbClr val="002060"/>
                </a:solidFill>
                <a:cs typeface="Arial" charset="0"/>
              </a:rPr>
              <a:t>c)  10</a:t>
            </a:r>
          </a:p>
          <a:p>
            <a:pPr algn="just">
              <a:lnSpc>
                <a:spcPct val="150000"/>
              </a:lnSpc>
            </a:pPr>
            <a:r>
              <a:rPr lang="pt-BR" sz="2000" b="1" i="0" dirty="0">
                <a:solidFill>
                  <a:srgbClr val="002060"/>
                </a:solidFill>
                <a:cs typeface="Arial" charset="0"/>
              </a:rPr>
              <a:t>d)  0,10.</a:t>
            </a:r>
          </a:p>
          <a:p>
            <a:pPr algn="just">
              <a:lnSpc>
                <a:spcPct val="150000"/>
              </a:lnSpc>
            </a:pPr>
            <a:r>
              <a:rPr lang="pt-BR" sz="2000" b="1" i="0" dirty="0">
                <a:solidFill>
                  <a:srgbClr val="002060"/>
                </a:solidFill>
                <a:cs typeface="Arial" charset="0"/>
              </a:rPr>
              <a:t>e)  1,00.</a:t>
            </a:r>
          </a:p>
        </p:txBody>
      </p:sp>
      <p:sp>
        <p:nvSpPr>
          <p:cNvPr id="100356" name="Rectangle 6"/>
          <p:cNvSpPr>
            <a:spLocks noChangeArrowheads="1"/>
          </p:cNvSpPr>
          <p:nvPr/>
        </p:nvSpPr>
        <p:spPr bwMode="auto">
          <a:xfrm>
            <a:off x="1043608" y="1635646"/>
            <a:ext cx="720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pt-BR" sz="1600" b="1" i="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– 11</a:t>
            </a:r>
          </a:p>
        </p:txBody>
      </p:sp>
      <p:sp>
        <p:nvSpPr>
          <p:cNvPr id="100357" name="Rectangle 7"/>
          <p:cNvSpPr>
            <a:spLocks noChangeArrowheads="1"/>
          </p:cNvSpPr>
          <p:nvPr/>
        </p:nvSpPr>
        <p:spPr bwMode="auto">
          <a:xfrm>
            <a:off x="1115616" y="2571750"/>
            <a:ext cx="5762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pt-BR" sz="1600" b="1" i="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– 5</a:t>
            </a:r>
          </a:p>
        </p:txBody>
      </p:sp>
      <p:sp>
        <p:nvSpPr>
          <p:cNvPr id="51249" name="Rectangle 49"/>
          <p:cNvSpPr>
            <a:spLocks noChangeArrowheads="1"/>
          </p:cNvSpPr>
          <p:nvPr/>
        </p:nvSpPr>
        <p:spPr bwMode="auto">
          <a:xfrm>
            <a:off x="2368391" y="1385657"/>
            <a:ext cx="16417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000" b="1" i="0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α  =  0,001%</a:t>
            </a:r>
          </a:p>
        </p:txBody>
      </p:sp>
      <p:sp>
        <p:nvSpPr>
          <p:cNvPr id="51250" name="Rectangle 50"/>
          <p:cNvSpPr>
            <a:spLocks noChangeArrowheads="1"/>
          </p:cNvSpPr>
          <p:nvPr/>
        </p:nvSpPr>
        <p:spPr bwMode="auto">
          <a:xfrm>
            <a:off x="2373548" y="1760704"/>
            <a:ext cx="15600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000" b="1" i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Ki  =  10 </a:t>
            </a:r>
            <a:r>
              <a:rPr lang="pt-BR" sz="2000" b="1" i="0" baseline="3000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– 11</a:t>
            </a:r>
            <a:endParaRPr lang="pt-BR" sz="2000" b="1" i="0">
              <a:solidFill>
                <a:schemeClr val="accent5">
                  <a:lumMod val="50000"/>
                </a:schemeClr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378635" y="2157182"/>
            <a:ext cx="10005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000" b="1" i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m  =  ?</a:t>
            </a:r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002296" y="1385657"/>
            <a:ext cx="1401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000" b="1" i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=  0,00001</a:t>
            </a:r>
          </a:p>
        </p:txBody>
      </p:sp>
      <p:sp>
        <p:nvSpPr>
          <p:cNvPr id="51251" name="Rectangle 51"/>
          <p:cNvSpPr>
            <a:spLocks noChangeArrowheads="1"/>
          </p:cNvSpPr>
          <p:nvPr/>
        </p:nvSpPr>
        <p:spPr bwMode="auto">
          <a:xfrm>
            <a:off x="5366972" y="1379552"/>
            <a:ext cx="18485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000" b="1" i="0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=  1,0  x  10 </a:t>
            </a:r>
            <a:r>
              <a:rPr lang="pt-BR" sz="2000" b="1" i="0" baseline="30000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– 5</a:t>
            </a:r>
            <a:endParaRPr lang="pt-BR" sz="2000" i="0" dirty="0">
              <a:solidFill>
                <a:schemeClr val="accent5">
                  <a:lumMod val="50000"/>
                </a:schemeClr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54" name="Rectangle 44"/>
          <p:cNvSpPr>
            <a:spLocks noChangeArrowheads="1"/>
          </p:cNvSpPr>
          <p:nvPr/>
        </p:nvSpPr>
        <p:spPr bwMode="auto">
          <a:xfrm>
            <a:off x="2387477" y="2532229"/>
            <a:ext cx="14702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000" b="1" i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K</a:t>
            </a:r>
            <a:r>
              <a:rPr lang="pt-BR" sz="2000" b="1" i="0" baseline="-3000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i</a:t>
            </a:r>
            <a:r>
              <a:rPr lang="pt-BR" sz="2000" b="1" i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  =  m α </a:t>
            </a:r>
            <a:r>
              <a:rPr lang="pt-BR" sz="2000" b="1" i="0" baseline="3000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2</a:t>
            </a:r>
            <a:endParaRPr lang="pt-BR" sz="2000" b="1" i="0">
              <a:solidFill>
                <a:schemeClr val="accent5">
                  <a:lumMod val="50000"/>
                </a:schemeClr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55" name="Retângulo 54"/>
          <p:cNvSpPr>
            <a:spLocks noChangeArrowheads="1"/>
          </p:cNvSpPr>
          <p:nvPr/>
        </p:nvSpPr>
        <p:spPr bwMode="auto">
          <a:xfrm>
            <a:off x="2286000" y="2978743"/>
            <a:ext cx="3500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i="0">
                <a:solidFill>
                  <a:schemeClr val="accent5">
                    <a:lumMod val="50000"/>
                  </a:schemeClr>
                </a:solidFill>
              </a:rPr>
              <a:t>10 </a:t>
            </a:r>
            <a:r>
              <a:rPr lang="pt-BR" sz="2000" b="1" i="0" baseline="30000">
                <a:solidFill>
                  <a:schemeClr val="accent5">
                    <a:lumMod val="50000"/>
                  </a:schemeClr>
                </a:solidFill>
              </a:rPr>
              <a:t>– 11</a:t>
            </a:r>
            <a:r>
              <a:rPr lang="pt-BR" sz="2000" b="1" i="0">
                <a:solidFill>
                  <a:schemeClr val="accent5">
                    <a:lumMod val="50000"/>
                  </a:schemeClr>
                </a:solidFill>
              </a:rPr>
              <a:t>  =  m  </a:t>
            </a:r>
            <a:r>
              <a:rPr lang="pt-BR" sz="1200" b="1" i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pt-BR" sz="2000" b="1" i="0">
                <a:solidFill>
                  <a:schemeClr val="accent5">
                    <a:lumMod val="50000"/>
                  </a:schemeClr>
                </a:solidFill>
              </a:rPr>
              <a:t> ( 1,0 </a:t>
            </a:r>
            <a:r>
              <a:rPr lang="pt-BR" sz="1200" b="1" i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pt-BR" sz="2000" b="1" i="0">
                <a:solidFill>
                  <a:schemeClr val="accent5">
                    <a:lumMod val="50000"/>
                  </a:schemeClr>
                </a:solidFill>
              </a:rPr>
              <a:t> 10 </a:t>
            </a:r>
            <a:r>
              <a:rPr lang="pt-BR" sz="2000" b="1" i="0" baseline="30000">
                <a:solidFill>
                  <a:schemeClr val="accent5">
                    <a:lumMod val="50000"/>
                  </a:schemeClr>
                </a:solidFill>
              </a:rPr>
              <a:t>– 5</a:t>
            </a:r>
            <a:r>
              <a:rPr lang="pt-BR" sz="2000" b="1" i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pt-BR" sz="2000" b="1" i="0" baseline="3000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pt-BR" sz="2000" b="1" i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9" name="Retângulo 58"/>
          <p:cNvSpPr>
            <a:spLocks noChangeArrowheads="1"/>
          </p:cNvSpPr>
          <p:nvPr/>
        </p:nvSpPr>
        <p:spPr bwMode="auto">
          <a:xfrm>
            <a:off x="2214563" y="3385937"/>
            <a:ext cx="2786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i="0">
                <a:solidFill>
                  <a:schemeClr val="accent5">
                    <a:lumMod val="50000"/>
                  </a:schemeClr>
                </a:solidFill>
              </a:rPr>
              <a:t>10 </a:t>
            </a:r>
            <a:r>
              <a:rPr lang="pt-BR" sz="2000" b="1" i="0" baseline="30000">
                <a:solidFill>
                  <a:schemeClr val="accent5">
                    <a:lumMod val="50000"/>
                  </a:schemeClr>
                </a:solidFill>
              </a:rPr>
              <a:t>– 11</a:t>
            </a:r>
            <a:r>
              <a:rPr lang="pt-BR" sz="2000" b="1" i="0">
                <a:solidFill>
                  <a:schemeClr val="accent5">
                    <a:lumMod val="50000"/>
                  </a:schemeClr>
                </a:solidFill>
              </a:rPr>
              <a:t>  =  m  </a:t>
            </a:r>
            <a:r>
              <a:rPr lang="pt-BR" sz="1200" b="1" i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pt-BR" sz="2000" b="1" i="0">
                <a:solidFill>
                  <a:schemeClr val="accent5">
                    <a:lumMod val="50000"/>
                  </a:schemeClr>
                </a:solidFill>
              </a:rPr>
              <a:t> 10 </a:t>
            </a:r>
            <a:r>
              <a:rPr lang="pt-BR" sz="2000" b="1" i="0" baseline="30000">
                <a:solidFill>
                  <a:schemeClr val="accent5">
                    <a:lumMod val="50000"/>
                  </a:schemeClr>
                </a:solidFill>
              </a:rPr>
              <a:t>– 10</a:t>
            </a:r>
            <a:endParaRPr lang="pt-BR" sz="2000" b="1" i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1" name="Retângulo 60"/>
          <p:cNvSpPr>
            <a:spLocks noChangeArrowheads="1"/>
          </p:cNvSpPr>
          <p:nvPr/>
        </p:nvSpPr>
        <p:spPr bwMode="auto">
          <a:xfrm>
            <a:off x="2438400" y="3739553"/>
            <a:ext cx="18478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000" b="1" i="0" dirty="0">
                <a:solidFill>
                  <a:schemeClr val="accent5">
                    <a:lumMod val="50000"/>
                  </a:schemeClr>
                </a:solidFill>
              </a:rPr>
              <a:t>           </a:t>
            </a:r>
          </a:p>
          <a:p>
            <a:pPr algn="just"/>
            <a:r>
              <a:rPr lang="pt-BR" sz="2000" b="1" i="0" dirty="0">
                <a:solidFill>
                  <a:schemeClr val="accent5">
                    <a:lumMod val="50000"/>
                  </a:schemeClr>
                </a:solidFill>
              </a:rPr>
              <a:t>m  = </a:t>
            </a:r>
            <a:r>
              <a:rPr lang="pt-BR" sz="2000" b="1" i="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pt-BR" sz="2000" b="1" dirty="0" smtClean="0">
                <a:solidFill>
                  <a:schemeClr val="accent5">
                    <a:lumMod val="50000"/>
                  </a:schemeClr>
                </a:solidFill>
              </a:rPr>
              <a:t>10 </a:t>
            </a:r>
            <a:r>
              <a:rPr lang="pt-BR" sz="2000" b="1" baseline="30000" dirty="0" smtClean="0">
                <a:solidFill>
                  <a:schemeClr val="accent5">
                    <a:lumMod val="50000"/>
                  </a:schemeClr>
                </a:solidFill>
              </a:rPr>
              <a:t>– 11</a:t>
            </a:r>
            <a:endParaRPr lang="pt-BR" sz="2000" b="1" i="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pt-BR" sz="2000" b="1" i="0" dirty="0">
                <a:solidFill>
                  <a:schemeClr val="accent5">
                    <a:lumMod val="50000"/>
                  </a:schemeClr>
                </a:solidFill>
              </a:rPr>
              <a:t>          10 </a:t>
            </a:r>
            <a:r>
              <a:rPr lang="pt-BR" sz="2000" b="1" i="0" baseline="30000" dirty="0">
                <a:solidFill>
                  <a:schemeClr val="accent5">
                    <a:lumMod val="50000"/>
                  </a:schemeClr>
                </a:solidFill>
              </a:rPr>
              <a:t>– 10</a:t>
            </a:r>
            <a:endParaRPr lang="pt-BR" sz="20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63" name="Conector reto 62"/>
          <p:cNvCxnSpPr>
            <a:cxnSpLocks noChangeShapeType="1"/>
          </p:cNvCxnSpPr>
          <p:nvPr/>
        </p:nvCxnSpPr>
        <p:spPr bwMode="auto">
          <a:xfrm>
            <a:off x="3214689" y="4370760"/>
            <a:ext cx="928687" cy="119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65" name="Retângulo 64"/>
          <p:cNvSpPr>
            <a:spLocks noChangeArrowheads="1"/>
          </p:cNvSpPr>
          <p:nvPr/>
        </p:nvSpPr>
        <p:spPr bwMode="auto">
          <a:xfrm>
            <a:off x="5072064" y="4115856"/>
            <a:ext cx="1500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i="0" dirty="0">
                <a:solidFill>
                  <a:schemeClr val="accent5">
                    <a:lumMod val="50000"/>
                  </a:schemeClr>
                </a:solidFill>
              </a:rPr>
              <a:t>m  =  10 </a:t>
            </a:r>
            <a:r>
              <a:rPr lang="pt-BR" sz="2000" b="1" i="0" baseline="30000" dirty="0">
                <a:solidFill>
                  <a:schemeClr val="accent5">
                    <a:lumMod val="50000"/>
                  </a:schemeClr>
                </a:solidFill>
              </a:rPr>
              <a:t>– 1</a:t>
            </a:r>
            <a:endParaRPr lang="pt-BR" sz="20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6" name="Seta para a direita 65"/>
          <p:cNvSpPr>
            <a:spLocks noChangeArrowheads="1"/>
          </p:cNvSpPr>
          <p:nvPr/>
        </p:nvSpPr>
        <p:spPr bwMode="auto">
          <a:xfrm>
            <a:off x="4357689" y="4229645"/>
            <a:ext cx="642937" cy="2143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285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6660232" y="4155926"/>
            <a:ext cx="221457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b="1" i="0" dirty="0">
                <a:solidFill>
                  <a:schemeClr val="accent5">
                    <a:lumMod val="50000"/>
                  </a:schemeClr>
                </a:solidFill>
              </a:rPr>
              <a:t>m  =  0,10 mol/L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autoRev="1" fill="hold"/>
                                        <p:tgtEl>
                                          <p:spTgt spid="124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124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124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9" grpId="0"/>
      <p:bldP spid="51250" grpId="0"/>
      <p:bldP spid="51" grpId="0"/>
      <p:bldP spid="52" grpId="0"/>
      <p:bldP spid="51251" grpId="0"/>
      <p:bldP spid="54" grpId="0"/>
      <p:bldP spid="55" grpId="0"/>
      <p:bldP spid="59" grpId="0"/>
      <p:bldP spid="61" grpId="0"/>
      <p:bldP spid="65" grpId="0"/>
      <p:bldP spid="6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0"/>
          <p:cNvSpPr>
            <a:spLocks noChangeArrowheads="1"/>
          </p:cNvSpPr>
          <p:nvPr/>
        </p:nvSpPr>
        <p:spPr bwMode="auto">
          <a:xfrm>
            <a:off x="107951" y="-275"/>
            <a:ext cx="8856663" cy="79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pt-BR" sz="2000" b="1" i="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03) O grau de dissociação iônica do hidróxido  de  amônio  em  solução</a:t>
            </a:r>
          </a:p>
          <a:p>
            <a:pPr algn="l">
              <a:lnSpc>
                <a:spcPct val="120000"/>
              </a:lnSpc>
            </a:pPr>
            <a:r>
              <a:rPr lang="pt-BR" sz="2000" b="1" i="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      2 mol/L  é  0,283%  a  20°C. </a:t>
            </a:r>
          </a:p>
        </p:txBody>
      </p:sp>
      <p:sp>
        <p:nvSpPr>
          <p:cNvPr id="101379" name="Rectangle 101"/>
          <p:cNvSpPr>
            <a:spLocks noChangeArrowheads="1"/>
          </p:cNvSpPr>
          <p:nvPr/>
        </p:nvSpPr>
        <p:spPr bwMode="auto">
          <a:xfrm>
            <a:off x="395536" y="758892"/>
            <a:ext cx="8067675" cy="4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2000" b="1" i="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A  constante de ionização da base, nesta temperatura, é igual  a:</a:t>
            </a:r>
          </a:p>
        </p:txBody>
      </p:sp>
      <p:sp>
        <p:nvSpPr>
          <p:cNvPr id="6" name="Rectangle 102"/>
          <p:cNvSpPr>
            <a:spLocks noChangeArrowheads="1"/>
          </p:cNvSpPr>
          <p:nvPr/>
        </p:nvSpPr>
        <p:spPr bwMode="auto">
          <a:xfrm>
            <a:off x="490966" y="1251213"/>
            <a:ext cx="1848583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i="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a)  1,6 x 10 </a:t>
            </a:r>
            <a:r>
              <a:rPr lang="pt-BR" sz="2000" b="1" i="0" baseline="300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– 5</a:t>
            </a:r>
          </a:p>
          <a:p>
            <a:pPr algn="just">
              <a:lnSpc>
                <a:spcPct val="150000"/>
              </a:lnSpc>
            </a:pPr>
            <a:r>
              <a:rPr lang="pt-BR" sz="2000" b="1" i="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b)  1,0 x 10 </a:t>
            </a:r>
            <a:r>
              <a:rPr lang="pt-BR" sz="2000" b="1" i="0" baseline="300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– 3 </a:t>
            </a:r>
          </a:p>
          <a:p>
            <a:pPr algn="just">
              <a:lnSpc>
                <a:spcPct val="150000"/>
              </a:lnSpc>
            </a:pPr>
            <a:r>
              <a:rPr lang="pt-BR" sz="2000" b="1" i="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c)  4,0 x 10 </a:t>
            </a:r>
            <a:r>
              <a:rPr lang="pt-BR" sz="2000" b="1" i="0" baseline="300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– 3 </a:t>
            </a:r>
          </a:p>
          <a:p>
            <a:pPr algn="just">
              <a:lnSpc>
                <a:spcPct val="150000"/>
              </a:lnSpc>
            </a:pPr>
            <a:r>
              <a:rPr lang="pt-BR" sz="2000" b="1" i="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d)  4,0 x 10 </a:t>
            </a:r>
            <a:r>
              <a:rPr lang="pt-BR" sz="2000" b="1" i="0" baseline="300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– 2 </a:t>
            </a:r>
          </a:p>
          <a:p>
            <a:pPr algn="just">
              <a:lnSpc>
                <a:spcPct val="150000"/>
              </a:lnSpc>
            </a:pPr>
            <a:r>
              <a:rPr lang="pt-BR" sz="2000" b="1" i="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e)  1,6 x 10 </a:t>
            </a:r>
            <a:r>
              <a:rPr lang="pt-BR" sz="2000" b="1" i="0" baseline="300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– 1 </a:t>
            </a:r>
          </a:p>
        </p:txBody>
      </p:sp>
      <p:sp>
        <p:nvSpPr>
          <p:cNvPr id="28" name="Rectangle 49"/>
          <p:cNvSpPr>
            <a:spLocks noChangeArrowheads="1"/>
          </p:cNvSpPr>
          <p:nvPr/>
        </p:nvSpPr>
        <p:spPr bwMode="auto">
          <a:xfrm>
            <a:off x="2571591" y="1308481"/>
            <a:ext cx="16417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000" b="1" i="0" dirty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Arial" charset="0"/>
              </a:rPr>
              <a:t>α  =  0,283%</a:t>
            </a:r>
          </a:p>
        </p:txBody>
      </p:sp>
      <p:sp>
        <p:nvSpPr>
          <p:cNvPr id="29" name="Rectangle 50"/>
          <p:cNvSpPr>
            <a:spLocks noChangeArrowheads="1"/>
          </p:cNvSpPr>
          <p:nvPr/>
        </p:nvSpPr>
        <p:spPr bwMode="auto">
          <a:xfrm>
            <a:off x="2571376" y="2004997"/>
            <a:ext cx="1029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000" b="1" i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Arial" charset="0"/>
              </a:rPr>
              <a:t>Ki  =  ?</a:t>
            </a:r>
          </a:p>
        </p:txBody>
      </p:sp>
      <p:sp>
        <p:nvSpPr>
          <p:cNvPr id="30" name="Rectangle 50"/>
          <p:cNvSpPr>
            <a:spLocks noChangeArrowheads="1"/>
          </p:cNvSpPr>
          <p:nvPr/>
        </p:nvSpPr>
        <p:spPr bwMode="auto">
          <a:xfrm>
            <a:off x="2546510" y="1629950"/>
            <a:ext cx="17395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000" b="1" i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Arial" charset="0"/>
              </a:rPr>
              <a:t>m  =  2 mol/L</a:t>
            </a:r>
          </a:p>
        </p:txBody>
      </p:sp>
      <p:sp>
        <p:nvSpPr>
          <p:cNvPr id="33" name="Text Box 120"/>
          <p:cNvSpPr txBox="1">
            <a:spLocks noChangeArrowheads="1"/>
          </p:cNvSpPr>
          <p:nvPr/>
        </p:nvSpPr>
        <p:spPr bwMode="auto">
          <a:xfrm>
            <a:off x="4191001" y="1358517"/>
            <a:ext cx="1643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 i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=  0,00283</a:t>
            </a:r>
          </a:p>
        </p:txBody>
      </p:sp>
      <p:sp>
        <p:nvSpPr>
          <p:cNvPr id="34" name="Text Box 122"/>
          <p:cNvSpPr txBox="1">
            <a:spLocks noChangeArrowheads="1"/>
          </p:cNvSpPr>
          <p:nvPr/>
        </p:nvSpPr>
        <p:spPr bwMode="auto">
          <a:xfrm>
            <a:off x="5532438" y="1358517"/>
            <a:ext cx="1776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i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=  2,83 . 10 </a:t>
            </a:r>
            <a:r>
              <a:rPr lang="pt-BR" sz="2000" b="1" i="0" baseline="3000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– 3</a:t>
            </a:r>
          </a:p>
        </p:txBody>
      </p:sp>
      <p:sp>
        <p:nvSpPr>
          <p:cNvPr id="36" name="Rectangle 44"/>
          <p:cNvSpPr>
            <a:spLocks noChangeArrowheads="1"/>
          </p:cNvSpPr>
          <p:nvPr/>
        </p:nvSpPr>
        <p:spPr bwMode="auto">
          <a:xfrm>
            <a:off x="4357686" y="2005014"/>
            <a:ext cx="1470274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pt-BR" sz="2000" b="1" i="0" dirty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K</a:t>
            </a:r>
            <a:r>
              <a:rPr lang="pt-BR" sz="2000" b="1" i="0" baseline="-30000" dirty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i</a:t>
            </a:r>
            <a:r>
              <a:rPr lang="pt-BR" sz="2000" b="1" i="0" dirty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  =  m α </a:t>
            </a:r>
            <a:r>
              <a:rPr lang="pt-BR" sz="2000" b="1" i="0" baseline="30000" dirty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2</a:t>
            </a:r>
            <a:endParaRPr lang="pt-BR" sz="2000" b="1" i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36"/>
          <p:cNvSpPr>
            <a:spLocks noChangeArrowheads="1"/>
          </p:cNvSpPr>
          <p:nvPr/>
        </p:nvSpPr>
        <p:spPr bwMode="auto">
          <a:xfrm>
            <a:off x="3500439" y="2558667"/>
            <a:ext cx="3286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i="0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lang="pt-BR" sz="2000" b="1" i="0" baseline="-2500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pt-BR" sz="2000" b="1" i="0">
                <a:solidFill>
                  <a:schemeClr val="accent6">
                    <a:lumMod val="50000"/>
                  </a:schemeClr>
                </a:solidFill>
              </a:rPr>
              <a:t>  =  2,0  </a:t>
            </a:r>
            <a:r>
              <a:rPr lang="pt-BR" sz="1400" b="1" i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pt-BR" sz="2000" b="1" i="0">
                <a:solidFill>
                  <a:schemeClr val="accent6">
                    <a:lumMod val="50000"/>
                  </a:schemeClr>
                </a:solidFill>
              </a:rPr>
              <a:t> ( 2,83 </a:t>
            </a:r>
            <a:r>
              <a:rPr lang="pt-BR" sz="1400" b="1" i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pt-BR" sz="2000" b="1" i="0">
                <a:solidFill>
                  <a:schemeClr val="accent6">
                    <a:lumMod val="50000"/>
                  </a:schemeClr>
                </a:solidFill>
              </a:rPr>
              <a:t> 10 </a:t>
            </a:r>
            <a:r>
              <a:rPr lang="pt-BR" sz="2000" b="1" i="0" baseline="30000">
                <a:solidFill>
                  <a:schemeClr val="accent6">
                    <a:lumMod val="50000"/>
                  </a:schemeClr>
                </a:solidFill>
              </a:rPr>
              <a:t>– 3</a:t>
            </a:r>
            <a:r>
              <a:rPr lang="pt-BR" sz="2000" b="1" i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pt-BR" sz="2000" b="1" i="0" baseline="3000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pt-BR" sz="2000" b="1" i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Retângulo 37"/>
          <p:cNvSpPr>
            <a:spLocks noChangeArrowheads="1"/>
          </p:cNvSpPr>
          <p:nvPr/>
        </p:nvSpPr>
        <p:spPr bwMode="auto">
          <a:xfrm>
            <a:off x="3500439" y="2933714"/>
            <a:ext cx="2428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i="0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lang="pt-BR" sz="2000" b="1" i="0" baseline="-2500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pt-BR" sz="2000" b="1" i="0">
                <a:solidFill>
                  <a:schemeClr val="accent6">
                    <a:lumMod val="50000"/>
                  </a:schemeClr>
                </a:solidFill>
              </a:rPr>
              <a:t>  =  2 </a:t>
            </a:r>
            <a:r>
              <a:rPr lang="pt-BR" sz="1400" b="1" i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pt-BR" sz="2000" b="1" i="0">
                <a:solidFill>
                  <a:schemeClr val="accent6">
                    <a:lumMod val="50000"/>
                  </a:schemeClr>
                </a:solidFill>
              </a:rPr>
              <a:t>  8  </a:t>
            </a:r>
            <a:r>
              <a:rPr lang="pt-BR" sz="1400" b="1" i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pt-BR" sz="2000" b="1" i="0">
                <a:solidFill>
                  <a:schemeClr val="accent6">
                    <a:lumMod val="50000"/>
                  </a:schemeClr>
                </a:solidFill>
              </a:rPr>
              <a:t> 10 </a:t>
            </a:r>
            <a:r>
              <a:rPr lang="pt-BR" sz="2000" b="1" i="0" baseline="30000">
                <a:solidFill>
                  <a:schemeClr val="accent6">
                    <a:lumMod val="50000"/>
                  </a:schemeClr>
                </a:solidFill>
              </a:rPr>
              <a:t>– 6</a:t>
            </a:r>
            <a:endParaRPr lang="pt-BR" sz="2000" b="1" i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Retângulo 38"/>
          <p:cNvSpPr>
            <a:spLocks noChangeArrowheads="1"/>
          </p:cNvSpPr>
          <p:nvPr/>
        </p:nvSpPr>
        <p:spPr bwMode="auto">
          <a:xfrm>
            <a:off x="3500438" y="3308761"/>
            <a:ext cx="2000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i="0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lang="pt-BR" sz="2000" b="1" i="0" baseline="-2500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pt-BR" sz="2000" b="1" i="0">
                <a:solidFill>
                  <a:schemeClr val="accent6">
                    <a:lumMod val="50000"/>
                  </a:schemeClr>
                </a:solidFill>
              </a:rPr>
              <a:t>  =  16 </a:t>
            </a:r>
            <a:r>
              <a:rPr lang="pt-BR" sz="1400" b="1" i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pt-BR" sz="2000" b="1" i="0">
                <a:solidFill>
                  <a:schemeClr val="accent6">
                    <a:lumMod val="50000"/>
                  </a:schemeClr>
                </a:solidFill>
              </a:rPr>
              <a:t> 10 </a:t>
            </a:r>
            <a:r>
              <a:rPr lang="pt-BR" sz="2000" b="1" i="0" baseline="30000">
                <a:solidFill>
                  <a:schemeClr val="accent6">
                    <a:lumMod val="50000"/>
                  </a:schemeClr>
                </a:solidFill>
              </a:rPr>
              <a:t>– 6</a:t>
            </a:r>
            <a:endParaRPr lang="pt-BR" sz="2000" b="1" i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" name="Retângulo 39"/>
          <p:cNvSpPr>
            <a:spLocks noChangeArrowheads="1"/>
          </p:cNvSpPr>
          <p:nvPr/>
        </p:nvSpPr>
        <p:spPr bwMode="auto">
          <a:xfrm>
            <a:off x="3500439" y="3683808"/>
            <a:ext cx="2143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i="0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lang="pt-BR" sz="2000" b="1" i="0" baseline="-2500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pt-BR" sz="2000" b="1" i="0">
                <a:solidFill>
                  <a:schemeClr val="accent6">
                    <a:lumMod val="50000"/>
                  </a:schemeClr>
                </a:solidFill>
              </a:rPr>
              <a:t>  =  1,6 </a:t>
            </a:r>
            <a:r>
              <a:rPr lang="pt-BR" sz="1400" b="1" i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pt-BR" sz="2000" b="1" i="0">
                <a:solidFill>
                  <a:schemeClr val="accent6">
                    <a:lumMod val="50000"/>
                  </a:schemeClr>
                </a:solidFill>
              </a:rPr>
              <a:t> 10 </a:t>
            </a:r>
            <a:r>
              <a:rPr lang="pt-BR" sz="2000" b="1" i="0" baseline="30000">
                <a:solidFill>
                  <a:schemeClr val="accent6">
                    <a:lumMod val="50000"/>
                  </a:schemeClr>
                </a:solidFill>
              </a:rPr>
              <a:t>– 5</a:t>
            </a:r>
            <a:endParaRPr lang="pt-BR" sz="2000" b="1" i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3" grpId="0"/>
      <p:bldP spid="34" grpId="0"/>
      <p:bldP spid="37" grpId="0"/>
      <p:bldP spid="38" grpId="0"/>
      <p:bldP spid="39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67"/>
          <p:cNvSpPr>
            <a:spLocks noChangeArrowheads="1"/>
          </p:cNvSpPr>
          <p:nvPr/>
        </p:nvSpPr>
        <p:spPr bwMode="auto">
          <a:xfrm>
            <a:off x="79375" y="-3080"/>
            <a:ext cx="8921750" cy="9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tabLst>
                <a:tab pos="449263" algn="r"/>
                <a:tab pos="6750050" algn="r"/>
              </a:tabLst>
            </a:pPr>
            <a:r>
              <a:rPr lang="pt-BR" sz="2000" b="1" i="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04) (FAMECA – SP) Qual o valor de  “</a:t>
            </a:r>
            <a:r>
              <a:rPr lang="pt-BR" sz="2000" b="1" i="0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K</a:t>
            </a:r>
            <a:r>
              <a:rPr lang="pt-BR" sz="2000" b="1" i="0" baseline="-30000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</a:t>
            </a:r>
            <a:r>
              <a:rPr lang="pt-BR" sz="2000" b="1" i="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”  para o  HCN, sabendo-se que</a:t>
            </a:r>
          </a:p>
          <a:p>
            <a:pPr algn="just">
              <a:lnSpc>
                <a:spcPct val="150000"/>
              </a:lnSpc>
              <a:tabLst>
                <a:tab pos="449263" algn="r"/>
                <a:tab pos="6750050" algn="r"/>
              </a:tabLst>
            </a:pPr>
            <a:r>
              <a:rPr lang="pt-BR" sz="2000" b="1" i="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     o ácido em solução 0,10 mol/L encontra-se 0,006% ionizado?</a:t>
            </a:r>
          </a:p>
        </p:txBody>
      </p:sp>
      <p:sp>
        <p:nvSpPr>
          <p:cNvPr id="35" name="Rectangle 49"/>
          <p:cNvSpPr>
            <a:spLocks noChangeArrowheads="1"/>
          </p:cNvSpPr>
          <p:nvPr/>
        </p:nvSpPr>
        <p:spPr bwMode="auto">
          <a:xfrm>
            <a:off x="2928779" y="1718042"/>
            <a:ext cx="16417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000" b="1" i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α  =  0,006%</a:t>
            </a:r>
          </a:p>
        </p:txBody>
      </p:sp>
      <p:sp>
        <p:nvSpPr>
          <p:cNvPr id="36" name="Rectangle 50"/>
          <p:cNvSpPr>
            <a:spLocks noChangeArrowheads="1"/>
          </p:cNvSpPr>
          <p:nvPr/>
        </p:nvSpPr>
        <p:spPr bwMode="auto">
          <a:xfrm>
            <a:off x="2929009" y="1021526"/>
            <a:ext cx="1101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000" b="1" i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Ka  =  ?</a:t>
            </a:r>
          </a:p>
        </p:txBody>
      </p:sp>
      <p:sp>
        <p:nvSpPr>
          <p:cNvPr id="37" name="Rectangle 50"/>
          <p:cNvSpPr>
            <a:spLocks noChangeArrowheads="1"/>
          </p:cNvSpPr>
          <p:nvPr/>
        </p:nvSpPr>
        <p:spPr bwMode="auto">
          <a:xfrm>
            <a:off x="2928965" y="1342995"/>
            <a:ext cx="20954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000" b="1" i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m  =  0,10 mol/L</a:t>
            </a:r>
          </a:p>
        </p:txBody>
      </p:sp>
      <p:sp>
        <p:nvSpPr>
          <p:cNvPr id="38" name="Text Box 120"/>
          <p:cNvSpPr txBox="1">
            <a:spLocks noChangeArrowheads="1"/>
          </p:cNvSpPr>
          <p:nvPr/>
        </p:nvSpPr>
        <p:spPr bwMode="auto">
          <a:xfrm>
            <a:off x="4572001" y="1768078"/>
            <a:ext cx="1643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 i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=  0,00006</a:t>
            </a:r>
          </a:p>
        </p:txBody>
      </p:sp>
      <p:sp>
        <p:nvSpPr>
          <p:cNvPr id="39" name="Text Box 122"/>
          <p:cNvSpPr txBox="1">
            <a:spLocks noChangeArrowheads="1"/>
          </p:cNvSpPr>
          <p:nvPr/>
        </p:nvSpPr>
        <p:spPr bwMode="auto">
          <a:xfrm>
            <a:off x="5953125" y="1768078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i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=  6 . 10 </a:t>
            </a:r>
            <a:r>
              <a:rPr lang="pt-BR" sz="2000" b="1" i="0" baseline="3000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– 5</a:t>
            </a:r>
          </a:p>
        </p:txBody>
      </p:sp>
      <p:sp>
        <p:nvSpPr>
          <p:cNvPr id="41" name="Rectangle 44"/>
          <p:cNvSpPr>
            <a:spLocks noChangeArrowheads="1"/>
          </p:cNvSpPr>
          <p:nvPr/>
        </p:nvSpPr>
        <p:spPr bwMode="auto">
          <a:xfrm>
            <a:off x="4572000" y="2146687"/>
            <a:ext cx="1470274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pt-BR" sz="2000" b="1" i="0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K</a:t>
            </a:r>
            <a:r>
              <a:rPr lang="pt-BR" sz="2000" b="1" i="0" baseline="-30000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i</a:t>
            </a:r>
            <a:r>
              <a:rPr lang="pt-BR" sz="2000" b="1" i="0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  =  m α </a:t>
            </a:r>
            <a:r>
              <a:rPr lang="pt-BR" sz="2000" b="1" i="0" baseline="30000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2</a:t>
            </a:r>
            <a:endParaRPr lang="pt-BR" sz="20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3" name="Retângulo 42"/>
          <p:cNvSpPr>
            <a:spLocks noChangeArrowheads="1"/>
          </p:cNvSpPr>
          <p:nvPr/>
        </p:nvSpPr>
        <p:spPr bwMode="auto">
          <a:xfrm>
            <a:off x="3786189" y="3000375"/>
            <a:ext cx="3286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i="0">
                <a:solidFill>
                  <a:schemeClr val="accent5">
                    <a:lumMod val="50000"/>
                  </a:schemeClr>
                </a:solidFill>
              </a:rPr>
              <a:t>K</a:t>
            </a:r>
            <a:r>
              <a:rPr lang="pt-BR" sz="2000" b="1" i="0" baseline="-2500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pt-BR" sz="2000" b="1" i="0">
                <a:solidFill>
                  <a:schemeClr val="accent5">
                    <a:lumMod val="50000"/>
                  </a:schemeClr>
                </a:solidFill>
              </a:rPr>
              <a:t>  =  1 </a:t>
            </a:r>
            <a:r>
              <a:rPr lang="pt-BR" sz="1400" b="1" i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pt-BR" sz="2000" b="1" i="0">
                <a:solidFill>
                  <a:schemeClr val="accent5">
                    <a:lumMod val="50000"/>
                  </a:schemeClr>
                </a:solidFill>
              </a:rPr>
              <a:t> 10 </a:t>
            </a:r>
            <a:r>
              <a:rPr lang="pt-BR" sz="2000" b="1" i="0" baseline="30000">
                <a:solidFill>
                  <a:schemeClr val="accent5">
                    <a:lumMod val="50000"/>
                  </a:schemeClr>
                </a:solidFill>
              </a:rPr>
              <a:t>– 1 </a:t>
            </a:r>
            <a:r>
              <a:rPr lang="pt-BR" sz="1400" b="1" i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pt-BR" sz="2000" b="1" i="0">
                <a:solidFill>
                  <a:schemeClr val="accent5">
                    <a:lumMod val="50000"/>
                  </a:schemeClr>
                </a:solidFill>
              </a:rPr>
              <a:t> 36 </a:t>
            </a:r>
            <a:r>
              <a:rPr lang="pt-BR" sz="1400" b="1" i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pt-BR" sz="2000" b="1" i="0">
                <a:solidFill>
                  <a:schemeClr val="accent5">
                    <a:lumMod val="50000"/>
                  </a:schemeClr>
                </a:solidFill>
              </a:rPr>
              <a:t> 10 </a:t>
            </a:r>
            <a:r>
              <a:rPr lang="pt-BR" sz="2000" b="1" i="0" baseline="30000">
                <a:solidFill>
                  <a:schemeClr val="accent5">
                    <a:lumMod val="50000"/>
                  </a:schemeClr>
                </a:solidFill>
              </a:rPr>
              <a:t>– 10</a:t>
            </a:r>
            <a:endParaRPr lang="pt-BR" sz="2000" b="1" i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4" name="Retângulo 43"/>
          <p:cNvSpPr>
            <a:spLocks noChangeArrowheads="1"/>
          </p:cNvSpPr>
          <p:nvPr/>
        </p:nvSpPr>
        <p:spPr bwMode="auto">
          <a:xfrm>
            <a:off x="3786188" y="3396853"/>
            <a:ext cx="2214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i="0">
                <a:solidFill>
                  <a:schemeClr val="accent5">
                    <a:lumMod val="50000"/>
                  </a:schemeClr>
                </a:solidFill>
              </a:rPr>
              <a:t>K</a:t>
            </a:r>
            <a:r>
              <a:rPr lang="pt-BR" sz="2000" b="1" i="0" baseline="-2500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pt-BR" sz="2000" b="1" i="0">
                <a:solidFill>
                  <a:schemeClr val="accent5">
                    <a:lumMod val="50000"/>
                  </a:schemeClr>
                </a:solidFill>
              </a:rPr>
              <a:t>  =  36 </a:t>
            </a:r>
            <a:r>
              <a:rPr lang="pt-BR" sz="1400" b="1" i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pt-BR" sz="2000" b="1" i="0">
                <a:solidFill>
                  <a:schemeClr val="accent5">
                    <a:lumMod val="50000"/>
                  </a:schemeClr>
                </a:solidFill>
              </a:rPr>
              <a:t> 10 </a:t>
            </a:r>
            <a:r>
              <a:rPr lang="pt-BR" sz="2000" b="1" i="0" baseline="30000">
                <a:solidFill>
                  <a:schemeClr val="accent5">
                    <a:lumMod val="50000"/>
                  </a:schemeClr>
                </a:solidFill>
              </a:rPr>
              <a:t>– 11</a:t>
            </a:r>
            <a:endParaRPr lang="pt-BR" sz="2000" b="1" i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5" name="Retângulo 44"/>
          <p:cNvSpPr>
            <a:spLocks noChangeArrowheads="1"/>
          </p:cNvSpPr>
          <p:nvPr/>
        </p:nvSpPr>
        <p:spPr bwMode="auto">
          <a:xfrm>
            <a:off x="3786189" y="3771900"/>
            <a:ext cx="2143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i="0">
                <a:solidFill>
                  <a:schemeClr val="accent5">
                    <a:lumMod val="50000"/>
                  </a:schemeClr>
                </a:solidFill>
              </a:rPr>
              <a:t>K</a:t>
            </a:r>
            <a:r>
              <a:rPr lang="pt-BR" sz="2000" b="1" i="0" baseline="-2500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pt-BR" sz="2000" b="1" i="0">
                <a:solidFill>
                  <a:schemeClr val="accent5">
                    <a:lumMod val="50000"/>
                  </a:schemeClr>
                </a:solidFill>
              </a:rPr>
              <a:t>  =  3,6 </a:t>
            </a:r>
            <a:r>
              <a:rPr lang="pt-BR" sz="1400" b="1" i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pt-BR" sz="2000" b="1" i="0">
                <a:solidFill>
                  <a:schemeClr val="accent5">
                    <a:lumMod val="50000"/>
                  </a:schemeClr>
                </a:solidFill>
              </a:rPr>
              <a:t> 10 </a:t>
            </a:r>
            <a:r>
              <a:rPr lang="pt-BR" sz="2000" b="1" i="0" baseline="30000">
                <a:solidFill>
                  <a:schemeClr val="accent5">
                    <a:lumMod val="50000"/>
                  </a:schemeClr>
                </a:solidFill>
              </a:rPr>
              <a:t>– 10</a:t>
            </a:r>
            <a:endParaRPr lang="pt-BR" sz="2000" b="1" i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6" name="Retângulo 45"/>
          <p:cNvSpPr>
            <a:spLocks noChangeArrowheads="1"/>
          </p:cNvSpPr>
          <p:nvPr/>
        </p:nvSpPr>
        <p:spPr bwMode="auto">
          <a:xfrm>
            <a:off x="3786189" y="2625328"/>
            <a:ext cx="3571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i="0">
                <a:solidFill>
                  <a:schemeClr val="accent5">
                    <a:lumMod val="50000"/>
                  </a:schemeClr>
                </a:solidFill>
              </a:rPr>
              <a:t>K</a:t>
            </a:r>
            <a:r>
              <a:rPr lang="pt-BR" sz="2000" b="1" i="0" baseline="-2500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pt-BR" sz="2000" b="1" i="0">
                <a:solidFill>
                  <a:schemeClr val="accent5">
                    <a:lumMod val="50000"/>
                  </a:schemeClr>
                </a:solidFill>
              </a:rPr>
              <a:t>  =  1,0  </a:t>
            </a:r>
            <a:r>
              <a:rPr lang="pt-BR" sz="1400" b="1" i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pt-BR" sz="2000" b="1" i="0">
                <a:solidFill>
                  <a:schemeClr val="accent5">
                    <a:lumMod val="50000"/>
                  </a:schemeClr>
                </a:solidFill>
              </a:rPr>
              <a:t> 10 </a:t>
            </a:r>
            <a:r>
              <a:rPr lang="pt-BR" sz="2000" b="1" i="0" baseline="30000">
                <a:solidFill>
                  <a:schemeClr val="accent5">
                    <a:lumMod val="50000"/>
                  </a:schemeClr>
                </a:solidFill>
              </a:rPr>
              <a:t>– 1</a:t>
            </a:r>
            <a:r>
              <a:rPr lang="pt-BR" sz="2000" b="1" i="0">
                <a:solidFill>
                  <a:schemeClr val="accent5">
                    <a:lumMod val="50000"/>
                  </a:schemeClr>
                </a:solidFill>
              </a:rPr>
              <a:t>  ( 6 </a:t>
            </a:r>
            <a:r>
              <a:rPr lang="pt-BR" sz="1400" b="1" i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pt-BR" sz="2000" b="1" i="0">
                <a:solidFill>
                  <a:schemeClr val="accent5">
                    <a:lumMod val="50000"/>
                  </a:schemeClr>
                </a:solidFill>
              </a:rPr>
              <a:t> 10 </a:t>
            </a:r>
            <a:r>
              <a:rPr lang="pt-BR" sz="2000" b="1" i="0" baseline="30000">
                <a:solidFill>
                  <a:schemeClr val="accent5">
                    <a:lumMod val="50000"/>
                  </a:schemeClr>
                </a:solidFill>
              </a:rPr>
              <a:t>– 5</a:t>
            </a:r>
            <a:r>
              <a:rPr lang="pt-BR" sz="2000" b="1" i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pt-BR" sz="2000" b="1" i="0" baseline="3000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pt-BR" sz="2000" b="1" i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7" name="Rectangle 69"/>
          <p:cNvSpPr>
            <a:spLocks noChangeArrowheads="1"/>
          </p:cNvSpPr>
          <p:nvPr/>
        </p:nvSpPr>
        <p:spPr bwMode="auto">
          <a:xfrm>
            <a:off x="500063" y="1179205"/>
            <a:ext cx="196056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buFontTx/>
              <a:buAutoNum type="alphaLcParenR"/>
              <a:tabLst>
                <a:tab pos="450850" algn="r"/>
                <a:tab pos="6750050" algn="r"/>
              </a:tabLst>
            </a:pPr>
            <a:r>
              <a:rPr lang="pt-BR" sz="2000" b="1" i="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 1,2 x 10</a:t>
            </a:r>
            <a:r>
              <a:rPr lang="pt-BR" sz="2000" b="1" i="0" baseline="30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– 4</a:t>
            </a:r>
            <a:r>
              <a:rPr lang="pt-BR" sz="2000" b="1" i="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.</a:t>
            </a:r>
          </a:p>
          <a:p>
            <a:pPr algn="just" eaLnBrk="0" hangingPunct="0">
              <a:lnSpc>
                <a:spcPct val="150000"/>
              </a:lnSpc>
              <a:buFontTx/>
              <a:buAutoNum type="alphaLcParenR"/>
              <a:tabLst>
                <a:tab pos="450850" algn="r"/>
                <a:tab pos="6750050" algn="r"/>
              </a:tabLst>
            </a:pPr>
            <a:r>
              <a:rPr lang="pt-BR" sz="2000" b="1" i="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 3,6 x 10</a:t>
            </a:r>
            <a:r>
              <a:rPr lang="pt-BR" sz="2000" b="1" i="0" baseline="30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– 10</a:t>
            </a:r>
            <a:r>
              <a:rPr lang="pt-BR" sz="2000" b="1" i="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.</a:t>
            </a:r>
          </a:p>
          <a:p>
            <a:pPr algn="just" eaLnBrk="0" hangingPunct="0">
              <a:lnSpc>
                <a:spcPct val="150000"/>
              </a:lnSpc>
              <a:buFontTx/>
              <a:buAutoNum type="alphaLcParenR"/>
              <a:tabLst>
                <a:tab pos="450850" algn="r"/>
                <a:tab pos="6750050" algn="r"/>
              </a:tabLst>
            </a:pPr>
            <a:r>
              <a:rPr lang="pt-BR" sz="2000" b="1" i="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 3,6 x 10</a:t>
            </a:r>
            <a:r>
              <a:rPr lang="pt-BR" sz="2000" b="1" i="0" baseline="30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– 8</a:t>
            </a:r>
            <a:r>
              <a:rPr lang="pt-BR" sz="2000" b="1" i="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.</a:t>
            </a:r>
          </a:p>
          <a:p>
            <a:pPr algn="just" eaLnBrk="0" hangingPunct="0">
              <a:lnSpc>
                <a:spcPct val="150000"/>
              </a:lnSpc>
              <a:buFontTx/>
              <a:buAutoNum type="alphaLcParenR"/>
              <a:tabLst>
                <a:tab pos="450850" algn="r"/>
                <a:tab pos="6750050" algn="r"/>
              </a:tabLst>
            </a:pPr>
            <a:r>
              <a:rPr lang="pt-BR" sz="2000" b="1" i="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 3,6 x 10</a:t>
            </a:r>
            <a:r>
              <a:rPr lang="pt-BR" sz="2000" b="1" i="0" baseline="30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– 5</a:t>
            </a:r>
            <a:r>
              <a:rPr lang="pt-BR" sz="2000" b="1" i="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.</a:t>
            </a:r>
          </a:p>
          <a:p>
            <a:pPr algn="just" eaLnBrk="0" hangingPunct="0">
              <a:lnSpc>
                <a:spcPct val="150000"/>
              </a:lnSpc>
              <a:buFontTx/>
              <a:buAutoNum type="alphaLcParenR"/>
              <a:tabLst>
                <a:tab pos="450850" algn="r"/>
                <a:tab pos="6750050" algn="r"/>
              </a:tabLst>
            </a:pPr>
            <a:r>
              <a:rPr lang="pt-BR" sz="2000" b="1" i="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 6,0 x 10</a:t>
            </a:r>
            <a:r>
              <a:rPr lang="pt-BR" sz="2000" b="1" i="0" baseline="30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– 5</a:t>
            </a:r>
            <a:r>
              <a:rPr lang="pt-BR" sz="2000" b="1" i="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autoRev="1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3" grpId="0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403648" y="1203598"/>
            <a:ext cx="61206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dirty="0" smtClean="0"/>
              <a:t>Quanto à </a:t>
            </a:r>
            <a:r>
              <a:rPr lang="pt-BR" sz="1800" u="sng" dirty="0" smtClean="0"/>
              <a:t>natureza</a:t>
            </a:r>
            <a:r>
              <a:rPr lang="pt-BR" sz="1800" dirty="0" smtClean="0"/>
              <a:t> das partículas em equilíbrio:</a:t>
            </a:r>
          </a:p>
          <a:p>
            <a:pPr algn="ctr"/>
            <a:r>
              <a:rPr lang="pt-BR" sz="1800" dirty="0" smtClean="0"/>
              <a:t> </a:t>
            </a:r>
          </a:p>
          <a:p>
            <a:pPr marL="342900" indent="-342900" algn="ctr">
              <a:buAutoNum type="alphaLcPeriod"/>
            </a:pPr>
            <a:r>
              <a:rPr lang="pt-BR" sz="1800" dirty="0" smtClean="0">
                <a:solidFill>
                  <a:srgbClr val="FF0000"/>
                </a:solidFill>
              </a:rPr>
              <a:t>Equilíbrio molecular</a:t>
            </a:r>
            <a:r>
              <a:rPr lang="pt-BR" sz="1800" dirty="0" smtClean="0"/>
              <a:t> – Trata-se de um sistema em equilíbrio constituído somente por moléculas. </a:t>
            </a:r>
          </a:p>
          <a:p>
            <a:pPr marL="342900" indent="-342900" algn="ctr"/>
            <a:endParaRPr lang="pt-BR" sz="1800" dirty="0" smtClean="0"/>
          </a:p>
          <a:p>
            <a:pPr marL="342900" indent="-342900" algn="ctr"/>
            <a:r>
              <a:rPr lang="pt-BR" sz="1800" dirty="0" smtClean="0"/>
              <a:t>2NO</a:t>
            </a:r>
            <a:r>
              <a:rPr lang="pt-BR" sz="1800" baseline="-25000" dirty="0" smtClean="0"/>
              <a:t>2</a:t>
            </a:r>
            <a:r>
              <a:rPr lang="pt-BR" sz="1800" dirty="0" smtClean="0"/>
              <a:t>(g) → N</a:t>
            </a:r>
            <a:r>
              <a:rPr lang="pt-BR" sz="1800" baseline="-25000" dirty="0" smtClean="0"/>
              <a:t>2</a:t>
            </a:r>
            <a:r>
              <a:rPr lang="pt-BR" sz="1800" dirty="0" smtClean="0"/>
              <a:t>O</a:t>
            </a:r>
            <a:r>
              <a:rPr lang="pt-BR" sz="1800" baseline="-25000" dirty="0" smtClean="0"/>
              <a:t>4</a:t>
            </a:r>
            <a:r>
              <a:rPr lang="pt-BR" sz="1800" dirty="0" smtClean="0"/>
              <a:t>(g) </a:t>
            </a:r>
          </a:p>
          <a:p>
            <a:pPr marL="342900" indent="-342900" algn="ctr"/>
            <a:endParaRPr lang="pt-BR" sz="1800" dirty="0" smtClean="0"/>
          </a:p>
          <a:p>
            <a:pPr marL="342900" indent="-342900" algn="ctr"/>
            <a:r>
              <a:rPr lang="pt-BR" sz="1800" dirty="0" smtClean="0"/>
              <a:t>b. </a:t>
            </a:r>
            <a:r>
              <a:rPr lang="pt-BR" sz="1800" dirty="0" smtClean="0">
                <a:solidFill>
                  <a:srgbClr val="FF0000"/>
                </a:solidFill>
              </a:rPr>
              <a:t>Equilíbrio iônico </a:t>
            </a:r>
            <a:r>
              <a:rPr lang="pt-BR" sz="1800" dirty="0" smtClean="0"/>
              <a:t>– Trata-se de um sistema em equilíbrio, em que há pelo menos um íon. </a:t>
            </a:r>
          </a:p>
          <a:p>
            <a:pPr marL="342900" indent="-342900" algn="ctr"/>
            <a:endParaRPr lang="pt-BR" sz="1800" dirty="0" smtClean="0"/>
          </a:p>
          <a:p>
            <a:pPr marL="342900" indent="-342900" algn="ctr"/>
            <a:r>
              <a:rPr lang="pt-BR" sz="1800" dirty="0" smtClean="0"/>
              <a:t>2CrO</a:t>
            </a:r>
            <a:r>
              <a:rPr lang="pt-BR" sz="1800" baseline="-25000" dirty="0" smtClean="0"/>
              <a:t>4</a:t>
            </a:r>
            <a:r>
              <a:rPr lang="pt-BR" sz="1800" dirty="0" smtClean="0"/>
              <a:t> </a:t>
            </a:r>
            <a:r>
              <a:rPr lang="pt-BR" sz="1800" baseline="30000" dirty="0" smtClean="0"/>
              <a:t>-2</a:t>
            </a:r>
            <a:r>
              <a:rPr lang="pt-BR" sz="1800" dirty="0" smtClean="0"/>
              <a:t> (</a:t>
            </a:r>
            <a:r>
              <a:rPr lang="pt-BR" sz="1800" dirty="0" err="1" smtClean="0"/>
              <a:t>aq</a:t>
            </a:r>
            <a:r>
              <a:rPr lang="pt-BR" sz="1800" dirty="0" smtClean="0"/>
              <a:t>) + 2H</a:t>
            </a:r>
            <a:r>
              <a:rPr lang="pt-BR" sz="1800" baseline="-25000" dirty="0" smtClean="0"/>
              <a:t>3</a:t>
            </a:r>
            <a:r>
              <a:rPr lang="pt-BR" sz="1800" dirty="0" smtClean="0"/>
              <a:t>O </a:t>
            </a:r>
            <a:r>
              <a:rPr lang="pt-BR" sz="1800" baseline="30000" dirty="0" smtClean="0"/>
              <a:t>+1</a:t>
            </a:r>
            <a:r>
              <a:rPr lang="pt-BR" sz="1800" dirty="0" smtClean="0"/>
              <a:t>(</a:t>
            </a:r>
            <a:r>
              <a:rPr lang="pt-BR" sz="1800" dirty="0" err="1" smtClean="0"/>
              <a:t>aq</a:t>
            </a:r>
            <a:r>
              <a:rPr lang="pt-BR" sz="1800" dirty="0" smtClean="0"/>
              <a:t>) → Cr</a:t>
            </a:r>
            <a:r>
              <a:rPr lang="pt-BR" sz="1800" baseline="-25000" dirty="0" smtClean="0"/>
              <a:t>2</a:t>
            </a:r>
            <a:r>
              <a:rPr lang="pt-BR" sz="1800" dirty="0" smtClean="0"/>
              <a:t>O</a:t>
            </a:r>
            <a:r>
              <a:rPr lang="pt-BR" sz="1800" baseline="-25000" dirty="0" smtClean="0"/>
              <a:t>7</a:t>
            </a:r>
            <a:r>
              <a:rPr lang="pt-BR" sz="1800" dirty="0" smtClean="0"/>
              <a:t> </a:t>
            </a:r>
            <a:r>
              <a:rPr lang="pt-BR" sz="1800" baseline="30000" dirty="0" smtClean="0"/>
              <a:t>-2</a:t>
            </a:r>
            <a:r>
              <a:rPr lang="pt-BR" sz="1800" dirty="0" smtClean="0"/>
              <a:t> (</a:t>
            </a:r>
            <a:r>
              <a:rPr lang="pt-BR" sz="1800" dirty="0" err="1" smtClean="0"/>
              <a:t>aq</a:t>
            </a:r>
            <a:r>
              <a:rPr lang="pt-BR" sz="1800" dirty="0" smtClean="0"/>
              <a:t>) + 3H</a:t>
            </a:r>
            <a:r>
              <a:rPr lang="pt-BR" sz="1800" baseline="-25000" dirty="0" smtClean="0"/>
              <a:t>2</a:t>
            </a:r>
            <a:r>
              <a:rPr lang="pt-BR" sz="1800" dirty="0" smtClean="0"/>
              <a:t>O(l) </a:t>
            </a:r>
            <a:endParaRPr lang="pt-BR" sz="1800" dirty="0"/>
          </a:p>
        </p:txBody>
      </p:sp>
      <p:sp>
        <p:nvSpPr>
          <p:cNvPr id="4" name="Retângulo 3"/>
          <p:cNvSpPr/>
          <p:nvPr/>
        </p:nvSpPr>
        <p:spPr>
          <a:xfrm>
            <a:off x="1763688" y="411510"/>
            <a:ext cx="5428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Classificação do Equilíbrio Químico</a:t>
            </a:r>
            <a:endParaRPr lang="pt-B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7092280" y="699542"/>
            <a:ext cx="122413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 smtClean="0"/>
              <a:t>Kc</a:t>
            </a:r>
            <a:r>
              <a:rPr lang="pt-BR" b="1" dirty="0" smtClean="0"/>
              <a:t> e </a:t>
            </a:r>
            <a:r>
              <a:rPr lang="pt-BR" b="1" dirty="0" err="1" smtClean="0"/>
              <a:t>Kp</a:t>
            </a:r>
            <a:endParaRPr lang="pt-BR" b="1" dirty="0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3995936" y="1491630"/>
            <a:ext cx="3096344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7020272" y="2067694"/>
            <a:ext cx="1440160" cy="108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 smtClean="0"/>
              <a:t>Ka</a:t>
            </a:r>
            <a:r>
              <a:rPr lang="pt-BR" b="1" dirty="0" smtClean="0"/>
              <a:t>, Kb, </a:t>
            </a:r>
            <a:r>
              <a:rPr lang="pt-BR" b="1" dirty="0" err="1" smtClean="0"/>
              <a:t>Kw</a:t>
            </a:r>
            <a:r>
              <a:rPr lang="pt-BR" b="1" dirty="0" smtClean="0"/>
              <a:t> e </a:t>
            </a:r>
            <a:r>
              <a:rPr lang="pt-BR" b="1" dirty="0" err="1" smtClean="0"/>
              <a:t>Kps</a:t>
            </a:r>
            <a:endParaRPr lang="pt-BR" b="1" dirty="0"/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3923928" y="2859782"/>
            <a:ext cx="3096344" cy="36004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ta para baixo 9"/>
          <p:cNvSpPr/>
          <p:nvPr/>
        </p:nvSpPr>
        <p:spPr>
          <a:xfrm>
            <a:off x="7596336" y="3003798"/>
            <a:ext cx="360040" cy="57606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7380312" y="3651870"/>
            <a:ext cx="864096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Ki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3750" y="3356166"/>
            <a:ext cx="5596500" cy="1159800"/>
          </a:xfrm>
        </p:spPr>
        <p:txBody>
          <a:bodyPr/>
          <a:lstStyle/>
          <a:p>
            <a:r>
              <a:rPr lang="pt-BR" b="1" dirty="0" smtClean="0"/>
              <a:t>Estudo da constante de ionização para poliácidos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83568" y="987574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dirty="0" smtClean="0"/>
              <a:t>São aqueles que apresentam mais de um </a:t>
            </a:r>
          </a:p>
          <a:p>
            <a:pPr algn="ctr"/>
            <a:r>
              <a:rPr lang="pt-BR" sz="1800" dirty="0" smtClean="0"/>
              <a:t>hidrogênio ionizável. </a:t>
            </a:r>
            <a:endParaRPr lang="pt-BR" sz="1800" dirty="0" smtClean="0"/>
          </a:p>
          <a:p>
            <a:pPr algn="ctr"/>
            <a:endParaRPr lang="pt-BR" sz="1800" dirty="0" smtClean="0"/>
          </a:p>
          <a:p>
            <a:pPr algn="ctr"/>
            <a:r>
              <a:rPr lang="pt-BR" sz="1800" dirty="0" smtClean="0"/>
              <a:t>A </a:t>
            </a:r>
            <a:r>
              <a:rPr lang="pt-BR" sz="1800" dirty="0" smtClean="0"/>
              <a:t>ionização ocorre por etapas, ou seja, o ácido cede um próton </a:t>
            </a:r>
          </a:p>
          <a:p>
            <a:pPr algn="ctr"/>
            <a:r>
              <a:rPr lang="pt-BR" sz="1800" dirty="0" smtClean="0"/>
              <a:t>(H</a:t>
            </a:r>
            <a:r>
              <a:rPr lang="pt-BR" sz="1800" baseline="30000" dirty="0" smtClean="0"/>
              <a:t>+</a:t>
            </a:r>
            <a:r>
              <a:rPr lang="pt-BR" sz="1800" dirty="0" smtClean="0"/>
              <a:t>) por vez. Por exemplo: </a:t>
            </a:r>
            <a:endParaRPr lang="pt-BR" sz="1800" dirty="0"/>
          </a:p>
        </p:txBody>
      </p:sp>
      <p:sp>
        <p:nvSpPr>
          <p:cNvPr id="7" name="Google Shape;272;p22"/>
          <p:cNvSpPr txBox="1">
            <a:spLocks/>
          </p:cNvSpPr>
          <p:nvPr/>
        </p:nvSpPr>
        <p:spPr>
          <a:xfrm>
            <a:off x="1259632" y="123478"/>
            <a:ext cx="6696744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ixe one"/>
                <a:sym typeface="Arial"/>
              </a:rPr>
              <a:t>Poliácidos ou ácidos </a:t>
            </a:r>
            <a:r>
              <a:rPr kumimoji="0" lang="pt-B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ixe one"/>
                <a:sym typeface="Arial"/>
              </a:rPr>
              <a:t>polipróticos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Nixe one"/>
              <a:sym typeface="Arial"/>
            </a:endParaRPr>
          </a:p>
        </p:txBody>
      </p:sp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0612" y="2931790"/>
            <a:ext cx="5219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de cantos arredondados 7"/>
          <p:cNvSpPr/>
          <p:nvPr/>
        </p:nvSpPr>
        <p:spPr>
          <a:xfrm>
            <a:off x="827584" y="2931790"/>
            <a:ext cx="136815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1ª ionização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827584" y="3867894"/>
            <a:ext cx="136815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2ª ionização</a:t>
            </a:r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7055768" y="3291830"/>
            <a:ext cx="208823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O ácido sulfúrico é um ácido </a:t>
            </a:r>
            <a:r>
              <a:rPr lang="pt-BR" b="1" dirty="0" err="1" smtClean="0"/>
              <a:t>diprótico</a:t>
            </a:r>
            <a:endParaRPr lang="pt-BR" b="1" dirty="0"/>
          </a:p>
        </p:txBody>
      </p:sp>
      <p:cxnSp>
        <p:nvCxnSpPr>
          <p:cNvPr id="12" name="Conector de seta reta 11"/>
          <p:cNvCxnSpPr>
            <a:stCxn id="17" idx="1"/>
          </p:cNvCxnSpPr>
          <p:nvPr/>
        </p:nvCxnSpPr>
        <p:spPr>
          <a:xfrm flipH="1">
            <a:off x="5004048" y="2679762"/>
            <a:ext cx="432048" cy="2520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 flipV="1">
            <a:off x="5004048" y="4299942"/>
            <a:ext cx="36004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de cantos arredondados 16"/>
          <p:cNvSpPr/>
          <p:nvPr/>
        </p:nvSpPr>
        <p:spPr>
          <a:xfrm>
            <a:off x="5436096" y="2427734"/>
            <a:ext cx="201622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1ª constante de ionização</a:t>
            </a:r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364088" y="4587974"/>
            <a:ext cx="201622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2ª constante de ionização</a:t>
            </a:r>
            <a:endParaRPr lang="pt-BR" dirty="0"/>
          </a:p>
        </p:txBody>
      </p:sp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411510"/>
            <a:ext cx="1209675" cy="125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1" animBg="1"/>
      <p:bldP spid="9" grpId="1" animBg="1"/>
      <p:bldP spid="10" grpId="1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403648" y="3507854"/>
            <a:ext cx="561662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3059832" y="1707654"/>
            <a:ext cx="295232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899592" y="1203598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 smtClean="0"/>
              <a:t>Podemos escrever equações das várias reações de equilíbrio, já que são várias as etapas de ionização. </a:t>
            </a:r>
          </a:p>
          <a:p>
            <a:pPr algn="ctr">
              <a:lnSpc>
                <a:spcPct val="150000"/>
              </a:lnSpc>
            </a:pPr>
            <a:endParaRPr lang="pt-BR" sz="1600" dirty="0" smtClean="0"/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• Haverá tantas reações em equilíbrio quantos forem o número de </a:t>
            </a:r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hidrogênios ionizáveis presentes no ácido </a:t>
            </a:r>
            <a:r>
              <a:rPr lang="pt-BR" sz="1600" dirty="0" err="1" smtClean="0"/>
              <a:t>poliprótico</a:t>
            </a:r>
            <a:r>
              <a:rPr lang="pt-BR" sz="1600" dirty="0" smtClean="0"/>
              <a:t>. </a:t>
            </a:r>
          </a:p>
          <a:p>
            <a:pPr algn="ctr">
              <a:lnSpc>
                <a:spcPct val="150000"/>
              </a:lnSpc>
            </a:pPr>
            <a:endParaRPr lang="pt-BR" sz="1600" dirty="0" smtClean="0"/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• Os valores das constantes diminuem de uma etapa para outra, pois as </a:t>
            </a:r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sucessivas etapas de ionização são reprimidas pelo íon </a:t>
            </a:r>
            <a:r>
              <a:rPr lang="pt-BR" sz="1600" dirty="0" err="1" smtClean="0"/>
              <a:t>hidrônio</a:t>
            </a:r>
            <a:r>
              <a:rPr lang="pt-BR" sz="1600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formado nas etapas anteriores.</a:t>
            </a:r>
            <a:endParaRPr lang="pt-BR" sz="1600" dirty="0"/>
          </a:p>
        </p:txBody>
      </p:sp>
      <p:sp>
        <p:nvSpPr>
          <p:cNvPr id="6" name="Google Shape;272;p22"/>
          <p:cNvSpPr txBox="1">
            <a:spLocks/>
          </p:cNvSpPr>
          <p:nvPr/>
        </p:nvSpPr>
        <p:spPr>
          <a:xfrm>
            <a:off x="1259632" y="123478"/>
            <a:ext cx="6696744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ixe one"/>
                <a:sym typeface="Arial"/>
              </a:rPr>
              <a:t>Poliácidos ou ácidos </a:t>
            </a:r>
            <a:r>
              <a:rPr kumimoji="0" lang="pt-B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ixe one"/>
                <a:sym typeface="Arial"/>
              </a:rPr>
              <a:t>polipróticos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Nixe one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563888" y="987574"/>
            <a:ext cx="309634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11560" y="483518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 smtClean="0"/>
              <a:t>Alguns ácidos apresentam valores muito semelhantes para as diversas </a:t>
            </a:r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constantes de ionização, mas geralmente os valores decrescem, ou seja, a primeira </a:t>
            </a:r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constante é bem maior que a segunda, que é bem maior que a terceira e assim </a:t>
            </a:r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sucessivamente.</a:t>
            </a:r>
            <a:endParaRPr lang="pt-BR" sz="1600" dirty="0" smtClean="0"/>
          </a:p>
          <a:p>
            <a:pPr algn="ctr">
              <a:lnSpc>
                <a:spcPct val="150000"/>
              </a:lnSpc>
            </a:pPr>
            <a:endParaRPr lang="pt-BR" sz="1600" dirty="0" smtClean="0"/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A grandeza da diferença das constantes de ionização dos ácidos </a:t>
            </a:r>
          </a:p>
          <a:p>
            <a:pPr algn="ctr">
              <a:lnSpc>
                <a:spcPct val="150000"/>
              </a:lnSpc>
            </a:pPr>
            <a:r>
              <a:rPr lang="pt-BR" sz="1600" dirty="0" err="1" smtClean="0"/>
              <a:t>polipróticos</a:t>
            </a:r>
            <a:r>
              <a:rPr lang="pt-BR" sz="1600" dirty="0" smtClean="0"/>
              <a:t> é uma função da estrutura do ácido.</a:t>
            </a:r>
            <a:endParaRPr lang="pt-BR" sz="1600" dirty="0"/>
          </a:p>
        </p:txBody>
      </p:sp>
      <p:pic>
        <p:nvPicPr>
          <p:cNvPr id="2191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3435846"/>
            <a:ext cx="4981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7020272" y="3435846"/>
            <a:ext cx="648072" cy="43204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Segoe Script"/>
              </a:rPr>
              <a:t>α</a:t>
            </a:r>
            <a:r>
              <a:rPr lang="pt-BR" b="1" baseline="-25000" dirty="0" smtClean="0">
                <a:latin typeface="Segoe Script"/>
              </a:rPr>
              <a:t>1</a:t>
            </a:r>
            <a:endParaRPr lang="pt-BR" b="1" baseline="-25000" dirty="0"/>
          </a:p>
        </p:txBody>
      </p:sp>
      <p:sp>
        <p:nvSpPr>
          <p:cNvPr id="9" name="Elipse 8"/>
          <p:cNvSpPr/>
          <p:nvPr/>
        </p:nvSpPr>
        <p:spPr>
          <a:xfrm>
            <a:off x="7020272" y="3867894"/>
            <a:ext cx="648072" cy="43204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Segoe Script"/>
              </a:rPr>
              <a:t>α</a:t>
            </a:r>
            <a:r>
              <a:rPr lang="pt-BR" b="1" baseline="-25000" dirty="0" smtClean="0">
                <a:latin typeface="Segoe Script"/>
              </a:rPr>
              <a:t>2</a:t>
            </a:r>
            <a:endParaRPr lang="pt-BR" b="1" baseline="-25000" dirty="0"/>
          </a:p>
        </p:txBody>
      </p:sp>
      <p:sp>
        <p:nvSpPr>
          <p:cNvPr id="10" name="Seta para a direita 9"/>
          <p:cNvSpPr/>
          <p:nvPr/>
        </p:nvSpPr>
        <p:spPr>
          <a:xfrm>
            <a:off x="1547664" y="3507854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1547664" y="3939902"/>
            <a:ext cx="792088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663341" y="3507854"/>
            <a:ext cx="3818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pt-BR" b="1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>
                <a:solidFill>
                  <a:srgbClr val="92D050"/>
                </a:solidFill>
              </a:rPr>
              <a:t>K</a:t>
            </a:r>
            <a:r>
              <a:rPr lang="pt-BR" b="1" baseline="-25000" dirty="0" smtClean="0">
                <a:solidFill>
                  <a:srgbClr val="92D050"/>
                </a:solidFill>
              </a:rPr>
              <a:t>2</a:t>
            </a:r>
            <a:endParaRPr lang="pt-BR" b="1" baseline="-25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2411760" y="3795886"/>
            <a:ext cx="4248472" cy="6480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411760" y="2571750"/>
            <a:ext cx="4320480" cy="86409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339752" y="1491630"/>
            <a:ext cx="43204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331640" y="771550"/>
            <a:ext cx="64807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 smtClean="0"/>
              <a:t>Considere: </a:t>
            </a:r>
          </a:p>
          <a:p>
            <a:pPr algn="ctr">
              <a:lnSpc>
                <a:spcPct val="150000"/>
              </a:lnSpc>
            </a:pPr>
            <a:endParaRPr lang="pt-BR" sz="1600" dirty="0" smtClean="0"/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α</a:t>
            </a:r>
            <a:r>
              <a:rPr lang="pt-BR" sz="1600" baseline="-25000" dirty="0" smtClean="0"/>
              <a:t>1</a:t>
            </a:r>
            <a:r>
              <a:rPr lang="pt-BR" sz="1600" dirty="0" smtClean="0"/>
              <a:t> – grau de ionização na 1ª etapa. </a:t>
            </a:r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K</a:t>
            </a:r>
            <a:r>
              <a:rPr lang="pt-BR" sz="1600" baseline="-25000" dirty="0" smtClean="0"/>
              <a:t>1</a:t>
            </a:r>
            <a:r>
              <a:rPr lang="pt-BR" sz="1600" dirty="0" smtClean="0"/>
              <a:t> – constante de ionização na 1º etapa</a:t>
            </a:r>
            <a:r>
              <a:rPr lang="pt-BR" sz="16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 </a:t>
            </a:r>
            <a:endParaRPr lang="pt-BR" sz="1600" dirty="0" smtClean="0"/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α</a:t>
            </a:r>
            <a:r>
              <a:rPr lang="pt-BR" sz="1600" baseline="-25000" dirty="0" smtClean="0"/>
              <a:t>2</a:t>
            </a:r>
            <a:r>
              <a:rPr lang="pt-BR" sz="1600" dirty="0" smtClean="0"/>
              <a:t> – grau de ionização na 2º etapa. </a:t>
            </a:r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K</a:t>
            </a:r>
            <a:r>
              <a:rPr lang="pt-BR" sz="1600" baseline="-25000" dirty="0" smtClean="0"/>
              <a:t>2</a:t>
            </a:r>
            <a:r>
              <a:rPr lang="pt-BR" sz="1600" dirty="0" smtClean="0"/>
              <a:t> – constante de ionização na 2º etapa.</a:t>
            </a:r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Logo, temos: </a:t>
            </a:r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α</a:t>
            </a:r>
            <a:r>
              <a:rPr lang="pt-BR" sz="1600" baseline="-25000" dirty="0" smtClean="0"/>
              <a:t>1</a:t>
            </a:r>
            <a:r>
              <a:rPr lang="pt-BR" sz="1600" dirty="0" smtClean="0"/>
              <a:t> &gt; α</a:t>
            </a:r>
            <a:r>
              <a:rPr lang="pt-BR" sz="1600" baseline="-25000" dirty="0" smtClean="0"/>
              <a:t>2</a:t>
            </a:r>
            <a:r>
              <a:rPr lang="pt-BR" sz="1600" dirty="0" smtClean="0"/>
              <a:t> e K</a:t>
            </a:r>
            <a:r>
              <a:rPr lang="pt-BR" sz="1600" baseline="-25000" dirty="0" smtClean="0"/>
              <a:t>1</a:t>
            </a:r>
            <a:r>
              <a:rPr lang="pt-BR" sz="1600" dirty="0" smtClean="0"/>
              <a:t> &gt; K</a:t>
            </a:r>
            <a:r>
              <a:rPr lang="pt-BR" sz="1600" baseline="-25000" dirty="0" smtClean="0"/>
              <a:t>2</a:t>
            </a:r>
            <a:r>
              <a:rPr lang="pt-BR" sz="1600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Veja a expressão de K</a:t>
            </a:r>
            <a:r>
              <a:rPr lang="pt-BR" sz="1600" baseline="-25000" dirty="0" smtClean="0"/>
              <a:t>1</a:t>
            </a:r>
            <a:r>
              <a:rPr lang="pt-BR" sz="1600" dirty="0" smtClean="0"/>
              <a:t> e K</a:t>
            </a:r>
            <a:r>
              <a:rPr lang="pt-BR" sz="1600" baseline="-25000" dirty="0" smtClean="0"/>
              <a:t>2</a:t>
            </a:r>
            <a:r>
              <a:rPr lang="pt-BR" sz="1600" dirty="0" smtClean="0"/>
              <a:t>: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 lang="pt-BR"/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987574"/>
            <a:ext cx="21050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1693168"/>
            <a:ext cx="24479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4" y="2684512"/>
            <a:ext cx="37147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664" y="3795886"/>
            <a:ext cx="6315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9592" y="1219200"/>
            <a:ext cx="4981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5580112" y="1219200"/>
            <a:ext cx="648072" cy="43204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Segoe Script"/>
              </a:rPr>
              <a:t>α</a:t>
            </a:r>
            <a:r>
              <a:rPr lang="pt-BR" b="1" baseline="-25000" dirty="0" smtClean="0">
                <a:latin typeface="Segoe Script"/>
              </a:rPr>
              <a:t>1</a:t>
            </a:r>
            <a:endParaRPr lang="pt-BR" b="1" baseline="-25000" dirty="0"/>
          </a:p>
        </p:txBody>
      </p:sp>
      <p:sp>
        <p:nvSpPr>
          <p:cNvPr id="9" name="Elipse 8"/>
          <p:cNvSpPr/>
          <p:nvPr/>
        </p:nvSpPr>
        <p:spPr>
          <a:xfrm>
            <a:off x="5580112" y="1651248"/>
            <a:ext cx="648072" cy="43204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Segoe Script"/>
              </a:rPr>
              <a:t>α</a:t>
            </a:r>
            <a:r>
              <a:rPr lang="pt-BR" b="1" baseline="-25000" dirty="0" smtClean="0">
                <a:latin typeface="Segoe Script"/>
              </a:rPr>
              <a:t>2</a:t>
            </a:r>
            <a:endParaRPr lang="pt-BR" b="1" baseline="-25000" dirty="0"/>
          </a:p>
        </p:txBody>
      </p:sp>
      <p:sp>
        <p:nvSpPr>
          <p:cNvPr id="10" name="Seta para a direita 9"/>
          <p:cNvSpPr/>
          <p:nvPr/>
        </p:nvSpPr>
        <p:spPr>
          <a:xfrm>
            <a:off x="107504" y="1291208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107504" y="1723256"/>
            <a:ext cx="792088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223181" y="1291208"/>
            <a:ext cx="3818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pt-BR" b="1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>
                <a:solidFill>
                  <a:srgbClr val="92D050"/>
                </a:solidFill>
              </a:rPr>
              <a:t>K</a:t>
            </a:r>
            <a:r>
              <a:rPr lang="pt-BR" b="1" baseline="-25000" dirty="0" smtClean="0">
                <a:solidFill>
                  <a:srgbClr val="92D050"/>
                </a:solidFill>
              </a:rPr>
              <a:t>2</a:t>
            </a:r>
            <a:endParaRPr lang="pt-BR" b="1" baseline="-25000" dirty="0">
              <a:solidFill>
                <a:srgbClr val="92D050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051720" y="4299942"/>
            <a:ext cx="936104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6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 lang="pt-BR"/>
          </a:p>
        </p:txBody>
      </p:sp>
      <p:pic>
        <p:nvPicPr>
          <p:cNvPr id="267266" name="Picture 2" descr="Resultado de imagem para ionização em etapas do ácido sulfúrico"/>
          <p:cNvPicPr>
            <a:picLocks noChangeAspect="1" noChangeArrowheads="1"/>
          </p:cNvPicPr>
          <p:nvPr/>
        </p:nvPicPr>
        <p:blipFill>
          <a:blip r:embed="rId2"/>
          <a:srcRect t="25532" r="10302" b="11310"/>
          <a:stretch>
            <a:fillRect/>
          </a:stretch>
        </p:blipFill>
        <p:spPr bwMode="auto">
          <a:xfrm>
            <a:off x="1403648" y="1203598"/>
            <a:ext cx="6408712" cy="3384376"/>
          </a:xfrm>
          <a:prstGeom prst="rect">
            <a:avLst/>
          </a:prstGeom>
          <a:noFill/>
        </p:spPr>
      </p:pic>
      <p:sp>
        <p:nvSpPr>
          <p:cNvPr id="4" name="Seta para a direita 3"/>
          <p:cNvSpPr/>
          <p:nvPr/>
        </p:nvSpPr>
        <p:spPr>
          <a:xfrm>
            <a:off x="1403648" y="0"/>
            <a:ext cx="2808312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OUTRO EXEMPLO</a:t>
            </a:r>
            <a:endParaRPr lang="pt-BR" sz="1600" b="1" dirty="0"/>
          </a:p>
        </p:txBody>
      </p:sp>
      <p:sp>
        <p:nvSpPr>
          <p:cNvPr id="5" name="Elipse 4"/>
          <p:cNvSpPr/>
          <p:nvPr/>
        </p:nvSpPr>
        <p:spPr>
          <a:xfrm>
            <a:off x="7740352" y="1563638"/>
            <a:ext cx="648072" cy="43204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Segoe Script"/>
              </a:rPr>
              <a:t>α</a:t>
            </a:r>
            <a:r>
              <a:rPr lang="pt-BR" b="1" baseline="-25000" dirty="0" smtClean="0">
                <a:latin typeface="Segoe Script"/>
              </a:rPr>
              <a:t>1</a:t>
            </a:r>
            <a:endParaRPr lang="pt-BR" b="1" baseline="-25000" dirty="0"/>
          </a:p>
        </p:txBody>
      </p:sp>
      <p:sp>
        <p:nvSpPr>
          <p:cNvPr id="6" name="Elipse 5"/>
          <p:cNvSpPr/>
          <p:nvPr/>
        </p:nvSpPr>
        <p:spPr>
          <a:xfrm>
            <a:off x="7740352" y="2139702"/>
            <a:ext cx="648072" cy="43204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Segoe Script"/>
              </a:rPr>
              <a:t>α</a:t>
            </a:r>
            <a:r>
              <a:rPr lang="pt-BR" b="1" baseline="-25000" dirty="0" smtClean="0">
                <a:latin typeface="Segoe Script"/>
              </a:rPr>
              <a:t>2</a:t>
            </a:r>
            <a:endParaRPr lang="pt-BR" b="1" baseline="-25000" dirty="0"/>
          </a:p>
        </p:txBody>
      </p:sp>
      <p:sp>
        <p:nvSpPr>
          <p:cNvPr id="7" name="Elipse 6"/>
          <p:cNvSpPr/>
          <p:nvPr/>
        </p:nvSpPr>
        <p:spPr>
          <a:xfrm>
            <a:off x="7740352" y="2715766"/>
            <a:ext cx="648072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Segoe Script"/>
              </a:rPr>
              <a:t>α</a:t>
            </a:r>
            <a:r>
              <a:rPr lang="pt-BR" b="1" baseline="-25000" dirty="0" smtClean="0">
                <a:latin typeface="Segoe Script"/>
              </a:rPr>
              <a:t>3</a:t>
            </a:r>
            <a:endParaRPr lang="pt-BR" b="1" baseline="-25000" dirty="0"/>
          </a:p>
        </p:txBody>
      </p:sp>
      <p:sp>
        <p:nvSpPr>
          <p:cNvPr id="10" name="Seta para a direita 9"/>
          <p:cNvSpPr/>
          <p:nvPr/>
        </p:nvSpPr>
        <p:spPr>
          <a:xfrm>
            <a:off x="611560" y="1347614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611560" y="1923678"/>
            <a:ext cx="792088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611560" y="2571750"/>
            <a:ext cx="792088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/>
          <p:cNvCxnSpPr/>
          <p:nvPr/>
        </p:nvCxnSpPr>
        <p:spPr>
          <a:xfrm flipH="1">
            <a:off x="3563888" y="3723878"/>
            <a:ext cx="3960440" cy="64807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>
            <a:off x="5292080" y="4371950"/>
            <a:ext cx="648072" cy="43204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Segoe Script"/>
              </a:rPr>
              <a:t>α</a:t>
            </a:r>
            <a:r>
              <a:rPr lang="pt-BR" b="1" baseline="-25000" dirty="0" smtClean="0">
                <a:latin typeface="Segoe Script"/>
              </a:rPr>
              <a:t>1</a:t>
            </a:r>
            <a:endParaRPr lang="pt-BR" b="1" baseline="-25000" dirty="0"/>
          </a:p>
        </p:txBody>
      </p:sp>
      <p:sp>
        <p:nvSpPr>
          <p:cNvPr id="18" name="Elipse 17"/>
          <p:cNvSpPr/>
          <p:nvPr/>
        </p:nvSpPr>
        <p:spPr>
          <a:xfrm>
            <a:off x="6300192" y="4371950"/>
            <a:ext cx="648072" cy="43204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Segoe Script"/>
              </a:rPr>
              <a:t>α</a:t>
            </a:r>
            <a:r>
              <a:rPr lang="pt-BR" b="1" baseline="-25000" dirty="0" smtClean="0">
                <a:latin typeface="Segoe Script"/>
              </a:rPr>
              <a:t>2</a:t>
            </a:r>
            <a:endParaRPr lang="pt-BR" b="1" baseline="-25000" dirty="0"/>
          </a:p>
        </p:txBody>
      </p:sp>
      <p:sp>
        <p:nvSpPr>
          <p:cNvPr id="19" name="Elipse 18"/>
          <p:cNvSpPr/>
          <p:nvPr/>
        </p:nvSpPr>
        <p:spPr>
          <a:xfrm>
            <a:off x="7236296" y="4371950"/>
            <a:ext cx="648072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Segoe Script"/>
              </a:rPr>
              <a:t>α</a:t>
            </a:r>
            <a:r>
              <a:rPr lang="pt-BR" b="1" baseline="-25000" dirty="0" smtClean="0">
                <a:latin typeface="Segoe Script"/>
              </a:rPr>
              <a:t>3</a:t>
            </a:r>
            <a:endParaRPr lang="pt-BR" b="1" baseline="-250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940152" y="443466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/>
              <a:t>&gt;</a:t>
            </a:r>
            <a:endParaRPr lang="pt-BR" sz="18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948264" y="444395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/>
              <a:t>&gt;</a:t>
            </a: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"/>
          <p:cNvSpPr txBox="1">
            <a:spLocks noGrp="1"/>
          </p:cNvSpPr>
          <p:nvPr>
            <p:ph type="title"/>
          </p:nvPr>
        </p:nvSpPr>
        <p:spPr>
          <a:xfrm>
            <a:off x="4572000" y="699542"/>
            <a:ext cx="396044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EQUILÍBRIO DA ÁGUA</a:t>
            </a:r>
            <a:endParaRPr sz="3600" b="1" dirty="0"/>
          </a:p>
        </p:txBody>
      </p:sp>
      <p:pic>
        <p:nvPicPr>
          <p:cNvPr id="274" name="Google Shape;274;p22" descr="coffee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67000" y="1442208"/>
            <a:ext cx="3076200" cy="2259084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/>
          </a:p>
        </p:txBody>
      </p:sp>
      <p:grpSp>
        <p:nvGrpSpPr>
          <p:cNvPr id="7" name="Grupo 30"/>
          <p:cNvGrpSpPr>
            <a:grpSpLocks/>
          </p:cNvGrpSpPr>
          <p:nvPr/>
        </p:nvGrpSpPr>
        <p:grpSpPr bwMode="auto">
          <a:xfrm>
            <a:off x="4644008" y="1347614"/>
            <a:ext cx="4108450" cy="928688"/>
            <a:chOff x="2483768" y="3012722"/>
            <a:chExt cx="4108978" cy="928687"/>
          </a:xfrm>
          <a:noFill/>
        </p:grpSpPr>
        <p:sp>
          <p:nvSpPr>
            <p:cNvPr id="8" name="Retângulo de cantos arredondados 7"/>
            <p:cNvSpPr/>
            <p:nvPr/>
          </p:nvSpPr>
          <p:spPr bwMode="auto">
            <a:xfrm>
              <a:off x="2483768" y="3012722"/>
              <a:ext cx="3959734" cy="928687"/>
            </a:xfrm>
            <a:prstGeom prst="roundRect">
              <a:avLst/>
            </a:prstGeom>
            <a:grpFill/>
            <a:ln w="381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1" i="0" ker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upo 29"/>
            <p:cNvGrpSpPr>
              <a:grpSpLocks/>
            </p:cNvGrpSpPr>
            <p:nvPr/>
          </p:nvGrpSpPr>
          <p:grpSpPr bwMode="auto">
            <a:xfrm>
              <a:off x="2551255" y="3140968"/>
              <a:ext cx="4041491" cy="369332"/>
              <a:chOff x="1853170" y="4149080"/>
              <a:chExt cx="4041491" cy="369332"/>
            </a:xfrm>
            <a:grpFill/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1853955" y="4148802"/>
                <a:ext cx="4040706" cy="369888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 wrap="none" anchor="ctr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800" b="1" i="0" kern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pt-BR" sz="1800" b="1" i="0" kern="0" baseline="-250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pt-BR" sz="1800" b="1" i="0" kern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  <a:cs typeface="Arial" pitchFamily="34" charset="0"/>
                  </a:rPr>
                  <a:t>O (</a:t>
                </a:r>
                <a:r>
                  <a:rPr lang="pt-BR" sz="1800" b="1" i="0" kern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Brush Script MT" pitchFamily="66" charset="0"/>
                    <a:cs typeface="Arial" pitchFamily="34" charset="0"/>
                  </a:rPr>
                  <a:t>l</a:t>
                </a:r>
                <a:r>
                  <a:rPr lang="pt-BR" sz="1800" b="1" i="0" kern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  <a:cs typeface="Arial" pitchFamily="34" charset="0"/>
                  </a:rPr>
                  <a:t>)		H</a:t>
                </a:r>
                <a:r>
                  <a:rPr lang="pt-BR" sz="1800" b="1" i="0" kern="0" baseline="300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lang="pt-BR" sz="1800" b="1" i="0" kern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BR" sz="1800" b="1" i="0" kern="0" baseline="-250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  <a:cs typeface="Arial" pitchFamily="34" charset="0"/>
                  </a:rPr>
                  <a:t>(aq) </a:t>
                </a:r>
                <a:r>
                  <a:rPr lang="pt-BR" sz="1800" b="1" i="0" kern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  <a:cs typeface="Arial" pitchFamily="34" charset="0"/>
                  </a:rPr>
                  <a:t>+   OH </a:t>
                </a:r>
                <a:r>
                  <a:rPr lang="pt-BR" sz="1800" b="1" i="0" kern="0" baseline="300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  <a:cs typeface="Arial" pitchFamily="34" charset="0"/>
                  </a:rPr>
                  <a:t>–</a:t>
                </a:r>
                <a:r>
                  <a:rPr lang="pt-BR" sz="1800" b="1" i="0" kern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BR" sz="1800" b="1" i="0" kern="0" baseline="-250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  <a:cs typeface="Arial" pitchFamily="34" charset="0"/>
                  </a:rPr>
                  <a:t>(aq) </a:t>
                </a:r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>
                <a:off x="2785937" y="4247227"/>
                <a:ext cx="811317" cy="0"/>
              </a:xfrm>
              <a:prstGeom prst="line">
                <a:avLst/>
              </a:prstGeom>
              <a:grpFill/>
              <a:ln w="57150" cmpd="thickThin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/>
              </a:extLst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800" b="1" i="0" ker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 flipH="1">
                <a:off x="2785937" y="4437727"/>
                <a:ext cx="792265" cy="0"/>
              </a:xfrm>
              <a:prstGeom prst="line">
                <a:avLst/>
              </a:prstGeom>
              <a:grpFill/>
              <a:ln w="57150" cmpd="thickThin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/>
              </a:extLst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800" b="1" i="0" ker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3" name="Grupo 40"/>
          <p:cNvGrpSpPr>
            <a:grpSpLocks/>
          </p:cNvGrpSpPr>
          <p:nvPr/>
        </p:nvGrpSpPr>
        <p:grpSpPr bwMode="auto">
          <a:xfrm>
            <a:off x="5004048" y="2427734"/>
            <a:ext cx="3071813" cy="1038225"/>
            <a:chOff x="3851920" y="3861048"/>
            <a:chExt cx="3071813" cy="1038424"/>
          </a:xfrm>
          <a:noFill/>
        </p:grpSpPr>
        <p:sp>
          <p:nvSpPr>
            <p:cNvPr id="14" name="Retângulo de cantos arredondados 13"/>
            <p:cNvSpPr/>
            <p:nvPr/>
          </p:nvSpPr>
          <p:spPr bwMode="auto">
            <a:xfrm>
              <a:off x="3851920" y="3861048"/>
              <a:ext cx="3071813" cy="1038424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1" i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3994795" y="4246811"/>
              <a:ext cx="714375" cy="4000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2000" b="1" i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Arial" charset="0"/>
                </a:rPr>
                <a:t>K</a:t>
              </a:r>
              <a:r>
                <a:rPr lang="pt-BR" sz="1200" b="1" i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Arial" charset="0"/>
                </a:rPr>
                <a:t>i </a:t>
              </a:r>
              <a:r>
                <a:rPr lang="pt-BR" sz="2000" b="1" i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Arial" charset="0"/>
                </a:rPr>
                <a:t> =</a:t>
              </a:r>
              <a:endParaRPr lang="pt-BR" sz="1200" b="1" i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4744095" y="3940423"/>
              <a:ext cx="822325" cy="4000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2000" b="1" i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Arial" charset="0"/>
                </a:rPr>
                <a:t>[ H   ] 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5568008" y="3945186"/>
              <a:ext cx="1141412" cy="4000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2000" b="1" i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Arial" charset="0"/>
                </a:rPr>
                <a:t>[ OH    ] </a:t>
              </a: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5076056" y="4499422"/>
              <a:ext cx="1004887" cy="4000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2000" b="1" i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Arial" charset="0"/>
                </a:rPr>
                <a:t>[ H</a:t>
              </a:r>
              <a:r>
                <a:rPr lang="pt-BR" sz="1200" b="1" i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Arial" charset="0"/>
                </a:rPr>
                <a:t>2</a:t>
              </a:r>
              <a:r>
                <a:rPr lang="pt-BR" sz="2000" b="1" i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Arial" charset="0"/>
                </a:rPr>
                <a:t>O ] </a:t>
              </a:r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5090170" y="3889623"/>
              <a:ext cx="333375" cy="4000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2000" b="1" i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Arial" charset="0"/>
                </a:rPr>
                <a:t>+</a:t>
              </a:r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6168083" y="3861048"/>
              <a:ext cx="327025" cy="4000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2000" b="1" i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Arial" charset="0"/>
                </a:rPr>
                <a:t>–</a:t>
              </a:r>
            </a:p>
          </p:txBody>
        </p:sp>
        <p:cxnSp>
          <p:nvCxnSpPr>
            <p:cNvPr id="21" name="Conector reto 39"/>
            <p:cNvCxnSpPr>
              <a:cxnSpLocks noChangeShapeType="1"/>
            </p:cNvCxnSpPr>
            <p:nvPr/>
          </p:nvCxnSpPr>
          <p:spPr bwMode="auto">
            <a:xfrm>
              <a:off x="4709170" y="4432548"/>
              <a:ext cx="1928813" cy="1588"/>
            </a:xfrm>
            <a:prstGeom prst="line">
              <a:avLst/>
            </a:prstGeom>
            <a:grp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</p:grpSp>
      <p:sp>
        <p:nvSpPr>
          <p:cNvPr id="22" name="Retângulo 21"/>
          <p:cNvSpPr/>
          <p:nvPr/>
        </p:nvSpPr>
        <p:spPr>
          <a:xfrm>
            <a:off x="4283968" y="3651870"/>
            <a:ext cx="4572000" cy="6093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como a concentração da água é praticamente constante, teremos:</a:t>
            </a:r>
            <a:endParaRPr lang="pt-B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4929832" y="4292600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i="0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K</a:t>
            </a:r>
            <a:r>
              <a:rPr lang="pt-BR" sz="1600" b="1" i="0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i  </a:t>
            </a:r>
            <a:r>
              <a:rPr lang="pt-BR" sz="1200" b="1" i="0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x</a:t>
            </a:r>
            <a:r>
              <a:rPr lang="pt-BR" sz="2000" b="1" i="0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 [ H</a:t>
            </a:r>
            <a:r>
              <a:rPr lang="pt-BR" sz="1600" b="1" i="0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2</a:t>
            </a:r>
            <a:r>
              <a:rPr lang="pt-BR" sz="2000" b="1" i="0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O] </a:t>
            </a:r>
          </a:p>
        </p:txBody>
      </p:sp>
      <p:grpSp>
        <p:nvGrpSpPr>
          <p:cNvPr id="24" name="Grupo 63"/>
          <p:cNvGrpSpPr>
            <a:grpSpLocks/>
          </p:cNvGrpSpPr>
          <p:nvPr/>
        </p:nvGrpSpPr>
        <p:grpSpPr bwMode="auto">
          <a:xfrm>
            <a:off x="6358582" y="4240213"/>
            <a:ext cx="2101850" cy="509587"/>
            <a:chOff x="3895767" y="5608290"/>
            <a:chExt cx="2102131" cy="509588"/>
          </a:xfrm>
        </p:grpSpPr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3895767" y="5660677"/>
              <a:ext cx="436621" cy="45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i="0" kern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charset="0"/>
                </a:rPr>
                <a:t>= </a:t>
              </a: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4211722" y="5655915"/>
              <a:ext cx="893881" cy="400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i="0" kern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charset="0"/>
                </a:rPr>
                <a:t>[ H   ] </a:t>
              </a:r>
            </a:p>
          </p:txBody>
        </p: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4930955" y="5655915"/>
              <a:ext cx="1066943" cy="400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i="0" kern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charset="0"/>
                </a:rPr>
                <a:t>[ OH   ] </a:t>
              </a:r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4573721" y="5647977"/>
              <a:ext cx="333420" cy="400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i="0" kern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charset="0"/>
                </a:rPr>
                <a:t>+</a:t>
              </a:r>
            </a:p>
          </p:txBody>
        </p:sp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5497769" y="5608290"/>
              <a:ext cx="29849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i="0" kern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charset="0"/>
                </a:rPr>
                <a:t>–</a:t>
              </a:r>
            </a:p>
          </p:txBody>
        </p:sp>
      </p:grpSp>
      <p:sp>
        <p:nvSpPr>
          <p:cNvPr id="30" name="AutoShape 37"/>
          <p:cNvSpPr>
            <a:spLocks/>
          </p:cNvSpPr>
          <p:nvPr/>
        </p:nvSpPr>
        <p:spPr bwMode="auto">
          <a:xfrm rot="5400000">
            <a:off x="5579417" y="4102894"/>
            <a:ext cx="142875" cy="1277937"/>
          </a:xfrm>
          <a:prstGeom prst="rightBrace">
            <a:avLst>
              <a:gd name="adj1" fmla="val 66669"/>
              <a:gd name="adj2" fmla="val 50866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pt-BR" sz="1800" b="1" i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3881586" y="4805362"/>
            <a:ext cx="3714750" cy="338138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1600" b="1" i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  <a:t>PRODUTO IÔNICO  DA  ÁGUA ( </a:t>
            </a:r>
            <a:r>
              <a:rPr lang="pt-BR" sz="1600" b="1" i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  <a:t>Kw</a:t>
            </a:r>
            <a:r>
              <a:rPr lang="pt-BR" sz="1600" b="1" i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0" grpId="0" animBg="1"/>
      <p:bldP spid="30" grpId="1" animBg="1"/>
      <p:bldP spid="30" grpId="2" animBg="1"/>
      <p:bldP spid="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"/>
          <p:cNvSpPr txBox="1">
            <a:spLocks noGrp="1"/>
          </p:cNvSpPr>
          <p:nvPr>
            <p:ph type="title"/>
          </p:nvPr>
        </p:nvSpPr>
        <p:spPr>
          <a:xfrm>
            <a:off x="4572000" y="915566"/>
            <a:ext cx="396044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EQUILÍBRIO DA ÁGUA</a:t>
            </a:r>
            <a:endParaRPr sz="3600" b="1" dirty="0"/>
          </a:p>
        </p:txBody>
      </p:sp>
      <p:pic>
        <p:nvPicPr>
          <p:cNvPr id="274" name="Google Shape;274;p22" descr="coffee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67000" y="1442208"/>
            <a:ext cx="3076200" cy="2259084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/>
          </a:p>
        </p:txBody>
      </p:sp>
      <p:grpSp>
        <p:nvGrpSpPr>
          <p:cNvPr id="2" name="Grupo 30"/>
          <p:cNvGrpSpPr>
            <a:grpSpLocks/>
          </p:cNvGrpSpPr>
          <p:nvPr/>
        </p:nvGrpSpPr>
        <p:grpSpPr bwMode="auto">
          <a:xfrm>
            <a:off x="4644008" y="1635646"/>
            <a:ext cx="4108450" cy="928688"/>
            <a:chOff x="2483768" y="3012722"/>
            <a:chExt cx="4108978" cy="928687"/>
          </a:xfrm>
          <a:noFill/>
        </p:grpSpPr>
        <p:sp>
          <p:nvSpPr>
            <p:cNvPr id="8" name="Retângulo de cantos arredondados 7"/>
            <p:cNvSpPr/>
            <p:nvPr/>
          </p:nvSpPr>
          <p:spPr bwMode="auto">
            <a:xfrm>
              <a:off x="2483768" y="3012722"/>
              <a:ext cx="3959734" cy="928687"/>
            </a:xfrm>
            <a:prstGeom prst="roundRect">
              <a:avLst/>
            </a:prstGeom>
            <a:grpFill/>
            <a:ln w="381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1" i="0" ker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o 29"/>
            <p:cNvGrpSpPr>
              <a:grpSpLocks/>
            </p:cNvGrpSpPr>
            <p:nvPr/>
          </p:nvGrpSpPr>
          <p:grpSpPr bwMode="auto">
            <a:xfrm>
              <a:off x="2551255" y="3140968"/>
              <a:ext cx="4041491" cy="369332"/>
              <a:chOff x="1853170" y="4149080"/>
              <a:chExt cx="4041491" cy="369332"/>
            </a:xfrm>
            <a:grpFill/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1853955" y="4148802"/>
                <a:ext cx="4040706" cy="369888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 wrap="none" anchor="ctr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800" b="1" i="0" kern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pt-BR" sz="1800" b="1" i="0" kern="0" baseline="-250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pt-BR" sz="1800" b="1" i="0" kern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  <a:cs typeface="Arial" pitchFamily="34" charset="0"/>
                  </a:rPr>
                  <a:t>O (</a:t>
                </a:r>
                <a:r>
                  <a:rPr lang="pt-BR" sz="1800" b="1" i="0" kern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Brush Script MT" pitchFamily="66" charset="0"/>
                    <a:cs typeface="Arial" pitchFamily="34" charset="0"/>
                  </a:rPr>
                  <a:t>l</a:t>
                </a:r>
                <a:r>
                  <a:rPr lang="pt-BR" sz="1800" b="1" i="0" kern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  <a:cs typeface="Arial" pitchFamily="34" charset="0"/>
                  </a:rPr>
                  <a:t>)		H</a:t>
                </a:r>
                <a:r>
                  <a:rPr lang="pt-BR" sz="1800" b="1" i="0" kern="0" baseline="300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lang="pt-BR" sz="1800" b="1" i="0" kern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BR" sz="1800" b="1" i="0" kern="0" baseline="-250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  <a:cs typeface="Arial" pitchFamily="34" charset="0"/>
                  </a:rPr>
                  <a:t>(aq) </a:t>
                </a:r>
                <a:r>
                  <a:rPr lang="pt-BR" sz="1800" b="1" i="0" kern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  <a:cs typeface="Arial" pitchFamily="34" charset="0"/>
                  </a:rPr>
                  <a:t>+   OH </a:t>
                </a:r>
                <a:r>
                  <a:rPr lang="pt-BR" sz="1800" b="1" i="0" kern="0" baseline="300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  <a:cs typeface="Arial" pitchFamily="34" charset="0"/>
                  </a:rPr>
                  <a:t>–</a:t>
                </a:r>
                <a:r>
                  <a:rPr lang="pt-BR" sz="1800" b="1" i="0" kern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BR" sz="1800" b="1" i="0" kern="0" baseline="-250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  <a:cs typeface="Arial" pitchFamily="34" charset="0"/>
                  </a:rPr>
                  <a:t>(aq) </a:t>
                </a:r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>
                <a:off x="2785937" y="4247227"/>
                <a:ext cx="811317" cy="0"/>
              </a:xfrm>
              <a:prstGeom prst="line">
                <a:avLst/>
              </a:prstGeom>
              <a:grpFill/>
              <a:ln w="57150" cmpd="thickThin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/>
              </a:extLst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800" b="1" i="0" ker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 flipH="1">
                <a:off x="2785937" y="4437727"/>
                <a:ext cx="792265" cy="0"/>
              </a:xfrm>
              <a:prstGeom prst="line">
                <a:avLst/>
              </a:prstGeom>
              <a:grpFill/>
              <a:ln w="57150" cmpd="thickThin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/>
              </a:extLst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800" b="1" i="0" ker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1" name="Retângulo 40"/>
          <p:cNvSpPr/>
          <p:nvPr/>
        </p:nvSpPr>
        <p:spPr>
          <a:xfrm>
            <a:off x="4211960" y="4155926"/>
            <a:ext cx="4572000" cy="585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A 25°C a constante “</a:t>
            </a:r>
            <a:r>
              <a:rPr lang="pt-B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Kw</a:t>
            </a:r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” vale 10 </a:t>
            </a:r>
            <a:r>
              <a:rPr lang="pt-BR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– 14 </a:t>
            </a:r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mol/L  </a:t>
            </a:r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  <a:sym typeface="Wingdings" pitchFamily="2" charset="2"/>
              </a:rPr>
              <a:t>  </a:t>
            </a:r>
          </a:p>
          <a:p>
            <a:pPr algn="ctr">
              <a:lnSpc>
                <a:spcPct val="120000"/>
              </a:lnSpc>
            </a:pPr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  <a:sym typeface="Wingdings" pitchFamily="2" charset="2"/>
              </a:rPr>
              <a:t> [ H</a:t>
            </a:r>
            <a:r>
              <a:rPr lang="pt-BR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  <a:sym typeface="Wingdings" pitchFamily="2" charset="2"/>
              </a:rPr>
              <a:t>+ </a:t>
            </a:r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  <a:sym typeface="Wingdings" pitchFamily="2" charset="2"/>
              </a:rPr>
              <a:t>] . [ OH </a:t>
            </a:r>
            <a:r>
              <a:rPr lang="pt-BR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  <a:sym typeface="Wingdings" pitchFamily="2" charset="2"/>
              </a:rPr>
              <a:t>–</a:t>
            </a:r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  <a:sym typeface="Wingdings" pitchFamily="2" charset="2"/>
              </a:rPr>
              <a:t> ]  =  10 </a:t>
            </a:r>
            <a:r>
              <a:rPr lang="pt-BR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  <a:sym typeface="Wingdings" pitchFamily="2" charset="2"/>
              </a:rPr>
              <a:t>– 14</a:t>
            </a:r>
            <a:endParaRPr lang="pt-BR" b="1" baseline="30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</p:txBody>
      </p:sp>
      <p:grpSp>
        <p:nvGrpSpPr>
          <p:cNvPr id="51" name="Grupo 63"/>
          <p:cNvGrpSpPr>
            <a:grpSpLocks/>
          </p:cNvGrpSpPr>
          <p:nvPr/>
        </p:nvGrpSpPr>
        <p:grpSpPr bwMode="auto">
          <a:xfrm>
            <a:off x="6372200" y="3219822"/>
            <a:ext cx="2101850" cy="509587"/>
            <a:chOff x="3895767" y="5608290"/>
            <a:chExt cx="2102131" cy="509588"/>
          </a:xfrm>
        </p:grpSpPr>
        <p:sp>
          <p:nvSpPr>
            <p:cNvPr id="52" name="Text Box 29"/>
            <p:cNvSpPr txBox="1">
              <a:spLocks noChangeArrowheads="1"/>
            </p:cNvSpPr>
            <p:nvPr/>
          </p:nvSpPr>
          <p:spPr bwMode="auto">
            <a:xfrm>
              <a:off x="3895767" y="5660677"/>
              <a:ext cx="436621" cy="45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i="0" kern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charset="0"/>
                </a:rPr>
                <a:t>= </a:t>
              </a:r>
            </a:p>
          </p:txBody>
        </p:sp>
        <p:sp>
          <p:nvSpPr>
            <p:cNvPr id="53" name="Text Box 31"/>
            <p:cNvSpPr txBox="1">
              <a:spLocks noChangeArrowheads="1"/>
            </p:cNvSpPr>
            <p:nvPr/>
          </p:nvSpPr>
          <p:spPr bwMode="auto">
            <a:xfrm>
              <a:off x="4211722" y="5655915"/>
              <a:ext cx="893881" cy="400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i="0" kern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charset="0"/>
                </a:rPr>
                <a:t>[ H   ] </a:t>
              </a:r>
            </a:p>
          </p:txBody>
        </p:sp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4930955" y="5655915"/>
              <a:ext cx="1066943" cy="400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i="0" kern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charset="0"/>
                </a:rPr>
                <a:t>[ OH   ] </a:t>
              </a:r>
            </a:p>
          </p:txBody>
        </p:sp>
        <p:sp>
          <p:nvSpPr>
            <p:cNvPr id="55" name="Text Box 34"/>
            <p:cNvSpPr txBox="1">
              <a:spLocks noChangeArrowheads="1"/>
            </p:cNvSpPr>
            <p:nvPr/>
          </p:nvSpPr>
          <p:spPr bwMode="auto">
            <a:xfrm>
              <a:off x="4573721" y="5647977"/>
              <a:ext cx="333420" cy="400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i="0" kern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charset="0"/>
                </a:rPr>
                <a:t>+</a:t>
              </a:r>
            </a:p>
          </p:txBody>
        </p:sp>
        <p:sp>
          <p:nvSpPr>
            <p:cNvPr id="56" name="Text Box 35"/>
            <p:cNvSpPr txBox="1">
              <a:spLocks noChangeArrowheads="1"/>
            </p:cNvSpPr>
            <p:nvPr/>
          </p:nvSpPr>
          <p:spPr bwMode="auto">
            <a:xfrm>
              <a:off x="5497769" y="5608290"/>
              <a:ext cx="29849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i="0" kern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charset="0"/>
                </a:rPr>
                <a:t>–</a:t>
              </a:r>
            </a:p>
          </p:txBody>
        </p:sp>
      </p:grpSp>
      <p:sp>
        <p:nvSpPr>
          <p:cNvPr id="57" name="Retângulo de cantos arredondados 56"/>
          <p:cNvSpPr/>
          <p:nvPr/>
        </p:nvSpPr>
        <p:spPr>
          <a:xfrm>
            <a:off x="5436096" y="3147814"/>
            <a:ext cx="93610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 smtClean="0"/>
              <a:t>Kw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 rot="20178591">
            <a:off x="2556064" y="2110085"/>
            <a:ext cx="4031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QUESTÕES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8" descr="Resultado de imagem para interroga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267494"/>
            <a:ext cx="1292480" cy="2232248"/>
          </a:xfrm>
          <a:prstGeom prst="rect">
            <a:avLst/>
          </a:prstGeom>
          <a:noFill/>
        </p:spPr>
      </p:pic>
      <p:pic>
        <p:nvPicPr>
          <p:cNvPr id="5" name="Picture 8" descr="Resultado de imagem para interroga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2643758"/>
            <a:ext cx="129248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619672" y="1280830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/>
              <a:t>Equilíbrio iônico</a:t>
            </a:r>
            <a:r>
              <a:rPr lang="pt-BR" sz="2000" dirty="0" smtClean="0"/>
              <a:t> é o estudo dos equilíbrios químicos envolvendo soluções aquosas de </a:t>
            </a:r>
            <a:r>
              <a:rPr lang="pt-BR" sz="2000" u="sng" dirty="0" smtClean="0"/>
              <a:t>eletrólitos</a:t>
            </a:r>
            <a:r>
              <a:rPr lang="pt-BR" sz="2000" dirty="0" smtClean="0"/>
              <a:t>, que apresentam partículas </a:t>
            </a:r>
            <a:r>
              <a:rPr lang="pt-BR" sz="2000" u="sng" dirty="0" smtClean="0"/>
              <a:t>iônicas</a:t>
            </a:r>
            <a:r>
              <a:rPr lang="pt-BR" sz="2000" dirty="0" smtClean="0"/>
              <a:t> e </a:t>
            </a:r>
            <a:r>
              <a:rPr lang="pt-BR" sz="2000" u="sng" dirty="0" smtClean="0"/>
              <a:t>moléculas</a:t>
            </a:r>
            <a:r>
              <a:rPr lang="pt-BR" sz="2000" dirty="0" smtClean="0"/>
              <a:t> não ionizadas.</a:t>
            </a:r>
            <a:endParaRPr lang="pt-BR" sz="20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403648" y="3507854"/>
            <a:ext cx="345638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Eletrólito é toda a substância que, dissociada ou ionizada, origina íons positivos e íons negativos, pela adição de um solvente ou aquecimento. Desta forma torna-se um condutor de eletricidade. </a:t>
            </a:r>
            <a:endParaRPr lang="pt-BR" b="1" dirty="0"/>
          </a:p>
        </p:txBody>
      </p:sp>
      <p:sp>
        <p:nvSpPr>
          <p:cNvPr id="5" name="Seta para baixo 4"/>
          <p:cNvSpPr/>
          <p:nvPr/>
        </p:nvSpPr>
        <p:spPr>
          <a:xfrm>
            <a:off x="2555776" y="2715766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3651871"/>
            <a:ext cx="2304256" cy="63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9"/>
          <p:cNvSpPr>
            <a:spLocks noChangeArrowheads="1"/>
          </p:cNvSpPr>
          <p:nvPr/>
        </p:nvSpPr>
        <p:spPr bwMode="auto">
          <a:xfrm>
            <a:off x="71439" y="-66883"/>
            <a:ext cx="88725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pt-BR" sz="2000" b="1" i="0" dirty="0" smtClean="0">
                <a:solidFill>
                  <a:srgbClr val="0070C0"/>
                </a:solidFill>
                <a:cs typeface="Arial" charset="0"/>
              </a:rPr>
              <a:t>01)  </a:t>
            </a:r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Qual  das  expressões  abaixo  é  conhecida  como “produto  iônico</a:t>
            </a:r>
          </a:p>
          <a:p>
            <a:pPr algn="just">
              <a:lnSpc>
                <a:spcPct val="140000"/>
              </a:lnSpc>
            </a:pPr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       da  água,  K</a:t>
            </a:r>
            <a:r>
              <a:rPr lang="pt-BR" sz="2000" b="1" i="0" baseline="-30000" dirty="0">
                <a:solidFill>
                  <a:srgbClr val="0070C0"/>
                </a:solidFill>
                <a:cs typeface="Arial" charset="0"/>
              </a:rPr>
              <a:t>W</a:t>
            </a:r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”?</a:t>
            </a:r>
          </a:p>
        </p:txBody>
      </p:sp>
      <p:sp>
        <p:nvSpPr>
          <p:cNvPr id="98385" name="Rectangle 81"/>
          <p:cNvSpPr>
            <a:spLocks noChangeArrowheads="1"/>
          </p:cNvSpPr>
          <p:nvPr/>
        </p:nvSpPr>
        <p:spPr bwMode="auto">
          <a:xfrm>
            <a:off x="571182" y="769803"/>
            <a:ext cx="265970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200000"/>
              </a:lnSpc>
              <a:buFontTx/>
              <a:buAutoNum type="alphaLcParenR"/>
              <a:tabLst>
                <a:tab pos="419100" algn="l"/>
              </a:tabLst>
            </a:pPr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  </a:t>
            </a:r>
            <a:r>
              <a:rPr lang="pt-BR" sz="2000" b="1" i="0" dirty="0" err="1">
                <a:solidFill>
                  <a:srgbClr val="0070C0"/>
                </a:solidFill>
                <a:cs typeface="Arial" charset="0"/>
              </a:rPr>
              <a:t>K</a:t>
            </a:r>
            <a:r>
              <a:rPr lang="pt-BR" sz="2000" b="1" i="0" baseline="-30000" dirty="0" err="1">
                <a:solidFill>
                  <a:srgbClr val="0070C0"/>
                </a:solidFill>
                <a:cs typeface="Arial" charset="0"/>
              </a:rPr>
              <a:t>w</a:t>
            </a:r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 = [H</a:t>
            </a:r>
            <a:r>
              <a:rPr lang="pt-BR" sz="2000" b="1" i="0" baseline="-30000" dirty="0">
                <a:solidFill>
                  <a:srgbClr val="0070C0"/>
                </a:solidFill>
                <a:cs typeface="Arial" charset="0"/>
              </a:rPr>
              <a:t>2</a:t>
            </a:r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][O</a:t>
            </a:r>
            <a:r>
              <a:rPr lang="pt-BR" sz="2000" b="1" i="0" baseline="-30000" dirty="0">
                <a:solidFill>
                  <a:srgbClr val="0070C0"/>
                </a:solidFill>
                <a:cs typeface="Arial" charset="0"/>
              </a:rPr>
              <a:t>2</a:t>
            </a:r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].</a:t>
            </a:r>
          </a:p>
          <a:p>
            <a:pPr algn="just" eaLnBrk="0" hangingPunct="0">
              <a:lnSpc>
                <a:spcPct val="200000"/>
              </a:lnSpc>
              <a:buFontTx/>
              <a:buAutoNum type="alphaLcParenR"/>
              <a:tabLst>
                <a:tab pos="419100" algn="l"/>
              </a:tabLst>
            </a:pPr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  </a:t>
            </a:r>
            <a:r>
              <a:rPr lang="pt-BR" sz="2000" b="1" i="0" dirty="0" err="1">
                <a:solidFill>
                  <a:srgbClr val="0070C0"/>
                </a:solidFill>
                <a:cs typeface="Arial" charset="0"/>
              </a:rPr>
              <a:t>K</a:t>
            </a:r>
            <a:r>
              <a:rPr lang="pt-BR" sz="2000" b="1" i="0" baseline="-30000" dirty="0" err="1">
                <a:solidFill>
                  <a:srgbClr val="0070C0"/>
                </a:solidFill>
                <a:cs typeface="Arial" charset="0"/>
              </a:rPr>
              <a:t>w</a:t>
            </a:r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 = [H</a:t>
            </a:r>
            <a:r>
              <a:rPr lang="pt-BR" sz="2000" b="1" i="0" baseline="30000" dirty="0">
                <a:solidFill>
                  <a:srgbClr val="0070C0"/>
                </a:solidFill>
                <a:cs typeface="Arial" charset="0"/>
              </a:rPr>
              <a:t>+</a:t>
            </a:r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] / [OH</a:t>
            </a:r>
            <a:r>
              <a:rPr lang="pt-BR" sz="2000" b="1" i="0" baseline="30000" dirty="0">
                <a:solidFill>
                  <a:srgbClr val="0070C0"/>
                </a:solidFill>
                <a:cs typeface="Arial" charset="0"/>
              </a:rPr>
              <a:t> – </a:t>
            </a:r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].</a:t>
            </a:r>
          </a:p>
          <a:p>
            <a:pPr algn="just" eaLnBrk="0" hangingPunct="0">
              <a:lnSpc>
                <a:spcPct val="200000"/>
              </a:lnSpc>
              <a:buFontTx/>
              <a:buAutoNum type="alphaLcParenR"/>
              <a:tabLst>
                <a:tab pos="419100" algn="l"/>
              </a:tabLst>
            </a:pPr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  </a:t>
            </a:r>
            <a:r>
              <a:rPr lang="pt-BR" sz="2000" b="1" i="0" dirty="0" err="1">
                <a:solidFill>
                  <a:srgbClr val="0070C0"/>
                </a:solidFill>
                <a:cs typeface="Arial" charset="0"/>
              </a:rPr>
              <a:t>K</a:t>
            </a:r>
            <a:r>
              <a:rPr lang="pt-BR" sz="2000" b="1" i="0" baseline="-30000" dirty="0" err="1">
                <a:solidFill>
                  <a:srgbClr val="0070C0"/>
                </a:solidFill>
                <a:cs typeface="Arial" charset="0"/>
              </a:rPr>
              <a:t>w</a:t>
            </a:r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 = [H</a:t>
            </a:r>
            <a:r>
              <a:rPr lang="pt-BR" sz="2000" b="1" i="0" baseline="30000" dirty="0">
                <a:solidFill>
                  <a:srgbClr val="0070C0"/>
                </a:solidFill>
                <a:cs typeface="Arial" charset="0"/>
              </a:rPr>
              <a:t>+</a:t>
            </a:r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][OH</a:t>
            </a:r>
            <a:r>
              <a:rPr lang="pt-BR" sz="2000" b="1" i="0" baseline="30000" dirty="0">
                <a:solidFill>
                  <a:srgbClr val="0070C0"/>
                </a:solidFill>
                <a:cs typeface="Arial" charset="0"/>
              </a:rPr>
              <a:t> – </a:t>
            </a:r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].</a:t>
            </a:r>
          </a:p>
          <a:p>
            <a:pPr algn="just" eaLnBrk="0" hangingPunct="0">
              <a:lnSpc>
                <a:spcPct val="200000"/>
              </a:lnSpc>
              <a:buFontTx/>
              <a:buAutoNum type="alphaLcParenR"/>
              <a:tabLst>
                <a:tab pos="419100" algn="l"/>
              </a:tabLst>
            </a:pPr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  </a:t>
            </a:r>
            <a:r>
              <a:rPr lang="pt-BR" sz="2000" b="1" i="0" dirty="0" err="1">
                <a:solidFill>
                  <a:srgbClr val="0070C0"/>
                </a:solidFill>
                <a:cs typeface="Arial" charset="0"/>
              </a:rPr>
              <a:t>K</a:t>
            </a:r>
            <a:r>
              <a:rPr lang="pt-BR" sz="2000" b="1" i="0" baseline="-30000" dirty="0" err="1">
                <a:solidFill>
                  <a:srgbClr val="0070C0"/>
                </a:solidFill>
                <a:cs typeface="Arial" charset="0"/>
              </a:rPr>
              <a:t>w</a:t>
            </a:r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 = [H</a:t>
            </a:r>
            <a:r>
              <a:rPr lang="pt-BR" sz="2000" b="1" i="0" baseline="-30000" dirty="0">
                <a:solidFill>
                  <a:srgbClr val="0070C0"/>
                </a:solidFill>
                <a:cs typeface="Arial" charset="0"/>
              </a:rPr>
              <a:t>2</a:t>
            </a:r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O].</a:t>
            </a:r>
          </a:p>
          <a:p>
            <a:pPr algn="just" eaLnBrk="0" hangingPunct="0">
              <a:lnSpc>
                <a:spcPct val="200000"/>
              </a:lnSpc>
              <a:buFontTx/>
              <a:buAutoNum type="alphaLcParenR"/>
              <a:tabLst>
                <a:tab pos="419100" algn="l"/>
              </a:tabLst>
            </a:pPr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  </a:t>
            </a:r>
            <a:r>
              <a:rPr lang="pt-BR" sz="2000" b="1" i="0" dirty="0" err="1">
                <a:solidFill>
                  <a:srgbClr val="0070C0"/>
                </a:solidFill>
                <a:cs typeface="Arial" charset="0"/>
              </a:rPr>
              <a:t>K</a:t>
            </a:r>
            <a:r>
              <a:rPr lang="pt-BR" sz="2000" b="1" i="0" baseline="-30000" dirty="0" err="1">
                <a:solidFill>
                  <a:srgbClr val="0070C0"/>
                </a:solidFill>
                <a:cs typeface="Arial" charset="0"/>
              </a:rPr>
              <a:t>w</a:t>
            </a:r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 = [2H][O</a:t>
            </a:r>
            <a:r>
              <a:rPr lang="pt-BR" sz="2000" b="1" i="0" baseline="-30000" dirty="0">
                <a:solidFill>
                  <a:srgbClr val="0070C0"/>
                </a:solidFill>
                <a:cs typeface="Arial" charset="0"/>
              </a:rPr>
              <a:t>2</a:t>
            </a:r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].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98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98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98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ChangeArrowheads="1"/>
          </p:cNvSpPr>
          <p:nvPr/>
        </p:nvSpPr>
        <p:spPr bwMode="auto">
          <a:xfrm>
            <a:off x="161925" y="-118943"/>
            <a:ext cx="88026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pt-BR" sz="2000" b="1" i="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02) Um </a:t>
            </a:r>
            <a:r>
              <a:rPr lang="pt-BR" sz="2000" b="1" i="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alvejante de roupas, do tipo “ água de lavadeira “, apresenta [OH </a:t>
            </a:r>
            <a:r>
              <a:rPr lang="pt-BR" sz="2000" b="1" i="0" baseline="3000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– </a:t>
            </a:r>
            <a:r>
              <a:rPr lang="pt-BR" sz="2000" b="1" i="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] aproximadamente igual a 1,0 . 10 </a:t>
            </a:r>
            <a:r>
              <a:rPr lang="pt-BR" sz="2000" b="1" i="0" baseline="3000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– 4 </a:t>
            </a:r>
            <a:r>
              <a:rPr lang="pt-BR" sz="2000" b="1" i="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mol/L. Nessas  condições, a  concentração  de  H</a:t>
            </a:r>
            <a:r>
              <a:rPr lang="pt-BR" sz="2000" b="1" i="0" baseline="3000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+</a:t>
            </a:r>
            <a:r>
              <a:rPr lang="pt-BR" sz="2000" b="1" i="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será da ordem  de:</a:t>
            </a:r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439393" y="1405101"/>
            <a:ext cx="13516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pt-BR" sz="2000" b="1" i="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a)  10 </a:t>
            </a:r>
            <a:r>
              <a:rPr lang="pt-BR" sz="2000" b="1" i="0" baseline="3000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– 2</a:t>
            </a:r>
            <a:r>
              <a:rPr lang="pt-BR" sz="2000" b="1" i="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</a:t>
            </a:r>
          </a:p>
          <a:p>
            <a:pPr algn="just">
              <a:lnSpc>
                <a:spcPct val="140000"/>
              </a:lnSpc>
            </a:pPr>
            <a:r>
              <a:rPr lang="pt-BR" sz="2000" b="1" i="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b)  10 </a:t>
            </a:r>
            <a:r>
              <a:rPr lang="pt-BR" sz="2000" b="1" i="0" baseline="3000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– 3</a:t>
            </a:r>
            <a:r>
              <a:rPr lang="pt-BR" sz="2000" b="1" i="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</a:t>
            </a:r>
          </a:p>
          <a:p>
            <a:pPr algn="just">
              <a:lnSpc>
                <a:spcPct val="140000"/>
              </a:lnSpc>
            </a:pPr>
            <a:r>
              <a:rPr lang="pt-BR" sz="2000" b="1" i="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c)  10 </a:t>
            </a:r>
            <a:r>
              <a:rPr lang="pt-BR" sz="2000" b="1" i="0" baseline="3000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– 10 </a:t>
            </a:r>
          </a:p>
          <a:p>
            <a:pPr algn="just">
              <a:lnSpc>
                <a:spcPct val="140000"/>
              </a:lnSpc>
            </a:pPr>
            <a:r>
              <a:rPr lang="pt-BR" sz="2000" b="1" i="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d)  10 </a:t>
            </a:r>
            <a:r>
              <a:rPr lang="pt-BR" sz="2000" b="1" i="0" baseline="3000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– 14  </a:t>
            </a:r>
          </a:p>
          <a:p>
            <a:pPr algn="just">
              <a:lnSpc>
                <a:spcPct val="140000"/>
              </a:lnSpc>
            </a:pPr>
            <a:r>
              <a:rPr lang="pt-BR" sz="2000" b="1" i="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e)  zero.</a:t>
            </a:r>
          </a:p>
        </p:txBody>
      </p:sp>
      <p:sp>
        <p:nvSpPr>
          <p:cNvPr id="128016" name="Text Box 16"/>
          <p:cNvSpPr txBox="1">
            <a:spLocks noChangeArrowheads="1"/>
          </p:cNvSpPr>
          <p:nvPr/>
        </p:nvSpPr>
        <p:spPr bwMode="auto">
          <a:xfrm>
            <a:off x="2681651" y="1640681"/>
            <a:ext cx="13692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pt-BR" sz="2000" b="1" i="0">
                <a:solidFill>
                  <a:srgbClr val="0070C0"/>
                </a:solidFill>
                <a:cs typeface="Arial" charset="0"/>
              </a:rPr>
              <a:t>[H</a:t>
            </a:r>
            <a:r>
              <a:rPr lang="pt-BR" sz="2000" b="1" i="0" baseline="30000">
                <a:solidFill>
                  <a:srgbClr val="0070C0"/>
                </a:solidFill>
                <a:cs typeface="Arial" charset="0"/>
              </a:rPr>
              <a:t>+</a:t>
            </a:r>
            <a:r>
              <a:rPr lang="pt-BR" sz="2000" b="1" i="0">
                <a:solidFill>
                  <a:srgbClr val="0070C0"/>
                </a:solidFill>
                <a:cs typeface="Arial" charset="0"/>
              </a:rPr>
              <a:t> ]  =  ? </a:t>
            </a:r>
          </a:p>
        </p:txBody>
      </p:sp>
      <p:sp>
        <p:nvSpPr>
          <p:cNvPr id="128024" name="Text Box 24"/>
          <p:cNvSpPr txBox="1">
            <a:spLocks noChangeArrowheads="1"/>
          </p:cNvSpPr>
          <p:nvPr/>
        </p:nvSpPr>
        <p:spPr bwMode="auto">
          <a:xfrm>
            <a:off x="2681288" y="2039541"/>
            <a:ext cx="2132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000" b="1" i="0" dirty="0" err="1">
                <a:solidFill>
                  <a:srgbClr val="0070C0"/>
                </a:solidFill>
                <a:cs typeface="Arial" charset="0"/>
              </a:rPr>
              <a:t>Kw</a:t>
            </a:r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  =  10 </a:t>
            </a:r>
            <a:r>
              <a:rPr lang="pt-BR" sz="2000" b="1" i="0" baseline="30000" dirty="0">
                <a:solidFill>
                  <a:srgbClr val="0070C0"/>
                </a:solidFill>
                <a:cs typeface="Arial" charset="0"/>
              </a:rPr>
              <a:t>– 14  </a:t>
            </a:r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M </a:t>
            </a:r>
          </a:p>
        </p:txBody>
      </p:sp>
      <p:grpSp>
        <p:nvGrpSpPr>
          <p:cNvPr id="2" name="Grupo 4"/>
          <p:cNvGrpSpPr>
            <a:grpSpLocks/>
          </p:cNvGrpSpPr>
          <p:nvPr/>
        </p:nvGrpSpPr>
        <p:grpSpPr bwMode="auto">
          <a:xfrm>
            <a:off x="2681586" y="1273969"/>
            <a:ext cx="2490490" cy="400110"/>
            <a:chOff x="2698706" y="1698106"/>
            <a:chExt cx="2489244" cy="533559"/>
          </a:xfrm>
        </p:grpSpPr>
        <p:sp>
          <p:nvSpPr>
            <p:cNvPr id="105499" name="Text Box 20"/>
            <p:cNvSpPr txBox="1">
              <a:spLocks noChangeArrowheads="1"/>
            </p:cNvSpPr>
            <p:nvPr/>
          </p:nvSpPr>
          <p:spPr bwMode="auto">
            <a:xfrm>
              <a:off x="2698706" y="1698106"/>
              <a:ext cx="1185949" cy="533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pt-BR" sz="2000" b="1" i="0" dirty="0">
                  <a:solidFill>
                    <a:srgbClr val="0070C0"/>
                  </a:solidFill>
                  <a:cs typeface="Arial" charset="0"/>
                </a:rPr>
                <a:t>[ OH </a:t>
              </a:r>
              <a:r>
                <a:rPr lang="pt-BR" sz="2000" b="1" i="0" baseline="30000" dirty="0">
                  <a:solidFill>
                    <a:srgbClr val="0070C0"/>
                  </a:solidFill>
                  <a:cs typeface="Arial" charset="0"/>
                </a:rPr>
                <a:t>–</a:t>
              </a:r>
              <a:r>
                <a:rPr lang="pt-BR" sz="2000" b="1" i="0" dirty="0">
                  <a:solidFill>
                    <a:srgbClr val="0070C0"/>
                  </a:solidFill>
                  <a:cs typeface="Arial" charset="0"/>
                </a:rPr>
                <a:t>  ] </a:t>
              </a:r>
            </a:p>
          </p:txBody>
        </p:sp>
        <p:sp>
          <p:nvSpPr>
            <p:cNvPr id="105500" name="Text Box 26"/>
            <p:cNvSpPr txBox="1">
              <a:spLocks noChangeArrowheads="1"/>
            </p:cNvSpPr>
            <p:nvPr/>
          </p:nvSpPr>
          <p:spPr bwMode="auto">
            <a:xfrm>
              <a:off x="3773487" y="1698106"/>
              <a:ext cx="1414463" cy="533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t-BR" sz="2000" b="1" i="0">
                  <a:solidFill>
                    <a:srgbClr val="0070C0"/>
                  </a:solidFill>
                  <a:cs typeface="Arial" charset="0"/>
                </a:rPr>
                <a:t>=  10 </a:t>
              </a:r>
              <a:r>
                <a:rPr lang="pt-BR" sz="2000" b="1" i="0" baseline="30000">
                  <a:solidFill>
                    <a:srgbClr val="0070C0"/>
                  </a:solidFill>
                  <a:cs typeface="Arial" charset="0"/>
                </a:rPr>
                <a:t>– 4  </a:t>
              </a:r>
              <a:r>
                <a:rPr lang="pt-BR" sz="2000" b="1" i="0">
                  <a:solidFill>
                    <a:srgbClr val="0070C0"/>
                  </a:solidFill>
                  <a:cs typeface="Arial" charset="0"/>
                </a:rPr>
                <a:t>M</a:t>
              </a:r>
            </a:p>
          </p:txBody>
        </p:sp>
      </p:grpSp>
      <p:sp>
        <p:nvSpPr>
          <p:cNvPr id="128032" name="Text Box 32"/>
          <p:cNvSpPr txBox="1">
            <a:spLocks noChangeArrowheads="1"/>
          </p:cNvSpPr>
          <p:nvPr/>
        </p:nvSpPr>
        <p:spPr bwMode="auto">
          <a:xfrm>
            <a:off x="2681289" y="2463403"/>
            <a:ext cx="2689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i="0">
                <a:solidFill>
                  <a:srgbClr val="0070C0"/>
                </a:solidFill>
                <a:cs typeface="Arial" charset="0"/>
              </a:rPr>
              <a:t>[H</a:t>
            </a:r>
            <a:r>
              <a:rPr lang="pt-BR" sz="2000" b="1" i="0" baseline="30000">
                <a:solidFill>
                  <a:srgbClr val="0070C0"/>
                </a:solidFill>
                <a:cs typeface="Arial" charset="0"/>
              </a:rPr>
              <a:t>+</a:t>
            </a:r>
            <a:r>
              <a:rPr lang="pt-BR" sz="2000" b="1" i="0">
                <a:solidFill>
                  <a:srgbClr val="0070C0"/>
                </a:solidFill>
                <a:cs typeface="Arial" charset="0"/>
              </a:rPr>
              <a:t>] . [OH </a:t>
            </a:r>
            <a:r>
              <a:rPr lang="pt-BR" sz="2000" b="1" i="0" baseline="30000">
                <a:solidFill>
                  <a:srgbClr val="0070C0"/>
                </a:solidFill>
                <a:cs typeface="Arial" charset="0"/>
              </a:rPr>
              <a:t>–</a:t>
            </a:r>
            <a:r>
              <a:rPr lang="pt-BR" sz="2000" b="1" i="0">
                <a:solidFill>
                  <a:srgbClr val="0070C0"/>
                </a:solidFill>
                <a:cs typeface="Arial" charset="0"/>
              </a:rPr>
              <a:t> ] = 10 </a:t>
            </a:r>
            <a:r>
              <a:rPr lang="pt-BR" sz="2000" b="1" i="0" baseline="30000">
                <a:solidFill>
                  <a:srgbClr val="0070C0"/>
                </a:solidFill>
                <a:cs typeface="Arial" charset="0"/>
              </a:rPr>
              <a:t>– 14  </a:t>
            </a:r>
          </a:p>
        </p:txBody>
      </p:sp>
      <p:grpSp>
        <p:nvGrpSpPr>
          <p:cNvPr id="3" name="Grupo 1"/>
          <p:cNvGrpSpPr>
            <a:grpSpLocks/>
          </p:cNvGrpSpPr>
          <p:nvPr/>
        </p:nvGrpSpPr>
        <p:grpSpPr bwMode="auto">
          <a:xfrm>
            <a:off x="2608264" y="3219450"/>
            <a:ext cx="2446337" cy="825163"/>
            <a:chOff x="3468688" y="3846513"/>
            <a:chExt cx="2446337" cy="1100216"/>
          </a:xfrm>
        </p:grpSpPr>
        <p:sp>
          <p:nvSpPr>
            <p:cNvPr id="105491" name="Text Box 40"/>
            <p:cNvSpPr txBox="1">
              <a:spLocks noChangeArrowheads="1"/>
            </p:cNvSpPr>
            <p:nvPr/>
          </p:nvSpPr>
          <p:spPr bwMode="auto">
            <a:xfrm>
              <a:off x="3468688" y="4130675"/>
              <a:ext cx="858837" cy="533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2000" b="1" i="0">
                  <a:solidFill>
                    <a:srgbClr val="0070C0"/>
                  </a:solidFill>
                  <a:cs typeface="Arial" charset="0"/>
                </a:rPr>
                <a:t>[H    ] </a:t>
              </a:r>
            </a:p>
          </p:txBody>
        </p:sp>
        <p:sp>
          <p:nvSpPr>
            <p:cNvPr id="105492" name="Text Box 41"/>
            <p:cNvSpPr txBox="1">
              <a:spLocks noChangeArrowheads="1"/>
            </p:cNvSpPr>
            <p:nvPr/>
          </p:nvSpPr>
          <p:spPr bwMode="auto">
            <a:xfrm>
              <a:off x="3808413" y="4127501"/>
              <a:ext cx="304892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 i="0">
                  <a:solidFill>
                    <a:srgbClr val="0070C0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105493" name="Text Box 42"/>
            <p:cNvSpPr txBox="1">
              <a:spLocks noChangeArrowheads="1"/>
            </p:cNvSpPr>
            <p:nvPr/>
          </p:nvSpPr>
          <p:spPr bwMode="auto">
            <a:xfrm>
              <a:off x="4332288" y="4141789"/>
              <a:ext cx="574675" cy="533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2000" b="1" i="0">
                  <a:solidFill>
                    <a:srgbClr val="0070C0"/>
                  </a:solidFill>
                  <a:cs typeface="Arial" charset="0"/>
                </a:rPr>
                <a:t>= </a:t>
              </a:r>
            </a:p>
          </p:txBody>
        </p:sp>
        <p:sp>
          <p:nvSpPr>
            <p:cNvPr id="105494" name="Text Box 43"/>
            <p:cNvSpPr txBox="1">
              <a:spLocks noChangeArrowheads="1"/>
            </p:cNvSpPr>
            <p:nvPr/>
          </p:nvSpPr>
          <p:spPr bwMode="auto">
            <a:xfrm>
              <a:off x="5214938" y="3846513"/>
              <a:ext cx="612775" cy="451405"/>
            </a:xfrm>
            <a:prstGeom prst="rect">
              <a:avLst/>
            </a:prstGeom>
            <a:noFill/>
            <a:ln w="76200" cmpd="tri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 i="0">
                  <a:solidFill>
                    <a:srgbClr val="0070C0"/>
                  </a:solidFill>
                  <a:cs typeface="Arial" charset="0"/>
                </a:rPr>
                <a:t>– 14</a:t>
              </a:r>
            </a:p>
          </p:txBody>
        </p:sp>
        <p:sp>
          <p:nvSpPr>
            <p:cNvPr id="105495" name="Text Box 44"/>
            <p:cNvSpPr txBox="1">
              <a:spLocks noChangeArrowheads="1"/>
            </p:cNvSpPr>
            <p:nvPr/>
          </p:nvSpPr>
          <p:spPr bwMode="auto">
            <a:xfrm>
              <a:off x="4856163" y="3937000"/>
              <a:ext cx="614362" cy="533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2000" b="1" i="0">
                  <a:solidFill>
                    <a:srgbClr val="0070C0"/>
                  </a:solidFill>
                  <a:cs typeface="Arial" charset="0"/>
                </a:rPr>
                <a:t>10 </a:t>
              </a:r>
            </a:p>
          </p:txBody>
        </p:sp>
        <p:sp>
          <p:nvSpPr>
            <p:cNvPr id="105496" name="Line 45"/>
            <p:cNvSpPr>
              <a:spLocks noChangeShapeType="1"/>
            </p:cNvSpPr>
            <p:nvPr/>
          </p:nvSpPr>
          <p:spPr bwMode="auto">
            <a:xfrm>
              <a:off x="4906963" y="4349750"/>
              <a:ext cx="1008062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0070C0"/>
                </a:solidFill>
              </a:endParaRPr>
            </a:p>
          </p:txBody>
        </p:sp>
        <p:sp>
          <p:nvSpPr>
            <p:cNvPr id="105497" name="Text Box 46"/>
            <p:cNvSpPr txBox="1">
              <a:spLocks noChangeArrowheads="1"/>
            </p:cNvSpPr>
            <p:nvPr/>
          </p:nvSpPr>
          <p:spPr bwMode="auto">
            <a:xfrm>
              <a:off x="5256213" y="4349750"/>
              <a:ext cx="561975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 i="0">
                  <a:solidFill>
                    <a:srgbClr val="0070C0"/>
                  </a:solidFill>
                  <a:cs typeface="Arial" charset="0"/>
                </a:rPr>
                <a:t>– 4</a:t>
              </a:r>
            </a:p>
          </p:txBody>
        </p:sp>
        <p:sp>
          <p:nvSpPr>
            <p:cNvPr id="105498" name="Text Box 47"/>
            <p:cNvSpPr txBox="1">
              <a:spLocks noChangeArrowheads="1"/>
            </p:cNvSpPr>
            <p:nvPr/>
          </p:nvSpPr>
          <p:spPr bwMode="auto">
            <a:xfrm>
              <a:off x="4833938" y="4413250"/>
              <a:ext cx="636587" cy="533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000" b="1" i="0">
                  <a:solidFill>
                    <a:srgbClr val="0070C0"/>
                  </a:solidFill>
                  <a:cs typeface="Arial" charset="0"/>
                </a:rPr>
                <a:t>10</a:t>
              </a:r>
            </a:p>
          </p:txBody>
        </p:sp>
      </p:grpSp>
      <p:grpSp>
        <p:nvGrpSpPr>
          <p:cNvPr id="4" name="Grupo 2"/>
          <p:cNvGrpSpPr>
            <a:grpSpLocks/>
          </p:cNvGrpSpPr>
          <p:nvPr/>
        </p:nvGrpSpPr>
        <p:grpSpPr bwMode="auto">
          <a:xfrm>
            <a:off x="2681288" y="4019551"/>
            <a:ext cx="2933700" cy="465598"/>
            <a:chOff x="3541713" y="4913309"/>
            <a:chExt cx="2933700" cy="620796"/>
          </a:xfrm>
        </p:grpSpPr>
        <p:sp>
          <p:nvSpPr>
            <p:cNvPr id="105486" name="Text Box 48"/>
            <p:cNvSpPr txBox="1">
              <a:spLocks noChangeArrowheads="1"/>
            </p:cNvSpPr>
            <p:nvPr/>
          </p:nvSpPr>
          <p:spPr bwMode="auto">
            <a:xfrm>
              <a:off x="3541713" y="4995864"/>
              <a:ext cx="876300" cy="533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2000" b="1" i="0">
                  <a:solidFill>
                    <a:srgbClr val="0070C0"/>
                  </a:solidFill>
                  <a:cs typeface="Arial" charset="0"/>
                </a:rPr>
                <a:t>[H   ] </a:t>
              </a:r>
            </a:p>
          </p:txBody>
        </p:sp>
        <p:sp>
          <p:nvSpPr>
            <p:cNvPr id="105487" name="Text Box 49"/>
            <p:cNvSpPr txBox="1">
              <a:spLocks noChangeArrowheads="1"/>
            </p:cNvSpPr>
            <p:nvPr/>
          </p:nvSpPr>
          <p:spPr bwMode="auto">
            <a:xfrm>
              <a:off x="3810447" y="4963072"/>
              <a:ext cx="304892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 i="0">
                  <a:solidFill>
                    <a:srgbClr val="0070C0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105488" name="Text Box 50"/>
            <p:cNvSpPr txBox="1">
              <a:spLocks noChangeArrowheads="1"/>
            </p:cNvSpPr>
            <p:nvPr/>
          </p:nvSpPr>
          <p:spPr bwMode="auto">
            <a:xfrm>
              <a:off x="4386511" y="5000626"/>
              <a:ext cx="431800" cy="533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2000" b="1" i="0">
                  <a:solidFill>
                    <a:srgbClr val="0070C0"/>
                  </a:solidFill>
                  <a:cs typeface="Arial" charset="0"/>
                </a:rPr>
                <a:t>= </a:t>
              </a:r>
            </a:p>
          </p:txBody>
        </p:sp>
        <p:sp>
          <p:nvSpPr>
            <p:cNvPr id="105489" name="Text Box 51"/>
            <p:cNvSpPr txBox="1">
              <a:spLocks noChangeArrowheads="1"/>
            </p:cNvSpPr>
            <p:nvPr/>
          </p:nvSpPr>
          <p:spPr bwMode="auto">
            <a:xfrm>
              <a:off x="5060950" y="4913309"/>
              <a:ext cx="650875" cy="410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b="1" i="0">
                  <a:solidFill>
                    <a:srgbClr val="0070C0"/>
                  </a:solidFill>
                  <a:cs typeface="Arial" charset="0"/>
                </a:rPr>
                <a:t>– 10</a:t>
              </a:r>
            </a:p>
          </p:txBody>
        </p:sp>
        <p:sp>
          <p:nvSpPr>
            <p:cNvPr id="105490" name="Text Box 52"/>
            <p:cNvSpPr txBox="1">
              <a:spLocks noChangeArrowheads="1"/>
            </p:cNvSpPr>
            <p:nvPr/>
          </p:nvSpPr>
          <p:spPr bwMode="auto">
            <a:xfrm>
              <a:off x="4786313" y="5000621"/>
              <a:ext cx="1689100" cy="533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2000" b="1" i="0">
                  <a:solidFill>
                    <a:srgbClr val="0070C0"/>
                  </a:solidFill>
                  <a:cs typeface="Arial" charset="0"/>
                </a:rPr>
                <a:t>10       mol/L</a:t>
              </a:r>
            </a:p>
          </p:txBody>
        </p:sp>
      </p:grp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2628901" y="2893219"/>
            <a:ext cx="2689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i="0">
                <a:solidFill>
                  <a:srgbClr val="0070C0"/>
                </a:solidFill>
                <a:cs typeface="Arial" charset="0"/>
              </a:rPr>
              <a:t>[H</a:t>
            </a:r>
            <a:r>
              <a:rPr lang="pt-BR" sz="2000" b="1" i="0" baseline="30000">
                <a:solidFill>
                  <a:srgbClr val="0070C0"/>
                </a:solidFill>
                <a:cs typeface="Arial" charset="0"/>
              </a:rPr>
              <a:t>+</a:t>
            </a:r>
            <a:r>
              <a:rPr lang="pt-BR" sz="2000" b="1" i="0">
                <a:solidFill>
                  <a:srgbClr val="0070C0"/>
                </a:solidFill>
                <a:cs typeface="Arial" charset="0"/>
              </a:rPr>
              <a:t>] . 10 </a:t>
            </a:r>
            <a:r>
              <a:rPr lang="pt-BR" sz="2000" b="1" i="0" baseline="30000">
                <a:solidFill>
                  <a:srgbClr val="0070C0"/>
                </a:solidFill>
                <a:cs typeface="Arial" charset="0"/>
              </a:rPr>
              <a:t>–4</a:t>
            </a:r>
            <a:r>
              <a:rPr lang="pt-BR" sz="2000" b="1" i="0">
                <a:solidFill>
                  <a:srgbClr val="0070C0"/>
                </a:solidFill>
                <a:cs typeface="Arial" charset="0"/>
              </a:rPr>
              <a:t>  =  10 </a:t>
            </a:r>
            <a:r>
              <a:rPr lang="pt-BR" sz="2000" b="1" i="0" baseline="30000">
                <a:solidFill>
                  <a:srgbClr val="0070C0"/>
                </a:solidFill>
                <a:cs typeface="Arial" charset="0"/>
              </a:rPr>
              <a:t>– 14 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2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28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autoRev="1" fill="hold"/>
                                        <p:tgtEl>
                                          <p:spTgt spid="128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128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128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6" grpId="0"/>
      <p:bldP spid="128024" grpId="0"/>
      <p:bldP spid="128032" grpId="0"/>
      <p:bldP spid="4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"/>
          <p:cNvSpPr txBox="1">
            <a:spLocks noGrp="1"/>
          </p:cNvSpPr>
          <p:nvPr>
            <p:ph type="title"/>
          </p:nvPr>
        </p:nvSpPr>
        <p:spPr>
          <a:xfrm>
            <a:off x="4572000" y="915566"/>
            <a:ext cx="396044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EQUILÍBRIO DA ÁGUA</a:t>
            </a:r>
            <a:endParaRPr sz="3600" b="1" dirty="0"/>
          </a:p>
        </p:txBody>
      </p:sp>
      <p:pic>
        <p:nvPicPr>
          <p:cNvPr id="274" name="Google Shape;274;p22" descr="coffee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67000" y="1442208"/>
            <a:ext cx="3076200" cy="2259084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42</a:t>
            </a:fld>
            <a:endParaRPr/>
          </a:p>
        </p:txBody>
      </p:sp>
      <p:sp>
        <p:nvSpPr>
          <p:cNvPr id="51" name="Retângulo 50"/>
          <p:cNvSpPr/>
          <p:nvPr/>
        </p:nvSpPr>
        <p:spPr>
          <a:xfrm>
            <a:off x="4464496" y="1491630"/>
            <a:ext cx="4572000" cy="17030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Em água pura a concentração </a:t>
            </a:r>
          </a:p>
          <a:p>
            <a:pPr algn="ctr">
              <a:lnSpc>
                <a:spcPct val="150000"/>
              </a:lnSpc>
            </a:pPr>
            <a:r>
              <a:rPr lang="pt-BR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hidrogeniônica</a:t>
            </a:r>
            <a:r>
              <a:rPr lang="pt-BR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[H+] é igual </a:t>
            </a:r>
          </a:p>
          <a:p>
            <a:pPr algn="ctr">
              <a:lnSpc>
                <a:spcPct val="150000"/>
              </a:lnSpc>
            </a:pPr>
            <a:r>
              <a:rPr lang="pt-BR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à concentração </a:t>
            </a:r>
            <a:r>
              <a:rPr lang="pt-BR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hidroxiliônica</a:t>
            </a:r>
            <a:r>
              <a:rPr lang="pt-BR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[OH-], isto é, a 25°C, observa-se que:</a:t>
            </a:r>
            <a:endParaRPr lang="pt-BR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7165677" y="3285999"/>
            <a:ext cx="574675" cy="64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3600" b="1" i="0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= </a:t>
            </a: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4911676" y="3355833"/>
            <a:ext cx="1316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 i="0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[H   ] </a:t>
            </a: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6227663" y="3359007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 i="0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[OH   ] 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5163965" y="3265366"/>
            <a:ext cx="395287" cy="5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 i="0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+</a:t>
            </a:r>
          </a:p>
        </p:txBody>
      </p: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6736680" y="3262192"/>
            <a:ext cx="355600" cy="46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i="0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–</a:t>
            </a:r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7689279" y="3395776"/>
            <a:ext cx="1419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 i="0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10 </a:t>
            </a:r>
            <a:r>
              <a:rPr lang="pt-BR" sz="2000" b="1" i="0" baseline="30000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– 7</a:t>
            </a:r>
            <a:r>
              <a:rPr lang="pt-BR" sz="2000" b="1" i="0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  </a:t>
            </a:r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5652988" y="3285999"/>
            <a:ext cx="574675" cy="64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3600" b="1" i="0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= </a:t>
            </a:r>
          </a:p>
        </p:txBody>
      </p:sp>
      <p:sp>
        <p:nvSpPr>
          <p:cNvPr id="67" name="Rectangle 15"/>
          <p:cNvSpPr>
            <a:spLocks noChangeArrowheads="1"/>
          </p:cNvSpPr>
          <p:nvPr/>
        </p:nvSpPr>
        <p:spPr bwMode="auto">
          <a:xfrm>
            <a:off x="4338576" y="3973001"/>
            <a:ext cx="4337880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000" b="1" i="0" dirty="0">
                <a:solidFill>
                  <a:srgbClr val="FFFF00"/>
                </a:solidFill>
                <a:cs typeface="Arial" charset="0"/>
              </a:rPr>
              <a:t>Nestas condições dizemos que </a:t>
            </a:r>
          </a:p>
          <a:p>
            <a:pPr algn="ctr">
              <a:lnSpc>
                <a:spcPct val="120000"/>
              </a:lnSpc>
            </a:pPr>
            <a:r>
              <a:rPr lang="pt-BR" sz="2000" b="1" i="0" dirty="0">
                <a:solidFill>
                  <a:srgbClr val="FFFF00"/>
                </a:solidFill>
                <a:cs typeface="Arial" charset="0"/>
              </a:rPr>
              <a:t>a solução é   “ NEUTRA “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"/>
          <p:cNvSpPr txBox="1">
            <a:spLocks noGrp="1"/>
          </p:cNvSpPr>
          <p:nvPr>
            <p:ph type="title"/>
          </p:nvPr>
        </p:nvSpPr>
        <p:spPr>
          <a:xfrm>
            <a:off x="4572000" y="915566"/>
            <a:ext cx="396044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EQUILÍBRIO DA ÁGUA</a:t>
            </a:r>
            <a:endParaRPr sz="3600" b="1" dirty="0"/>
          </a:p>
        </p:txBody>
      </p:sp>
      <p:pic>
        <p:nvPicPr>
          <p:cNvPr id="274" name="Google Shape;274;p22" descr="coffee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67000" y="1442208"/>
            <a:ext cx="3076200" cy="2259084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43</a:t>
            </a:fld>
            <a:endParaRPr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004048" y="1537623"/>
            <a:ext cx="3240360" cy="170303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800" b="1" i="0" dirty="0">
                <a:solidFill>
                  <a:srgbClr val="0070C0"/>
                </a:solidFill>
                <a:cs typeface="Arial" charset="0"/>
              </a:rPr>
              <a:t>As soluções em que </a:t>
            </a:r>
          </a:p>
          <a:p>
            <a:pPr algn="ctr">
              <a:lnSpc>
                <a:spcPct val="150000"/>
              </a:lnSpc>
            </a:pPr>
            <a:r>
              <a:rPr lang="pt-BR" sz="1800" b="1" i="0" dirty="0">
                <a:solidFill>
                  <a:srgbClr val="0070C0"/>
                </a:solidFill>
                <a:cs typeface="Arial" charset="0"/>
              </a:rPr>
              <a:t>[H</a:t>
            </a:r>
            <a:r>
              <a:rPr lang="pt-BR" sz="1800" b="1" i="0" baseline="30000" dirty="0">
                <a:solidFill>
                  <a:srgbClr val="0070C0"/>
                </a:solidFill>
                <a:cs typeface="Arial" charset="0"/>
              </a:rPr>
              <a:t>+</a:t>
            </a:r>
            <a:r>
              <a:rPr lang="pt-BR" sz="1800" b="1" i="0" dirty="0">
                <a:solidFill>
                  <a:srgbClr val="0070C0"/>
                </a:solidFill>
                <a:cs typeface="Arial" charset="0"/>
              </a:rPr>
              <a:t>   ]  &gt;  [OH </a:t>
            </a:r>
            <a:r>
              <a:rPr lang="pt-BR" sz="1800" b="1" i="0" baseline="30000" dirty="0">
                <a:solidFill>
                  <a:srgbClr val="0070C0"/>
                </a:solidFill>
                <a:cs typeface="Arial" charset="0"/>
              </a:rPr>
              <a:t>–</a:t>
            </a:r>
            <a:r>
              <a:rPr lang="pt-BR" sz="1800" b="1" i="0" dirty="0">
                <a:solidFill>
                  <a:srgbClr val="0070C0"/>
                </a:solidFill>
                <a:cs typeface="Arial" charset="0"/>
              </a:rPr>
              <a:t>  ] </a:t>
            </a:r>
          </a:p>
          <a:p>
            <a:pPr algn="ctr">
              <a:lnSpc>
                <a:spcPct val="150000"/>
              </a:lnSpc>
            </a:pPr>
            <a:r>
              <a:rPr lang="pt-BR" sz="1800" b="1" i="0" dirty="0">
                <a:solidFill>
                  <a:srgbClr val="0070C0"/>
                </a:solidFill>
                <a:cs typeface="Arial" charset="0"/>
              </a:rPr>
              <a:t>terão características </a:t>
            </a:r>
          </a:p>
          <a:p>
            <a:pPr algn="ctr">
              <a:lnSpc>
                <a:spcPct val="150000"/>
              </a:lnSpc>
            </a:pPr>
            <a:r>
              <a:rPr lang="pt-BR" sz="1800" b="1" i="0" dirty="0">
                <a:solidFill>
                  <a:srgbClr val="0070C0"/>
                </a:solidFill>
                <a:cs typeface="Arial" charset="0"/>
              </a:rPr>
              <a:t>ÁCIDAS</a:t>
            </a:r>
          </a:p>
        </p:txBody>
      </p:sp>
      <p:grpSp>
        <p:nvGrpSpPr>
          <p:cNvPr id="17" name="Grupo 1"/>
          <p:cNvGrpSpPr>
            <a:grpSpLocks/>
          </p:cNvGrpSpPr>
          <p:nvPr/>
        </p:nvGrpSpPr>
        <p:grpSpPr bwMode="auto">
          <a:xfrm>
            <a:off x="4716238" y="3421536"/>
            <a:ext cx="3816202" cy="1532629"/>
            <a:chOff x="1946679" y="3015575"/>
            <a:chExt cx="4929577" cy="2226429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1946679" y="3140968"/>
              <a:ext cx="4929577" cy="210103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pt-BR" b="1" i="0">
                <a:cs typeface="Arial" pitchFamily="34" charset="0"/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2841222" y="3909424"/>
              <a:ext cx="3122999" cy="581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i="0" dirty="0">
                  <a:solidFill>
                    <a:schemeClr val="bg1"/>
                  </a:solidFill>
                  <a:cs typeface="Arial" charset="0"/>
                </a:rPr>
                <a:t>[ H</a:t>
              </a:r>
              <a:r>
                <a:rPr lang="pt-BR" sz="2000" b="1" i="0" baseline="30000" dirty="0">
                  <a:solidFill>
                    <a:schemeClr val="bg1"/>
                  </a:solidFill>
                  <a:cs typeface="Arial" charset="0"/>
                </a:rPr>
                <a:t>+</a:t>
              </a:r>
              <a:r>
                <a:rPr lang="pt-BR" sz="2000" b="1" i="0" dirty="0">
                  <a:solidFill>
                    <a:schemeClr val="bg1"/>
                  </a:solidFill>
                  <a:cs typeface="Arial" charset="0"/>
                </a:rPr>
                <a:t>] &gt; 10 </a:t>
              </a:r>
              <a:r>
                <a:rPr lang="pt-BR" sz="2000" b="1" i="0" baseline="30000" dirty="0">
                  <a:solidFill>
                    <a:schemeClr val="bg1"/>
                  </a:solidFill>
                  <a:cs typeface="Arial" charset="0"/>
                </a:rPr>
                <a:t>– 7</a:t>
              </a:r>
              <a:r>
                <a:rPr lang="pt-BR" sz="2000" b="1" i="0" dirty="0">
                  <a:solidFill>
                    <a:schemeClr val="bg1"/>
                  </a:solidFill>
                  <a:cs typeface="Arial" charset="0"/>
                </a:rPr>
                <a:t> mol/L </a:t>
              </a: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2795621" y="4633198"/>
              <a:ext cx="3526781" cy="581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i="0" dirty="0">
                  <a:solidFill>
                    <a:schemeClr val="bg1"/>
                  </a:solidFill>
                  <a:cs typeface="Arial" charset="0"/>
                </a:rPr>
                <a:t>[OH </a:t>
              </a:r>
              <a:r>
                <a:rPr lang="pt-BR" sz="2000" b="1" i="0" baseline="30000" dirty="0">
                  <a:solidFill>
                    <a:schemeClr val="bg1"/>
                  </a:solidFill>
                  <a:cs typeface="Arial" charset="0"/>
                </a:rPr>
                <a:t>–</a:t>
              </a:r>
              <a:r>
                <a:rPr lang="pt-BR" sz="2000" b="1" i="0" dirty="0">
                  <a:solidFill>
                    <a:schemeClr val="bg1"/>
                  </a:solidFill>
                  <a:cs typeface="Arial" charset="0"/>
                </a:rPr>
                <a:t> ] &lt; 10 </a:t>
              </a:r>
              <a:r>
                <a:rPr lang="pt-BR" sz="2000" b="1" i="0" baseline="30000" dirty="0">
                  <a:solidFill>
                    <a:schemeClr val="bg1"/>
                  </a:solidFill>
                  <a:cs typeface="Arial" charset="0"/>
                </a:rPr>
                <a:t>– 7</a:t>
              </a:r>
              <a:r>
                <a:rPr lang="pt-BR" sz="2000" b="1" i="0" dirty="0">
                  <a:solidFill>
                    <a:schemeClr val="bg1"/>
                  </a:solidFill>
                  <a:cs typeface="Arial" charset="0"/>
                </a:rPr>
                <a:t> mol/L </a:t>
              </a: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2169701" y="3015575"/>
              <a:ext cx="4305356" cy="80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2000" b="1" i="0" dirty="0">
                  <a:solidFill>
                    <a:srgbClr val="FFFF00"/>
                  </a:solidFill>
                  <a:cs typeface="Arial" charset="0"/>
                </a:rPr>
                <a:t>nestas soluções </a:t>
              </a:r>
              <a:r>
                <a:rPr lang="pt-BR" sz="2000" b="1" i="0" dirty="0" smtClean="0">
                  <a:solidFill>
                    <a:srgbClr val="FFFF00"/>
                  </a:solidFill>
                  <a:cs typeface="Arial" charset="0"/>
                </a:rPr>
                <a:t>teremos:</a:t>
              </a:r>
              <a:endParaRPr lang="pt-BR" sz="2000" b="1" i="0" dirty="0">
                <a:solidFill>
                  <a:srgbClr val="FFFF00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"/>
          <p:cNvSpPr txBox="1">
            <a:spLocks noGrp="1"/>
          </p:cNvSpPr>
          <p:nvPr>
            <p:ph type="title"/>
          </p:nvPr>
        </p:nvSpPr>
        <p:spPr>
          <a:xfrm>
            <a:off x="4572000" y="915566"/>
            <a:ext cx="396044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EQUILÍBRIO DA ÁGUA</a:t>
            </a:r>
            <a:endParaRPr sz="3600" b="1" dirty="0"/>
          </a:p>
        </p:txBody>
      </p:sp>
      <p:pic>
        <p:nvPicPr>
          <p:cNvPr id="274" name="Google Shape;274;p22" descr="coffee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67000" y="1442208"/>
            <a:ext cx="3076200" cy="2259084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44</a:t>
            </a:fld>
            <a:endParaRPr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436096" y="1444784"/>
            <a:ext cx="2492990" cy="17030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800" b="1" i="0" dirty="0">
                <a:solidFill>
                  <a:srgbClr val="FFFF00"/>
                </a:solidFill>
                <a:cs typeface="Arial" charset="0"/>
              </a:rPr>
              <a:t>As soluções em que </a:t>
            </a:r>
          </a:p>
          <a:p>
            <a:pPr algn="ctr">
              <a:lnSpc>
                <a:spcPct val="150000"/>
              </a:lnSpc>
            </a:pPr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[H</a:t>
            </a:r>
            <a:r>
              <a:rPr lang="pt-BR" sz="1800" b="1" i="0" baseline="30000" dirty="0">
                <a:solidFill>
                  <a:schemeClr val="bg1"/>
                </a:solidFill>
                <a:cs typeface="Arial" charset="0"/>
              </a:rPr>
              <a:t>+</a:t>
            </a:r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   ]  &lt;  [OH </a:t>
            </a:r>
            <a:r>
              <a:rPr lang="pt-BR" sz="1800" b="1" i="0" baseline="30000" dirty="0">
                <a:solidFill>
                  <a:schemeClr val="bg1"/>
                </a:solidFill>
                <a:cs typeface="Arial" charset="0"/>
              </a:rPr>
              <a:t>–</a:t>
            </a:r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  ] </a:t>
            </a:r>
          </a:p>
          <a:p>
            <a:pPr algn="ctr">
              <a:lnSpc>
                <a:spcPct val="150000"/>
              </a:lnSpc>
            </a:pPr>
            <a:r>
              <a:rPr lang="pt-BR" sz="1800" b="1" i="0" dirty="0">
                <a:solidFill>
                  <a:srgbClr val="FFFF00"/>
                </a:solidFill>
                <a:cs typeface="Arial" charset="0"/>
              </a:rPr>
              <a:t>terão características </a:t>
            </a:r>
          </a:p>
          <a:p>
            <a:pPr algn="ctr">
              <a:lnSpc>
                <a:spcPct val="150000"/>
              </a:lnSpc>
            </a:pPr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BÁSICAS</a:t>
            </a:r>
          </a:p>
        </p:txBody>
      </p:sp>
      <p:grpSp>
        <p:nvGrpSpPr>
          <p:cNvPr id="14" name="Grupo 1"/>
          <p:cNvGrpSpPr>
            <a:grpSpLocks/>
          </p:cNvGrpSpPr>
          <p:nvPr/>
        </p:nvGrpSpPr>
        <p:grpSpPr bwMode="auto">
          <a:xfrm>
            <a:off x="5148064" y="3190292"/>
            <a:ext cx="2941831" cy="1812383"/>
            <a:chOff x="3196203" y="3189615"/>
            <a:chExt cx="2942125" cy="1813051"/>
          </a:xfrm>
        </p:grpSpPr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3602071" y="3909425"/>
              <a:ext cx="2199861" cy="369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[ H</a:t>
              </a:r>
              <a:r>
                <a:rPr lang="pt-BR" sz="1800" b="1" i="0" baseline="30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+</a:t>
              </a:r>
              <a:r>
                <a:rPr lang="pt-BR" sz="18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] &lt; 10 </a:t>
              </a:r>
              <a:r>
                <a:rPr lang="pt-BR" sz="1800" b="1" i="0" baseline="30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– 7</a:t>
              </a:r>
              <a:r>
                <a:rPr lang="pt-BR" sz="18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 mol/L </a:t>
              </a: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3602071" y="4633198"/>
              <a:ext cx="2482018" cy="369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[OH </a:t>
              </a:r>
              <a:r>
                <a:rPr lang="pt-BR" sz="1800" b="1" i="0" baseline="30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–</a:t>
              </a:r>
              <a:r>
                <a:rPr lang="pt-BR" sz="18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 ] &gt; 10 </a:t>
              </a:r>
              <a:r>
                <a:rPr lang="pt-BR" sz="1800" b="1" i="0" baseline="30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– 7</a:t>
              </a:r>
              <a:r>
                <a:rPr lang="pt-BR" sz="18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 mol/L </a:t>
              </a: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3196203" y="3189615"/>
              <a:ext cx="2942125" cy="456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800" b="1" i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cs typeface="Arial" charset="0"/>
                </a:rPr>
                <a:t>nestas soluções teremos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45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 rot="20178591">
            <a:off x="2556064" y="2110085"/>
            <a:ext cx="4031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QUESTÕES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1384" name="Picture 8" descr="Resultado de imagem para interroga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267494"/>
            <a:ext cx="1292480" cy="2232248"/>
          </a:xfrm>
          <a:prstGeom prst="rect">
            <a:avLst/>
          </a:prstGeom>
          <a:noFill/>
        </p:spPr>
      </p:pic>
      <p:pic>
        <p:nvPicPr>
          <p:cNvPr id="8" name="Picture 8" descr="Resultado de imagem para interroga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2643758"/>
            <a:ext cx="129248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ChangeArrowheads="1"/>
          </p:cNvSpPr>
          <p:nvPr/>
        </p:nvSpPr>
        <p:spPr bwMode="auto">
          <a:xfrm>
            <a:off x="1" y="-79562"/>
            <a:ext cx="896461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2000" b="1" i="0">
                <a:solidFill>
                  <a:schemeClr val="bg1"/>
                </a:solidFill>
                <a:cs typeface="Arial" charset="0"/>
              </a:rPr>
              <a:t>01) Observando a tabela abaixo, podemos afirmar que entre os líquidos</a:t>
            </a:r>
          </a:p>
          <a:p>
            <a:pPr algn="just">
              <a:lnSpc>
                <a:spcPct val="130000"/>
              </a:lnSpc>
            </a:pPr>
            <a:r>
              <a:rPr lang="pt-BR" sz="2000" b="1" i="0">
                <a:solidFill>
                  <a:schemeClr val="bg1"/>
                </a:solidFill>
                <a:cs typeface="Arial" charset="0"/>
              </a:rPr>
              <a:t>      citados  tem(em) caráter ácido apenas: </a:t>
            </a:r>
          </a:p>
        </p:txBody>
      </p:sp>
      <p:graphicFrame>
        <p:nvGraphicFramePr>
          <p:cNvPr id="132240" name="Group 144"/>
          <p:cNvGraphicFramePr>
            <a:graphicFrameLocks noGrp="1"/>
          </p:cNvGraphicFramePr>
          <p:nvPr/>
        </p:nvGraphicFramePr>
        <p:xfrm>
          <a:off x="3347864" y="771550"/>
          <a:ext cx="5328592" cy="2731680"/>
        </p:xfrm>
        <a:graphic>
          <a:graphicData uri="http://schemas.openxmlformats.org/drawingml/2006/table">
            <a:tbl>
              <a:tblPr/>
              <a:tblGrid>
                <a:gridCol w="2761470"/>
                <a:gridCol w="1200891"/>
                <a:gridCol w="1366231"/>
              </a:tblGrid>
              <a:tr h="333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Líquido</a:t>
                      </a:r>
                    </a:p>
                  </a:txBody>
                  <a:tcPr marL="90000" marR="900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[H</a:t>
                      </a:r>
                      <a:r>
                        <a:rPr kumimoji="0" lang="pt-BR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</a:t>
                      </a: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]</a:t>
                      </a:r>
                    </a:p>
                  </a:txBody>
                  <a:tcPr marL="90000" marR="900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[OH</a:t>
                      </a:r>
                      <a:r>
                        <a:rPr kumimoji="0" lang="pt-BR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– 1</a:t>
                      </a: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]</a:t>
                      </a:r>
                    </a:p>
                  </a:txBody>
                  <a:tcPr marL="90000" marR="900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  <a:tr h="333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Leite</a:t>
                      </a:r>
                    </a:p>
                  </a:txBody>
                  <a:tcPr marL="90000" marR="900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r>
                        <a:rPr kumimoji="0" lang="pt-BR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– 7</a:t>
                      </a:r>
                      <a:endParaRPr kumimoji="0" 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r>
                        <a:rPr kumimoji="0" lang="pt-BR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– 7</a:t>
                      </a:r>
                      <a:endParaRPr kumimoji="0" 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  <a:tr h="333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Água do mar</a:t>
                      </a:r>
                    </a:p>
                  </a:txBody>
                  <a:tcPr marL="90000" marR="900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r>
                        <a:rPr kumimoji="0" lang="pt-BR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– 8</a:t>
                      </a:r>
                      <a:endParaRPr kumimoji="0" 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r>
                        <a:rPr kumimoji="0" lang="pt-BR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– 6</a:t>
                      </a:r>
                      <a:endParaRPr kumimoji="0" 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  <a:tr h="333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Coca-cola</a:t>
                      </a:r>
                    </a:p>
                  </a:txBody>
                  <a:tcPr marL="90000" marR="900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r>
                        <a:rPr kumimoji="0" lang="pt-BR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– 3</a:t>
                      </a:r>
                      <a:endParaRPr kumimoji="0" 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r>
                        <a:rPr kumimoji="0" lang="pt-BR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– 11</a:t>
                      </a:r>
                      <a:endParaRPr kumimoji="0" 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  <a:tr h="333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Café preparado</a:t>
                      </a:r>
                    </a:p>
                  </a:txBody>
                  <a:tcPr marL="90000" marR="900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r>
                        <a:rPr kumimoji="0" lang="pt-BR" sz="15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– 5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r>
                        <a:rPr kumimoji="0" lang="pt-BR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– 9</a:t>
                      </a:r>
                      <a:endParaRPr kumimoji="0" 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  <a:tr h="333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Lágrima</a:t>
                      </a:r>
                    </a:p>
                  </a:txBody>
                  <a:tcPr marL="90000" marR="900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r>
                        <a:rPr kumimoji="0" lang="pt-BR" sz="15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– 7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r>
                        <a:rPr kumimoji="0" lang="pt-BR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– 7</a:t>
                      </a:r>
                      <a:endParaRPr kumimoji="0" 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  <a:tr h="333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Água de lavadeira</a:t>
                      </a:r>
                    </a:p>
                  </a:txBody>
                  <a:tcPr marL="90000" marR="900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r>
                        <a:rPr kumimoji="0" lang="pt-BR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– 12</a:t>
                      </a:r>
                      <a:endParaRPr kumimoji="0" 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r>
                        <a:rPr kumimoji="0" lang="pt-BR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– 2</a:t>
                      </a:r>
                      <a:endParaRPr kumimoji="0" 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35100" marB="35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</a:tbl>
          </a:graphicData>
        </a:graphic>
      </p:graphicFrame>
      <p:sp>
        <p:nvSpPr>
          <p:cNvPr id="132254" name="Rectangle 158"/>
          <p:cNvSpPr>
            <a:spLocks noChangeArrowheads="1"/>
          </p:cNvSpPr>
          <p:nvPr/>
        </p:nvSpPr>
        <p:spPr bwMode="auto">
          <a:xfrm>
            <a:off x="251520" y="2927141"/>
            <a:ext cx="502413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30000"/>
              </a:lnSpc>
              <a:buFontTx/>
              <a:buAutoNum type="alphaLcParenR"/>
            </a:pPr>
            <a:r>
              <a:rPr lang="pt-BR" sz="20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  o leite e a lágrima.</a:t>
            </a:r>
          </a:p>
          <a:p>
            <a:pPr algn="just" eaLnBrk="0" hangingPunct="0">
              <a:lnSpc>
                <a:spcPct val="130000"/>
              </a:lnSpc>
              <a:buFontTx/>
              <a:buAutoNum type="alphaLcParenR"/>
            </a:pPr>
            <a:r>
              <a:rPr lang="pt-BR" sz="20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  a água de lavadeira.</a:t>
            </a:r>
          </a:p>
          <a:p>
            <a:pPr algn="just" eaLnBrk="0" hangingPunct="0">
              <a:lnSpc>
                <a:spcPct val="130000"/>
              </a:lnSpc>
              <a:buFontTx/>
              <a:buAutoNum type="alphaLcParenR"/>
            </a:pPr>
            <a:r>
              <a:rPr lang="pt-BR" sz="20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  o café preparado e a coca-cola.</a:t>
            </a:r>
          </a:p>
          <a:p>
            <a:pPr algn="just" eaLnBrk="0" hangingPunct="0">
              <a:lnSpc>
                <a:spcPct val="130000"/>
              </a:lnSpc>
              <a:buFontTx/>
              <a:buAutoNum type="alphaLcParenR"/>
            </a:pPr>
            <a:r>
              <a:rPr lang="pt-BR" sz="20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  a água do mar e a água de lavadeira.</a:t>
            </a:r>
          </a:p>
          <a:p>
            <a:pPr algn="just" eaLnBrk="0" hangingPunct="0">
              <a:lnSpc>
                <a:spcPct val="130000"/>
              </a:lnSpc>
              <a:buFontTx/>
              <a:buAutoNum type="alphaLcParenR"/>
            </a:pPr>
            <a:r>
              <a:rPr lang="pt-BR" sz="20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  a coca-cola.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32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32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32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157163" y="202099"/>
            <a:ext cx="8558212" cy="47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40000"/>
              </a:lnSpc>
              <a:tabLst>
                <a:tab pos="457200" algn="l"/>
              </a:tabLst>
            </a:pPr>
            <a:r>
              <a:rPr lang="pt-BR" sz="18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02) (</a:t>
            </a:r>
            <a:r>
              <a:rPr lang="pt-BR" sz="1800" b="1" i="0" dirty="0" err="1">
                <a:solidFill>
                  <a:schemeClr val="bg1"/>
                </a:solidFill>
                <a:ea typeface="Times New Roman" charset="0"/>
                <a:cs typeface="Arial" charset="0"/>
              </a:rPr>
              <a:t>Covest</a:t>
            </a:r>
            <a:r>
              <a:rPr lang="pt-BR" sz="18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-90) O leite azeda pela transformação da lactose em ácido</a:t>
            </a:r>
          </a:p>
          <a:p>
            <a:pPr algn="just">
              <a:lnSpc>
                <a:spcPct val="140000"/>
              </a:lnSpc>
              <a:tabLst>
                <a:tab pos="457200" algn="l"/>
              </a:tabLst>
            </a:pPr>
            <a:r>
              <a:rPr lang="pt-BR" sz="18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       lático, por ação bacteriana.  </a:t>
            </a:r>
            <a:r>
              <a:rPr lang="pt-BR" sz="1800" b="1" i="0" dirty="0" err="1">
                <a:solidFill>
                  <a:schemeClr val="bg1"/>
                </a:solidFill>
                <a:ea typeface="Times New Roman" charset="0"/>
                <a:cs typeface="Arial" charset="0"/>
              </a:rPr>
              <a:t>Conseqüentemente</a:t>
            </a:r>
            <a:r>
              <a:rPr lang="pt-BR" sz="18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 apresenta ...</a:t>
            </a:r>
          </a:p>
          <a:p>
            <a:pPr lvl="1" algn="just" eaLnBrk="0" hangingPunct="0">
              <a:lnSpc>
                <a:spcPct val="140000"/>
              </a:lnSpc>
              <a:buFontTx/>
              <a:buAutoNum type="romanUcParenR"/>
              <a:tabLst>
                <a:tab pos="457200" algn="l"/>
              </a:tabLst>
            </a:pPr>
            <a:r>
              <a:rPr lang="pt-BR" sz="1800" b="1" i="0" dirty="0">
                <a:solidFill>
                  <a:srgbClr val="FFFF00"/>
                </a:solidFill>
                <a:ea typeface="Times New Roman" charset="0"/>
                <a:cs typeface="Arial" charset="0"/>
              </a:rPr>
              <a:t>    aumento da concentração dos íons hidrogênio.</a:t>
            </a:r>
          </a:p>
          <a:p>
            <a:pPr lvl="1" algn="just" eaLnBrk="0" hangingPunct="0">
              <a:lnSpc>
                <a:spcPct val="140000"/>
              </a:lnSpc>
              <a:buFontTx/>
              <a:buAutoNum type="romanUcParenR"/>
              <a:tabLst>
                <a:tab pos="457200" algn="l"/>
              </a:tabLst>
            </a:pPr>
            <a:r>
              <a:rPr lang="pt-BR" sz="1800" b="1" i="0" dirty="0">
                <a:solidFill>
                  <a:srgbClr val="FFFF00"/>
                </a:solidFill>
                <a:ea typeface="Times New Roman" charset="0"/>
                <a:cs typeface="Arial" charset="0"/>
              </a:rPr>
              <a:t>   aumento da concentração dos íons </a:t>
            </a:r>
            <a:r>
              <a:rPr lang="pt-BR" sz="1800" b="1" i="0" dirty="0" err="1">
                <a:solidFill>
                  <a:srgbClr val="FFFF00"/>
                </a:solidFill>
                <a:ea typeface="Times New Roman" charset="0"/>
                <a:cs typeface="Arial" charset="0"/>
              </a:rPr>
              <a:t>oxidrilas</a:t>
            </a:r>
            <a:r>
              <a:rPr lang="pt-BR" sz="1800" b="1" i="0" dirty="0">
                <a:solidFill>
                  <a:srgbClr val="FFFF00"/>
                </a:solidFill>
                <a:ea typeface="Times New Roman" charset="0"/>
                <a:cs typeface="Arial" charset="0"/>
              </a:rPr>
              <a:t>.</a:t>
            </a:r>
            <a:endParaRPr lang="pt-BR" sz="1800" b="1" i="0" dirty="0">
              <a:solidFill>
                <a:srgbClr val="FFFF00"/>
              </a:solidFill>
              <a:cs typeface="Arial" charset="0"/>
            </a:endParaRPr>
          </a:p>
          <a:p>
            <a:pPr lvl="1" algn="just" eaLnBrk="0" hangingPunct="0">
              <a:lnSpc>
                <a:spcPct val="140000"/>
              </a:lnSpc>
              <a:buFontTx/>
              <a:buAutoNum type="romanUcParenR"/>
              <a:tabLst>
                <a:tab pos="457200" algn="l"/>
              </a:tabLst>
            </a:pPr>
            <a:r>
              <a:rPr lang="pt-BR" sz="1800" b="1" i="0" dirty="0">
                <a:solidFill>
                  <a:srgbClr val="FFFF00"/>
                </a:solidFill>
                <a:cs typeface="Arial" charset="0"/>
              </a:rPr>
              <a:t> diminuição da concentração dos íons hidrogênios.</a:t>
            </a:r>
          </a:p>
          <a:p>
            <a:pPr lvl="1" algn="just" eaLnBrk="0" hangingPunct="0">
              <a:lnSpc>
                <a:spcPct val="140000"/>
              </a:lnSpc>
              <a:buFontTx/>
              <a:buAutoNum type="romanUcParenR"/>
              <a:tabLst>
                <a:tab pos="457200" algn="l"/>
              </a:tabLst>
            </a:pPr>
            <a:r>
              <a:rPr lang="pt-BR" sz="1800" b="1" i="0" dirty="0">
                <a:solidFill>
                  <a:srgbClr val="FFFF00"/>
                </a:solidFill>
                <a:cs typeface="Arial" charset="0"/>
              </a:rPr>
              <a:t> diminuição da concentração dos íons </a:t>
            </a:r>
            <a:r>
              <a:rPr lang="pt-BR" sz="1800" b="1" i="0" dirty="0" err="1">
                <a:solidFill>
                  <a:srgbClr val="FFFF00"/>
                </a:solidFill>
                <a:cs typeface="Arial" charset="0"/>
              </a:rPr>
              <a:t>oxidrilas</a:t>
            </a:r>
            <a:r>
              <a:rPr lang="pt-BR" sz="1800" b="1" i="0" dirty="0">
                <a:solidFill>
                  <a:srgbClr val="FFFF00"/>
                </a:solidFill>
                <a:cs typeface="Arial" charset="0"/>
              </a:rPr>
              <a:t>.</a:t>
            </a:r>
          </a:p>
          <a:p>
            <a:pPr algn="just" eaLnBrk="0" hangingPunct="0">
              <a:lnSpc>
                <a:spcPct val="140000"/>
              </a:lnSpc>
              <a:tabLst>
                <a:tab pos="457200" algn="l"/>
              </a:tabLst>
            </a:pPr>
            <a:r>
              <a:rPr lang="pt-BR" sz="1800" b="1" i="0" dirty="0" smtClean="0">
                <a:solidFill>
                  <a:schemeClr val="bg1"/>
                </a:solidFill>
                <a:cs typeface="Arial" charset="0"/>
              </a:rPr>
              <a:t>Assinale </a:t>
            </a:r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o item a seguir que melhor representa o processo.</a:t>
            </a:r>
          </a:p>
          <a:p>
            <a:pPr algn="just" eaLnBrk="0" hangingPunct="0">
              <a:lnSpc>
                <a:spcPct val="140000"/>
              </a:lnSpc>
              <a:buFontTx/>
              <a:buAutoNum type="alphaLcParenR"/>
              <a:tabLst>
                <a:tab pos="457200" algn="l"/>
              </a:tabLst>
            </a:pPr>
            <a:r>
              <a:rPr lang="pt-BR" sz="1800" b="1" i="0" dirty="0" smtClean="0">
                <a:solidFill>
                  <a:schemeClr val="bg1"/>
                </a:solidFill>
                <a:cs typeface="Arial" charset="0"/>
              </a:rPr>
              <a:t>  </a:t>
            </a:r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I e III.</a:t>
            </a:r>
          </a:p>
          <a:p>
            <a:pPr algn="just" eaLnBrk="0" hangingPunct="0">
              <a:lnSpc>
                <a:spcPct val="140000"/>
              </a:lnSpc>
              <a:buFontTx/>
              <a:buAutoNum type="alphaLcParenR"/>
              <a:tabLst>
                <a:tab pos="457200" algn="l"/>
              </a:tabLst>
            </a:pPr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  II e IV.</a:t>
            </a:r>
          </a:p>
          <a:p>
            <a:pPr algn="just" eaLnBrk="0" hangingPunct="0">
              <a:lnSpc>
                <a:spcPct val="140000"/>
              </a:lnSpc>
              <a:buFontTx/>
              <a:buAutoNum type="alphaLcParenR"/>
              <a:tabLst>
                <a:tab pos="457200" algn="l"/>
              </a:tabLst>
            </a:pPr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  I e II.</a:t>
            </a:r>
          </a:p>
          <a:p>
            <a:pPr algn="just" eaLnBrk="0" hangingPunct="0">
              <a:lnSpc>
                <a:spcPct val="140000"/>
              </a:lnSpc>
              <a:buFontTx/>
              <a:buAutoNum type="alphaLcParenR"/>
              <a:tabLst>
                <a:tab pos="457200" algn="l"/>
              </a:tabLst>
            </a:pPr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  II.</a:t>
            </a:r>
          </a:p>
          <a:p>
            <a:pPr algn="just" eaLnBrk="0" hangingPunct="0">
              <a:lnSpc>
                <a:spcPct val="140000"/>
              </a:lnSpc>
              <a:buFontTx/>
              <a:buAutoNum type="alphaLcParenR"/>
              <a:tabLst>
                <a:tab pos="457200" algn="l"/>
              </a:tabLst>
            </a:pPr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  I e IV.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34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34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34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ChangeArrowheads="1"/>
          </p:cNvSpPr>
          <p:nvPr/>
        </p:nvSpPr>
        <p:spPr bwMode="auto">
          <a:xfrm>
            <a:off x="173039" y="-67568"/>
            <a:ext cx="88280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tabLst>
                <a:tab pos="539750" algn="l"/>
              </a:tabLst>
            </a:pPr>
            <a:r>
              <a:rPr lang="pt-BR" sz="1800" b="1" i="0">
                <a:solidFill>
                  <a:schemeClr val="bg1"/>
                </a:solidFill>
                <a:ea typeface="Times New Roman" charset="0"/>
                <a:cs typeface="Arial" charset="0"/>
              </a:rPr>
              <a:t>03)  Misturando-se  100 mL  de  suco de  laranja, cuja  [H </a:t>
            </a:r>
            <a:r>
              <a:rPr lang="pt-BR" sz="1800" b="1" i="0" baseline="30000">
                <a:solidFill>
                  <a:schemeClr val="bg1"/>
                </a:solidFill>
                <a:ea typeface="Times New Roman" charset="0"/>
                <a:cs typeface="Arial" charset="0"/>
              </a:rPr>
              <a:t>+</a:t>
            </a:r>
            <a:r>
              <a:rPr lang="pt-BR" sz="1800" b="1" i="0">
                <a:solidFill>
                  <a:schemeClr val="bg1"/>
                </a:solidFill>
                <a:ea typeface="Times New Roman" charset="0"/>
                <a:cs typeface="Arial" charset="0"/>
              </a:rPr>
              <a:t>] =  0,6 mol/L,  com</a:t>
            </a:r>
          </a:p>
          <a:p>
            <a:pPr algn="just">
              <a:lnSpc>
                <a:spcPct val="150000"/>
              </a:lnSpc>
              <a:tabLst>
                <a:tab pos="539750" algn="l"/>
              </a:tabLst>
            </a:pPr>
            <a:r>
              <a:rPr lang="pt-BR" sz="1800" b="1" i="0">
                <a:solidFill>
                  <a:schemeClr val="bg1"/>
                </a:solidFill>
                <a:ea typeface="Times New Roman" charset="0"/>
                <a:cs typeface="Arial" charset="0"/>
              </a:rPr>
              <a:t>       200 mL de suco de laranja, cuja  [H </a:t>
            </a:r>
            <a:r>
              <a:rPr lang="pt-BR" sz="1800" b="1" i="0" baseline="30000">
                <a:solidFill>
                  <a:schemeClr val="bg1"/>
                </a:solidFill>
                <a:ea typeface="Times New Roman" charset="0"/>
                <a:cs typeface="Arial" charset="0"/>
              </a:rPr>
              <a:t>+</a:t>
            </a:r>
            <a:r>
              <a:rPr lang="pt-BR" sz="1800" b="1" i="0">
                <a:solidFill>
                  <a:schemeClr val="bg1"/>
                </a:solidFill>
                <a:ea typeface="Times New Roman" charset="0"/>
                <a:cs typeface="Arial" charset="0"/>
              </a:rPr>
              <a:t>] = 0,3 mol/L, não se obtém: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611188" y="681038"/>
            <a:ext cx="7416800" cy="166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</a:pPr>
            <a:r>
              <a:rPr lang="pt-BR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  uma solução onde  [H </a:t>
            </a:r>
            <a:r>
              <a:rPr lang="pt-BR" b="1" i="0" baseline="30000" dirty="0">
                <a:solidFill>
                  <a:schemeClr val="bg1"/>
                </a:solidFill>
                <a:ea typeface="Times New Roman" charset="0"/>
                <a:cs typeface="Arial" charset="0"/>
              </a:rPr>
              <a:t>+</a:t>
            </a:r>
            <a:r>
              <a:rPr lang="pt-BR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]  =  0,4 mol/L.</a:t>
            </a: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</a:pPr>
            <a:r>
              <a:rPr lang="pt-BR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  uma solução completamente neutra.</a:t>
            </a: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</a:pPr>
            <a:r>
              <a:rPr lang="pt-BR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  uma solução de acidez intermediária.</a:t>
            </a: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</a:pPr>
            <a:r>
              <a:rPr lang="pt-BR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  uma solução menos ácida do que a de  [H </a:t>
            </a:r>
            <a:r>
              <a:rPr lang="pt-BR" b="1" i="0" baseline="30000" dirty="0">
                <a:solidFill>
                  <a:schemeClr val="bg1"/>
                </a:solidFill>
                <a:ea typeface="Times New Roman" charset="0"/>
                <a:cs typeface="Arial" charset="0"/>
              </a:rPr>
              <a:t>+</a:t>
            </a:r>
            <a:r>
              <a:rPr lang="pt-BR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]  = 0,6 mol/L.</a:t>
            </a: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</a:pPr>
            <a:r>
              <a:rPr lang="pt-BR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  uma solução mais ácida do que a de [H </a:t>
            </a:r>
            <a:r>
              <a:rPr lang="pt-BR" b="1" i="0" baseline="30000" dirty="0">
                <a:solidFill>
                  <a:schemeClr val="bg1"/>
                </a:solidFill>
                <a:ea typeface="Times New Roman" charset="0"/>
                <a:cs typeface="Arial" charset="0"/>
              </a:rPr>
              <a:t>+</a:t>
            </a:r>
            <a:r>
              <a:rPr lang="pt-BR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]  =  0,3 mol/L.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690563" y="2470546"/>
            <a:ext cx="7763694" cy="851331"/>
            <a:chOff x="504825" y="3294054"/>
            <a:chExt cx="7763695" cy="1135173"/>
          </a:xfrm>
        </p:grpSpPr>
        <p:sp>
          <p:nvSpPr>
            <p:cNvPr id="112666" name="Text Box 6"/>
            <p:cNvSpPr txBox="1">
              <a:spLocks noChangeArrowheads="1"/>
            </p:cNvSpPr>
            <p:nvPr/>
          </p:nvSpPr>
          <p:spPr bwMode="auto">
            <a:xfrm>
              <a:off x="511175" y="3294055"/>
              <a:ext cx="1643399" cy="53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V</a:t>
              </a:r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1</a:t>
              </a:r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 = 100 mL</a:t>
              </a:r>
            </a:p>
          </p:txBody>
        </p:sp>
        <p:sp>
          <p:nvSpPr>
            <p:cNvPr id="112667" name="Text Box 7"/>
            <p:cNvSpPr txBox="1">
              <a:spLocks noChangeArrowheads="1"/>
            </p:cNvSpPr>
            <p:nvPr/>
          </p:nvSpPr>
          <p:spPr bwMode="auto">
            <a:xfrm>
              <a:off x="504825" y="3895715"/>
              <a:ext cx="2246128" cy="53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[H   ]</a:t>
              </a:r>
              <a:r>
                <a:rPr lang="pt-BR" sz="2000" b="1" i="0" baseline="-25000">
                  <a:solidFill>
                    <a:srgbClr val="FFFF00"/>
                  </a:solidFill>
                  <a:cs typeface="Arial" charset="0"/>
                </a:rPr>
                <a:t>1</a:t>
              </a:r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 = 0,6 mol/L</a:t>
              </a:r>
            </a:p>
          </p:txBody>
        </p:sp>
        <p:sp>
          <p:nvSpPr>
            <p:cNvPr id="112668" name="Text Box 8"/>
            <p:cNvSpPr txBox="1">
              <a:spLocks noChangeArrowheads="1"/>
            </p:cNvSpPr>
            <p:nvPr/>
          </p:nvSpPr>
          <p:spPr bwMode="auto">
            <a:xfrm>
              <a:off x="785813" y="3876666"/>
              <a:ext cx="304892" cy="451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112669" name="Text Box 9"/>
            <p:cNvSpPr txBox="1">
              <a:spLocks noChangeArrowheads="1"/>
            </p:cNvSpPr>
            <p:nvPr/>
          </p:nvSpPr>
          <p:spPr bwMode="auto">
            <a:xfrm>
              <a:off x="3246438" y="3294055"/>
              <a:ext cx="1643399" cy="53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 dirty="0">
                  <a:solidFill>
                    <a:srgbClr val="FFFF00"/>
                  </a:solidFill>
                  <a:cs typeface="Arial" charset="0"/>
                </a:rPr>
                <a:t>V</a:t>
              </a:r>
              <a:r>
                <a:rPr lang="pt-BR" sz="1600" b="1" i="0" dirty="0">
                  <a:solidFill>
                    <a:srgbClr val="FFFF00"/>
                  </a:solidFill>
                  <a:cs typeface="Arial" charset="0"/>
                </a:rPr>
                <a:t>2</a:t>
              </a:r>
              <a:r>
                <a:rPr lang="pt-BR" sz="2000" b="1" i="0" dirty="0">
                  <a:solidFill>
                    <a:srgbClr val="FFFF00"/>
                  </a:solidFill>
                  <a:cs typeface="Arial" charset="0"/>
                </a:rPr>
                <a:t> = 200 mL</a:t>
              </a:r>
            </a:p>
          </p:txBody>
        </p:sp>
        <p:sp>
          <p:nvSpPr>
            <p:cNvPr id="112670" name="Text Box 10"/>
            <p:cNvSpPr txBox="1">
              <a:spLocks noChangeArrowheads="1"/>
            </p:cNvSpPr>
            <p:nvPr/>
          </p:nvSpPr>
          <p:spPr bwMode="auto">
            <a:xfrm>
              <a:off x="3225660" y="3895715"/>
              <a:ext cx="2246128" cy="53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[H   ]</a:t>
              </a:r>
              <a:r>
                <a:rPr lang="pt-BR" sz="2000" b="1" i="0" baseline="-25000">
                  <a:solidFill>
                    <a:srgbClr val="FFFF00"/>
                  </a:solidFill>
                  <a:cs typeface="Arial" charset="0"/>
                </a:rPr>
                <a:t>2</a:t>
              </a:r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 = 0,3 mol/L</a:t>
              </a:r>
            </a:p>
          </p:txBody>
        </p:sp>
        <p:sp>
          <p:nvSpPr>
            <p:cNvPr id="112671" name="Text Box 11"/>
            <p:cNvSpPr txBox="1">
              <a:spLocks noChangeArrowheads="1"/>
            </p:cNvSpPr>
            <p:nvPr/>
          </p:nvSpPr>
          <p:spPr bwMode="auto">
            <a:xfrm>
              <a:off x="3571875" y="3876666"/>
              <a:ext cx="304892" cy="451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112672" name="Text Box 12"/>
            <p:cNvSpPr txBox="1">
              <a:spLocks noChangeArrowheads="1"/>
            </p:cNvSpPr>
            <p:nvPr/>
          </p:nvSpPr>
          <p:spPr bwMode="auto">
            <a:xfrm>
              <a:off x="6224588" y="3294054"/>
              <a:ext cx="1598515" cy="533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V</a:t>
              </a:r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f</a:t>
              </a:r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 = 300 mL</a:t>
              </a:r>
            </a:p>
          </p:txBody>
        </p:sp>
        <p:sp>
          <p:nvSpPr>
            <p:cNvPr id="112673" name="Text Box 13"/>
            <p:cNvSpPr txBox="1">
              <a:spLocks noChangeArrowheads="1"/>
            </p:cNvSpPr>
            <p:nvPr/>
          </p:nvSpPr>
          <p:spPr bwMode="auto">
            <a:xfrm>
              <a:off x="6246813" y="3895716"/>
              <a:ext cx="2021707" cy="53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[H   ]</a:t>
              </a:r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f</a:t>
              </a:r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 = ? mol/L</a:t>
              </a:r>
            </a:p>
          </p:txBody>
        </p:sp>
        <p:sp>
          <p:nvSpPr>
            <p:cNvPr id="112674" name="Text Box 14"/>
            <p:cNvSpPr txBox="1">
              <a:spLocks noChangeArrowheads="1"/>
            </p:cNvSpPr>
            <p:nvPr/>
          </p:nvSpPr>
          <p:spPr bwMode="auto">
            <a:xfrm>
              <a:off x="6572250" y="3876668"/>
              <a:ext cx="304892" cy="451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+</a:t>
              </a:r>
            </a:p>
          </p:txBody>
        </p: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358775" y="3381378"/>
            <a:ext cx="4554452" cy="400110"/>
            <a:chOff x="358775" y="4508510"/>
            <a:chExt cx="4554452" cy="533480"/>
          </a:xfrm>
        </p:grpSpPr>
        <p:sp>
          <p:nvSpPr>
            <p:cNvPr id="112662" name="Text Box 16"/>
            <p:cNvSpPr txBox="1">
              <a:spLocks noChangeArrowheads="1"/>
            </p:cNvSpPr>
            <p:nvPr/>
          </p:nvSpPr>
          <p:spPr bwMode="auto">
            <a:xfrm>
              <a:off x="358775" y="4508510"/>
              <a:ext cx="4554452" cy="53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 dirty="0" err="1">
                  <a:solidFill>
                    <a:srgbClr val="FFFF00"/>
                  </a:solidFill>
                  <a:cs typeface="Arial" charset="0"/>
                </a:rPr>
                <a:t>V</a:t>
              </a:r>
              <a:r>
                <a:rPr lang="pt-BR" sz="1600" b="1" i="0" dirty="0" err="1">
                  <a:solidFill>
                    <a:srgbClr val="FFFF00"/>
                  </a:solidFill>
                  <a:cs typeface="Arial" charset="0"/>
                </a:rPr>
                <a:t>f</a:t>
              </a:r>
              <a:r>
                <a:rPr lang="pt-BR" sz="1600" b="1" i="0" dirty="0">
                  <a:solidFill>
                    <a:srgbClr val="FFFF00"/>
                  </a:solidFill>
                  <a:cs typeface="Arial" charset="0"/>
                </a:rPr>
                <a:t>  x </a:t>
              </a:r>
              <a:r>
                <a:rPr lang="pt-BR" sz="2000" b="1" i="0" dirty="0">
                  <a:solidFill>
                    <a:srgbClr val="FFFF00"/>
                  </a:solidFill>
                  <a:cs typeface="Arial" charset="0"/>
                </a:rPr>
                <a:t>[H   ]</a:t>
              </a:r>
              <a:r>
                <a:rPr lang="pt-BR" sz="1600" b="1" i="0" dirty="0">
                  <a:solidFill>
                    <a:srgbClr val="FFFF00"/>
                  </a:solidFill>
                  <a:cs typeface="Arial" charset="0"/>
                </a:rPr>
                <a:t>f</a:t>
              </a:r>
              <a:r>
                <a:rPr lang="pt-BR" sz="2000" b="1" i="0" dirty="0">
                  <a:solidFill>
                    <a:srgbClr val="FFFF00"/>
                  </a:solidFill>
                  <a:cs typeface="Arial" charset="0"/>
                </a:rPr>
                <a:t> = V</a:t>
              </a:r>
              <a:r>
                <a:rPr lang="pt-BR" sz="1600" b="1" i="0" dirty="0">
                  <a:solidFill>
                    <a:srgbClr val="FFFF00"/>
                  </a:solidFill>
                  <a:cs typeface="Arial" charset="0"/>
                </a:rPr>
                <a:t>1</a:t>
              </a:r>
              <a:r>
                <a:rPr lang="pt-BR" sz="2000" b="1" i="0" dirty="0">
                  <a:solidFill>
                    <a:srgbClr val="FFFF00"/>
                  </a:solidFill>
                  <a:cs typeface="Arial" charset="0"/>
                </a:rPr>
                <a:t> </a:t>
              </a:r>
              <a:r>
                <a:rPr lang="pt-BR" sz="1400" b="1" i="0" dirty="0">
                  <a:solidFill>
                    <a:srgbClr val="FFFF00"/>
                  </a:solidFill>
                  <a:cs typeface="Arial" charset="0"/>
                </a:rPr>
                <a:t>x</a:t>
              </a:r>
              <a:r>
                <a:rPr lang="pt-BR" sz="2000" b="1" i="0" dirty="0">
                  <a:solidFill>
                    <a:srgbClr val="FFFF00"/>
                  </a:solidFill>
                  <a:cs typeface="Arial" charset="0"/>
                </a:rPr>
                <a:t> [H   ]</a:t>
              </a:r>
              <a:r>
                <a:rPr lang="pt-BR" sz="1600" b="1" i="0" dirty="0">
                  <a:solidFill>
                    <a:srgbClr val="FFFF00"/>
                  </a:solidFill>
                  <a:cs typeface="Arial" charset="0"/>
                </a:rPr>
                <a:t>1</a:t>
              </a:r>
              <a:r>
                <a:rPr lang="pt-BR" sz="2000" b="1" i="0" dirty="0">
                  <a:solidFill>
                    <a:srgbClr val="FFFF00"/>
                  </a:solidFill>
                  <a:cs typeface="Arial" charset="0"/>
                </a:rPr>
                <a:t> + V</a:t>
              </a:r>
              <a:r>
                <a:rPr lang="pt-BR" sz="1600" b="1" i="0" dirty="0">
                  <a:solidFill>
                    <a:srgbClr val="FFFF00"/>
                  </a:solidFill>
                  <a:cs typeface="Arial" charset="0"/>
                </a:rPr>
                <a:t>2</a:t>
              </a:r>
              <a:r>
                <a:rPr lang="pt-BR" sz="2000" b="1" i="0" dirty="0">
                  <a:solidFill>
                    <a:srgbClr val="FFFF00"/>
                  </a:solidFill>
                  <a:cs typeface="Arial" charset="0"/>
                </a:rPr>
                <a:t> </a:t>
              </a:r>
              <a:r>
                <a:rPr lang="pt-BR" sz="1400" b="1" i="0" dirty="0">
                  <a:solidFill>
                    <a:srgbClr val="FFFF00"/>
                  </a:solidFill>
                  <a:cs typeface="Arial" charset="0"/>
                </a:rPr>
                <a:t>x</a:t>
              </a:r>
              <a:r>
                <a:rPr lang="pt-BR" sz="2000" b="1" i="0" dirty="0">
                  <a:solidFill>
                    <a:srgbClr val="FFFF00"/>
                  </a:solidFill>
                  <a:cs typeface="Arial" charset="0"/>
                </a:rPr>
                <a:t> [H    ]</a:t>
              </a:r>
              <a:r>
                <a:rPr lang="pt-BR" sz="1600" b="1" i="0" dirty="0">
                  <a:solidFill>
                    <a:srgbClr val="FFFF00"/>
                  </a:solidFill>
                  <a:cs typeface="Arial" charset="0"/>
                </a:rPr>
                <a:t>2</a:t>
              </a:r>
              <a:r>
                <a:rPr lang="pt-BR" sz="2000" b="1" i="0" dirty="0">
                  <a:solidFill>
                    <a:srgbClr val="FFFF00"/>
                  </a:solidFill>
                  <a:cs typeface="Arial" charset="0"/>
                </a:rPr>
                <a:t>  </a:t>
              </a:r>
            </a:p>
          </p:txBody>
        </p:sp>
        <p:sp>
          <p:nvSpPr>
            <p:cNvPr id="112663" name="Text Box 17"/>
            <p:cNvSpPr txBox="1">
              <a:spLocks noChangeArrowheads="1"/>
            </p:cNvSpPr>
            <p:nvPr/>
          </p:nvSpPr>
          <p:spPr bwMode="auto">
            <a:xfrm>
              <a:off x="1243013" y="4519623"/>
              <a:ext cx="257175" cy="4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112664" name="Text Box 18"/>
            <p:cNvSpPr txBox="1">
              <a:spLocks noChangeArrowheads="1"/>
            </p:cNvSpPr>
            <p:nvPr/>
          </p:nvSpPr>
          <p:spPr bwMode="auto">
            <a:xfrm>
              <a:off x="2643188" y="4519623"/>
              <a:ext cx="304892" cy="4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112665" name="Text Box 19"/>
            <p:cNvSpPr txBox="1">
              <a:spLocks noChangeArrowheads="1"/>
            </p:cNvSpPr>
            <p:nvPr/>
          </p:nvSpPr>
          <p:spPr bwMode="auto">
            <a:xfrm>
              <a:off x="4124325" y="4519624"/>
              <a:ext cx="304892" cy="4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+</a:t>
              </a:r>
            </a:p>
          </p:txBody>
        </p:sp>
      </p:grp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620713" y="3813573"/>
            <a:ext cx="4177747" cy="426303"/>
            <a:chOff x="620713" y="5084767"/>
            <a:chExt cx="4177747" cy="568405"/>
          </a:xfrm>
        </p:grpSpPr>
        <p:sp>
          <p:nvSpPr>
            <p:cNvPr id="112660" name="Text Box 20"/>
            <p:cNvSpPr txBox="1">
              <a:spLocks noChangeArrowheads="1"/>
            </p:cNvSpPr>
            <p:nvPr/>
          </p:nvSpPr>
          <p:spPr bwMode="auto">
            <a:xfrm>
              <a:off x="620713" y="5119691"/>
              <a:ext cx="4177747" cy="533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300</a:t>
              </a:r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 x </a:t>
              </a:r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[H   ]</a:t>
              </a:r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f</a:t>
              </a:r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 = 100 </a:t>
              </a:r>
              <a:r>
                <a:rPr lang="pt-BR" sz="1400" b="1" i="0">
                  <a:solidFill>
                    <a:srgbClr val="FFFF00"/>
                  </a:solidFill>
                  <a:cs typeface="Arial" charset="0"/>
                </a:rPr>
                <a:t>x</a:t>
              </a:r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 0,6  + 200 </a:t>
              </a:r>
              <a:r>
                <a:rPr lang="pt-BR" sz="1400" b="1" i="0">
                  <a:solidFill>
                    <a:srgbClr val="FFFF00"/>
                  </a:solidFill>
                  <a:cs typeface="Arial" charset="0"/>
                </a:rPr>
                <a:t>x</a:t>
              </a:r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 0,3</a:t>
              </a:r>
            </a:p>
          </p:txBody>
        </p:sp>
        <p:sp>
          <p:nvSpPr>
            <p:cNvPr id="112661" name="Text Box 21"/>
            <p:cNvSpPr txBox="1">
              <a:spLocks noChangeArrowheads="1"/>
            </p:cNvSpPr>
            <p:nvPr/>
          </p:nvSpPr>
          <p:spPr bwMode="auto">
            <a:xfrm>
              <a:off x="1571625" y="5084767"/>
              <a:ext cx="304892" cy="4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+</a:t>
              </a:r>
            </a:p>
          </p:txBody>
        </p:sp>
      </p:grp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611188" y="4245767"/>
            <a:ext cx="2629246" cy="426307"/>
            <a:chOff x="611188" y="5661025"/>
            <a:chExt cx="2629246" cy="568410"/>
          </a:xfrm>
        </p:grpSpPr>
        <p:sp>
          <p:nvSpPr>
            <p:cNvPr id="112658" name="Text Box 22"/>
            <p:cNvSpPr txBox="1">
              <a:spLocks noChangeArrowheads="1"/>
            </p:cNvSpPr>
            <p:nvPr/>
          </p:nvSpPr>
          <p:spPr bwMode="auto">
            <a:xfrm>
              <a:off x="611188" y="5695954"/>
              <a:ext cx="2629246" cy="533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300</a:t>
              </a:r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 x </a:t>
              </a:r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[H   ]</a:t>
              </a:r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f</a:t>
              </a:r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 = 60 + 60</a:t>
              </a:r>
            </a:p>
          </p:txBody>
        </p:sp>
        <p:sp>
          <p:nvSpPr>
            <p:cNvPr id="112659" name="Text Box 23"/>
            <p:cNvSpPr txBox="1">
              <a:spLocks noChangeArrowheads="1"/>
            </p:cNvSpPr>
            <p:nvPr/>
          </p:nvSpPr>
          <p:spPr bwMode="auto">
            <a:xfrm>
              <a:off x="1557338" y="5661025"/>
              <a:ext cx="304892" cy="4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+</a:t>
              </a:r>
            </a:p>
          </p:txBody>
        </p:sp>
      </p:grp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596901" y="4677968"/>
            <a:ext cx="2193229" cy="426300"/>
            <a:chOff x="596900" y="6237283"/>
            <a:chExt cx="2193229" cy="568400"/>
          </a:xfrm>
        </p:grpSpPr>
        <p:sp>
          <p:nvSpPr>
            <p:cNvPr id="112656" name="Text Box 24"/>
            <p:cNvSpPr txBox="1">
              <a:spLocks noChangeArrowheads="1"/>
            </p:cNvSpPr>
            <p:nvPr/>
          </p:nvSpPr>
          <p:spPr bwMode="auto">
            <a:xfrm>
              <a:off x="596900" y="6272203"/>
              <a:ext cx="2193229" cy="53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[H   ]</a:t>
              </a:r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f</a:t>
              </a:r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 = 120 : 300</a:t>
              </a:r>
            </a:p>
          </p:txBody>
        </p:sp>
        <p:sp>
          <p:nvSpPr>
            <p:cNvPr id="112657" name="Text Box 25"/>
            <p:cNvSpPr txBox="1">
              <a:spLocks noChangeArrowheads="1"/>
            </p:cNvSpPr>
            <p:nvPr/>
          </p:nvSpPr>
          <p:spPr bwMode="auto">
            <a:xfrm>
              <a:off x="909638" y="6237283"/>
              <a:ext cx="304892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+</a:t>
              </a:r>
            </a:p>
          </p:txBody>
        </p:sp>
      </p:grpSp>
      <p:grpSp>
        <p:nvGrpSpPr>
          <p:cNvPr id="7" name="Grupo 6"/>
          <p:cNvGrpSpPr>
            <a:grpSpLocks/>
          </p:cNvGrpSpPr>
          <p:nvPr/>
        </p:nvGrpSpPr>
        <p:grpSpPr bwMode="auto">
          <a:xfrm>
            <a:off x="3000375" y="4677968"/>
            <a:ext cx="3373005" cy="426300"/>
            <a:chOff x="3000375" y="6237283"/>
            <a:chExt cx="3373005" cy="568400"/>
          </a:xfrm>
        </p:grpSpPr>
        <p:sp>
          <p:nvSpPr>
            <p:cNvPr id="112653" name="Line 26"/>
            <p:cNvSpPr>
              <a:spLocks noChangeShapeType="1"/>
            </p:cNvSpPr>
            <p:nvPr/>
          </p:nvSpPr>
          <p:spPr bwMode="auto">
            <a:xfrm>
              <a:off x="3000375" y="6453188"/>
              <a:ext cx="1008063" cy="0"/>
            </a:xfrm>
            <a:prstGeom prst="line">
              <a:avLst/>
            </a:prstGeom>
            <a:noFill/>
            <a:ln w="57150" cmpd="thickThin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2654" name="Text Box 27"/>
            <p:cNvSpPr txBox="1">
              <a:spLocks noChangeArrowheads="1"/>
            </p:cNvSpPr>
            <p:nvPr/>
          </p:nvSpPr>
          <p:spPr bwMode="auto">
            <a:xfrm>
              <a:off x="4152900" y="6272203"/>
              <a:ext cx="2220480" cy="53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[H   ]</a:t>
              </a:r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f</a:t>
              </a:r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 = 0,4 mol/L</a:t>
              </a:r>
            </a:p>
          </p:txBody>
        </p:sp>
        <p:sp>
          <p:nvSpPr>
            <p:cNvPr id="112655" name="Text Box 28"/>
            <p:cNvSpPr txBox="1">
              <a:spLocks noChangeArrowheads="1"/>
            </p:cNvSpPr>
            <p:nvPr/>
          </p:nvSpPr>
          <p:spPr bwMode="auto">
            <a:xfrm>
              <a:off x="4481513" y="6237283"/>
              <a:ext cx="304892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+</a:t>
              </a:r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autoRev="1" fill="hold"/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"/>
          <p:cNvSpPr txBox="1">
            <a:spLocks noGrp="1"/>
          </p:cNvSpPr>
          <p:nvPr>
            <p:ph type="title"/>
          </p:nvPr>
        </p:nvSpPr>
        <p:spPr>
          <a:xfrm>
            <a:off x="4572000" y="915566"/>
            <a:ext cx="396044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EQUILÍBRIO DA ÁGUA</a:t>
            </a:r>
            <a:endParaRPr sz="3600" b="1" dirty="0"/>
          </a:p>
        </p:txBody>
      </p:sp>
      <p:pic>
        <p:nvPicPr>
          <p:cNvPr id="274" name="Google Shape;274;p22" descr="coffee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67000" y="1442208"/>
            <a:ext cx="3076200" cy="2259084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49</a:t>
            </a:fld>
            <a:endParaRPr/>
          </a:p>
        </p:txBody>
      </p:sp>
      <p:sp>
        <p:nvSpPr>
          <p:cNvPr id="10" name="Retângulo 9"/>
          <p:cNvSpPr/>
          <p:nvPr/>
        </p:nvSpPr>
        <p:spPr>
          <a:xfrm>
            <a:off x="4427984" y="1563638"/>
            <a:ext cx="4572000" cy="22626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 smtClean="0">
                <a:solidFill>
                  <a:srgbClr val="0070C0"/>
                </a:solidFill>
                <a:cs typeface="Arial" charset="0"/>
              </a:rPr>
              <a:t>Como os valores das concentrações </a:t>
            </a:r>
          </a:p>
          <a:p>
            <a:pPr algn="ctr">
              <a:lnSpc>
                <a:spcPct val="150000"/>
              </a:lnSpc>
            </a:pPr>
            <a:r>
              <a:rPr lang="pt-BR" sz="1600" b="1" dirty="0" err="1" smtClean="0">
                <a:solidFill>
                  <a:srgbClr val="0070C0"/>
                </a:solidFill>
                <a:cs typeface="Arial" charset="0"/>
              </a:rPr>
              <a:t>hidrogeniônica</a:t>
            </a:r>
            <a:r>
              <a:rPr lang="pt-BR" sz="1600" b="1" dirty="0" smtClean="0">
                <a:solidFill>
                  <a:srgbClr val="0070C0"/>
                </a:solidFill>
                <a:cs typeface="Arial" charset="0"/>
              </a:rPr>
              <a:t> e </a:t>
            </a:r>
            <a:r>
              <a:rPr lang="pt-BR" sz="1600" b="1" dirty="0" err="1" smtClean="0">
                <a:solidFill>
                  <a:srgbClr val="0070C0"/>
                </a:solidFill>
                <a:cs typeface="Arial" charset="0"/>
              </a:rPr>
              <a:t>oxidriliônica</a:t>
            </a:r>
            <a:r>
              <a:rPr lang="pt-BR" sz="1600" b="1" dirty="0" smtClean="0">
                <a:solidFill>
                  <a:srgbClr val="0070C0"/>
                </a:solidFill>
                <a:cs typeface="Arial" charset="0"/>
              </a:rPr>
              <a:t> são pequenos,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>
                <a:solidFill>
                  <a:srgbClr val="0070C0"/>
                </a:solidFill>
                <a:cs typeface="Arial" charset="0"/>
              </a:rPr>
              <a:t>é comum representá-las na forma de logaritmos e, 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>
                <a:solidFill>
                  <a:srgbClr val="0070C0"/>
                </a:solidFill>
                <a:cs typeface="Arial" charset="0"/>
              </a:rPr>
              <a:t>surgiram os conceitos de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>
                <a:solidFill>
                  <a:srgbClr val="0070C0"/>
                </a:solidFill>
                <a:cs typeface="Arial" charset="0"/>
              </a:rPr>
              <a:t>pH e </a:t>
            </a:r>
            <a:r>
              <a:rPr lang="pt-BR" sz="1600" b="1" dirty="0" err="1" smtClean="0">
                <a:solidFill>
                  <a:srgbClr val="0070C0"/>
                </a:solidFill>
                <a:cs typeface="Arial" charset="0"/>
              </a:rPr>
              <a:t>pOH</a:t>
            </a:r>
            <a:r>
              <a:rPr lang="pt-BR" sz="1600" b="1" dirty="0" smtClean="0">
                <a:solidFill>
                  <a:srgbClr val="0070C0"/>
                </a:solidFill>
                <a:cs typeface="Arial" charset="0"/>
              </a:rPr>
              <a:t> </a:t>
            </a:r>
            <a:endParaRPr lang="pt-BR" sz="1600" b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697718" y="3963719"/>
            <a:ext cx="5277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20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rial" charset="0"/>
              </a:rPr>
              <a:t>pH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591980" y="4395768"/>
            <a:ext cx="7264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2000" b="1" i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rial" charset="0"/>
              </a:rPr>
              <a:t>pOH</a:t>
            </a:r>
            <a:endParaRPr lang="pt-BR" sz="2000" b="1" i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292966" y="3939902"/>
            <a:ext cx="333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20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rial" charset="0"/>
              </a:rPr>
              <a:t>=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292966" y="4371950"/>
            <a:ext cx="333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20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rial" charset="0"/>
              </a:rPr>
              <a:t>=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697864" y="3939902"/>
            <a:ext cx="1378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20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rial" charset="0"/>
              </a:rPr>
              <a:t>– </a:t>
            </a:r>
            <a:r>
              <a:rPr lang="pt-BR" sz="2000" b="1" i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rial" charset="0"/>
              </a:rPr>
              <a:t>log</a:t>
            </a:r>
            <a:r>
              <a:rPr lang="pt-BR" sz="20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rial" charset="0"/>
              </a:rPr>
              <a:t> [ </a:t>
            </a:r>
            <a:r>
              <a:rPr lang="pt-BR" sz="2000" b="1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rial" charset="0"/>
              </a:rPr>
              <a:t>H</a:t>
            </a:r>
            <a:r>
              <a:rPr lang="pt-BR" sz="2000" b="1" i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rial" charset="0"/>
              </a:rPr>
              <a:t>+</a:t>
            </a:r>
            <a:r>
              <a:rPr lang="pt-BR" sz="2000" b="1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rial" charset="0"/>
              </a:rPr>
              <a:t>]</a:t>
            </a:r>
            <a:endParaRPr lang="pt-BR" sz="2000" b="1" i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6689849" y="4395768"/>
            <a:ext cx="1563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20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rial" charset="0"/>
              </a:rPr>
              <a:t>– </a:t>
            </a:r>
            <a:r>
              <a:rPr lang="pt-BR" sz="2000" b="1" i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rial" charset="0"/>
              </a:rPr>
              <a:t>log</a:t>
            </a:r>
            <a:r>
              <a:rPr lang="pt-BR" sz="20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rial" charset="0"/>
              </a:rPr>
              <a:t> [ </a:t>
            </a:r>
            <a:r>
              <a:rPr lang="pt-BR" sz="2000" b="1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rial" charset="0"/>
              </a:rPr>
              <a:t>OH</a:t>
            </a:r>
            <a:r>
              <a:rPr lang="pt-BR" sz="2000" b="1" i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rial" charset="0"/>
              </a:rPr>
              <a:t>-</a:t>
            </a:r>
            <a:r>
              <a:rPr lang="pt-BR" sz="2000" b="1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rial" charset="0"/>
              </a:rPr>
              <a:t>]</a:t>
            </a:r>
            <a:endParaRPr lang="pt-BR" sz="2000" b="1" i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11560" y="1340644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/>
              <a:t>Eletrólito forte</a:t>
            </a:r>
            <a:r>
              <a:rPr lang="pt-BR" dirty="0" smtClean="0"/>
              <a:t> é uma substância que está quase ou completamente ionizada em solvente. Suas soluções conduzem eletricidade melhor que o soluto puro. </a:t>
            </a:r>
          </a:p>
          <a:p>
            <a:pPr algn="ctr">
              <a:lnSpc>
                <a:spcPct val="150000"/>
              </a:lnSpc>
            </a:pPr>
            <a:endParaRPr lang="pt-BR" dirty="0" smtClean="0"/>
          </a:p>
          <a:p>
            <a:pPr algn="ctr">
              <a:lnSpc>
                <a:spcPct val="150000"/>
              </a:lnSpc>
            </a:pPr>
            <a:r>
              <a:rPr lang="pt-BR" b="1" dirty="0" smtClean="0"/>
              <a:t>Eletrólito fraco</a:t>
            </a:r>
            <a:r>
              <a:rPr lang="pt-BR" dirty="0" smtClean="0"/>
              <a:t> é uma substância molecular, que está parcialmente ionizada em solução, ou seja, possui íons livres na solução, assim como possui moléculas, que caracteriza a solução pela pouca condutividade elétrica. 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3491880" y="195486"/>
            <a:ext cx="252028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EXEMPLO: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err="1" smtClean="0"/>
              <a:t>HCl</a:t>
            </a:r>
            <a:r>
              <a:rPr lang="pt-BR" b="1" dirty="0" smtClean="0"/>
              <a:t>  </a:t>
            </a:r>
            <a:r>
              <a:rPr lang="pt-BR" b="1" dirty="0" smtClean="0">
                <a:sym typeface="Symbol"/>
              </a:rPr>
              <a:t>  H</a:t>
            </a:r>
            <a:r>
              <a:rPr lang="pt-BR" b="1" baseline="30000" dirty="0" smtClean="0">
                <a:sym typeface="Symbol"/>
              </a:rPr>
              <a:t>+</a:t>
            </a:r>
            <a:r>
              <a:rPr lang="pt-BR" b="1" dirty="0" smtClean="0">
                <a:sym typeface="Symbol"/>
              </a:rPr>
              <a:t>  +  Cl</a:t>
            </a:r>
            <a:r>
              <a:rPr lang="pt-BR" b="1" baseline="30000" dirty="0" smtClean="0">
                <a:sym typeface="Symbol"/>
              </a:rPr>
              <a:t>-</a:t>
            </a:r>
            <a:endParaRPr lang="pt-BR" b="1" baseline="30000" dirty="0"/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1763688" y="699542"/>
            <a:ext cx="1656184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de cantos arredondados 6"/>
          <p:cNvSpPr/>
          <p:nvPr/>
        </p:nvSpPr>
        <p:spPr>
          <a:xfrm>
            <a:off x="1115616" y="3435846"/>
            <a:ext cx="280831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O eletrólito fraco e os íons ficam em equilíbrio com moléculas não dissociadas.</a:t>
            </a:r>
            <a:endParaRPr lang="pt-BR" b="1" dirty="0"/>
          </a:p>
        </p:txBody>
      </p:sp>
      <p:cxnSp>
        <p:nvCxnSpPr>
          <p:cNvPr id="9" name="Conector de seta reta 8"/>
          <p:cNvCxnSpPr/>
          <p:nvPr/>
        </p:nvCxnSpPr>
        <p:spPr>
          <a:xfrm>
            <a:off x="1331640" y="2643758"/>
            <a:ext cx="432048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ta para a direita 10"/>
          <p:cNvSpPr/>
          <p:nvPr/>
        </p:nvSpPr>
        <p:spPr>
          <a:xfrm>
            <a:off x="3995936" y="3939902"/>
            <a:ext cx="864096" cy="3600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932040" y="3651870"/>
            <a:ext cx="2592288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EXEMPLO: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CH</a:t>
            </a:r>
            <a:r>
              <a:rPr lang="pt-BR" b="1" baseline="-25000" dirty="0" smtClean="0"/>
              <a:t>3</a:t>
            </a:r>
            <a:r>
              <a:rPr lang="pt-BR" b="1" dirty="0" smtClean="0"/>
              <a:t>COOH ⇔ CH</a:t>
            </a:r>
            <a:r>
              <a:rPr lang="pt-BR" b="1" baseline="-25000" dirty="0" smtClean="0"/>
              <a:t>3</a:t>
            </a:r>
            <a:r>
              <a:rPr lang="pt-BR" b="1" dirty="0" smtClean="0"/>
              <a:t>COO</a:t>
            </a:r>
            <a:r>
              <a:rPr lang="pt-BR" b="1" baseline="30000" dirty="0" smtClean="0"/>
              <a:t>-</a:t>
            </a:r>
            <a:r>
              <a:rPr lang="pt-BR" b="1" dirty="0" smtClean="0"/>
              <a:t> + H</a:t>
            </a:r>
            <a:r>
              <a:rPr lang="pt-BR" b="1" baseline="30000" dirty="0" smtClean="0"/>
              <a:t>+</a:t>
            </a:r>
            <a:endParaRPr lang="pt-BR" b="1" dirty="0"/>
          </a:p>
        </p:txBody>
      </p:sp>
      <p:sp>
        <p:nvSpPr>
          <p:cNvPr id="13" name="Elipse 12"/>
          <p:cNvSpPr/>
          <p:nvPr/>
        </p:nvSpPr>
        <p:spPr>
          <a:xfrm>
            <a:off x="5580112" y="267494"/>
            <a:ext cx="2232248" cy="7920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PRATICAMENTE EXISTEM APENAS ÍONS</a:t>
            </a:r>
            <a:endParaRPr lang="pt-BR" dirty="0"/>
          </a:p>
        </p:txBody>
      </p:sp>
      <p:sp>
        <p:nvSpPr>
          <p:cNvPr id="14" name="Elipse 13"/>
          <p:cNvSpPr/>
          <p:nvPr/>
        </p:nvSpPr>
        <p:spPr>
          <a:xfrm>
            <a:off x="6516216" y="3147814"/>
            <a:ext cx="2088232" cy="7920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MAIS MOLÉCULAS DO QUE ÍONS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"/>
          <p:cNvSpPr txBox="1">
            <a:spLocks noGrp="1"/>
          </p:cNvSpPr>
          <p:nvPr>
            <p:ph type="title"/>
          </p:nvPr>
        </p:nvSpPr>
        <p:spPr>
          <a:xfrm>
            <a:off x="4572000" y="915566"/>
            <a:ext cx="396044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EQUILÍBRIO DA ÁGUA</a:t>
            </a:r>
            <a:endParaRPr sz="3600" b="1" dirty="0"/>
          </a:p>
        </p:txBody>
      </p:sp>
      <p:pic>
        <p:nvPicPr>
          <p:cNvPr id="274" name="Google Shape;274;p22" descr="coffee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67000" y="1442208"/>
            <a:ext cx="3076200" cy="2259084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50</a:t>
            </a:fld>
            <a:endParaRPr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4139952" y="1667584"/>
            <a:ext cx="27638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Em soluções neutras</a:t>
            </a:r>
          </a:p>
        </p:txBody>
      </p:sp>
      <p:sp>
        <p:nvSpPr>
          <p:cNvPr id="17" name="Rectangle 192"/>
          <p:cNvSpPr>
            <a:spLocks noChangeArrowheads="1"/>
          </p:cNvSpPr>
          <p:nvPr/>
        </p:nvSpPr>
        <p:spPr bwMode="auto">
          <a:xfrm>
            <a:off x="4451086" y="2027624"/>
            <a:ext cx="3001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pH  =  </a:t>
            </a:r>
            <a:r>
              <a:rPr lang="pt-BR" sz="2000" b="1" i="0" dirty="0" err="1">
                <a:solidFill>
                  <a:srgbClr val="0070C0"/>
                </a:solidFill>
                <a:cs typeface="Arial" charset="0"/>
              </a:rPr>
              <a:t>pOH</a:t>
            </a:r>
            <a:r>
              <a:rPr lang="pt-BR" sz="2000" b="1" i="0" dirty="0">
                <a:solidFill>
                  <a:srgbClr val="0070C0"/>
                </a:solidFill>
                <a:cs typeface="Arial" charset="0"/>
              </a:rPr>
              <a:t>  =  7</a:t>
            </a:r>
          </a:p>
        </p:txBody>
      </p:sp>
      <p:sp>
        <p:nvSpPr>
          <p:cNvPr id="19" name="Rectangle 198"/>
          <p:cNvSpPr>
            <a:spLocks noChangeArrowheads="1"/>
          </p:cNvSpPr>
          <p:nvPr/>
        </p:nvSpPr>
        <p:spPr bwMode="auto">
          <a:xfrm>
            <a:off x="5176702" y="2737578"/>
            <a:ext cx="26356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2000" b="1" i="0" dirty="0">
                <a:solidFill>
                  <a:srgbClr val="FF0000"/>
                </a:solidFill>
                <a:cs typeface="Arial" charset="0"/>
              </a:rPr>
              <a:t>Em soluções ácidas</a:t>
            </a:r>
          </a:p>
        </p:txBody>
      </p:sp>
      <p:sp>
        <p:nvSpPr>
          <p:cNvPr id="20" name="Rectangle 199"/>
          <p:cNvSpPr>
            <a:spLocks noChangeArrowheads="1"/>
          </p:cNvSpPr>
          <p:nvPr/>
        </p:nvSpPr>
        <p:spPr bwMode="auto">
          <a:xfrm>
            <a:off x="5318734" y="3107744"/>
            <a:ext cx="28536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2000" b="1" i="0" dirty="0">
                <a:solidFill>
                  <a:srgbClr val="FF0000"/>
                </a:solidFill>
                <a:cs typeface="Arial" charset="0"/>
              </a:rPr>
              <a:t>pH  &lt;  7   e   </a:t>
            </a:r>
            <a:r>
              <a:rPr lang="pt-BR" sz="2000" b="1" i="0" dirty="0" err="1">
                <a:solidFill>
                  <a:srgbClr val="FF0000"/>
                </a:solidFill>
                <a:cs typeface="Arial" charset="0"/>
              </a:rPr>
              <a:t>pOH</a:t>
            </a:r>
            <a:r>
              <a:rPr lang="pt-BR" sz="2000" b="1" i="0" dirty="0">
                <a:solidFill>
                  <a:srgbClr val="FF0000"/>
                </a:solidFill>
                <a:cs typeface="Arial" charset="0"/>
              </a:rPr>
              <a:t>   &gt;  7</a:t>
            </a:r>
          </a:p>
        </p:txBody>
      </p:sp>
      <p:sp>
        <p:nvSpPr>
          <p:cNvPr id="21" name="Rectangle 204"/>
          <p:cNvSpPr>
            <a:spLocks noChangeArrowheads="1"/>
          </p:cNvSpPr>
          <p:nvPr/>
        </p:nvSpPr>
        <p:spPr bwMode="auto">
          <a:xfrm>
            <a:off x="4314404" y="3867894"/>
            <a:ext cx="2778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20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cs typeface="Arial" charset="0"/>
              </a:rPr>
              <a:t>Em soluções básicas</a:t>
            </a:r>
          </a:p>
        </p:txBody>
      </p:sp>
      <p:sp>
        <p:nvSpPr>
          <p:cNvPr id="22" name="Rectangle 205"/>
          <p:cNvSpPr>
            <a:spLocks noChangeArrowheads="1"/>
          </p:cNvSpPr>
          <p:nvPr/>
        </p:nvSpPr>
        <p:spPr bwMode="auto">
          <a:xfrm>
            <a:off x="4427984" y="4227934"/>
            <a:ext cx="27831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20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cs typeface="Arial" charset="0"/>
              </a:rPr>
              <a:t>pH  &gt;  7   e   </a:t>
            </a:r>
            <a:r>
              <a:rPr lang="pt-BR" sz="2000" b="1" i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cs typeface="Arial" charset="0"/>
              </a:rPr>
              <a:t>pOH</a:t>
            </a:r>
            <a:r>
              <a:rPr lang="pt-BR" sz="20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cs typeface="Arial" charset="0"/>
              </a:rPr>
              <a:t>  &lt;  7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7164288" y="1563638"/>
            <a:ext cx="1800200" cy="9361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NA TEMOERATURA DE 25°C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51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43608" y="1491630"/>
            <a:ext cx="2808312" cy="196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pt-BR" sz="2400" b="1" dirty="0" smtClean="0">
                <a:solidFill>
                  <a:srgbClr val="FFFF00"/>
                </a:solidFill>
                <a:cs typeface="Arial" charset="0"/>
              </a:rPr>
              <a:t>a 25°C,</a:t>
            </a:r>
          </a:p>
          <a:p>
            <a:pPr algn="ctr">
              <a:lnSpc>
                <a:spcPct val="130000"/>
              </a:lnSpc>
              <a:defRPr/>
            </a:pPr>
            <a:r>
              <a:rPr lang="pt-BR" sz="2400" b="1" dirty="0" smtClean="0">
                <a:solidFill>
                  <a:srgbClr val="FFFF00"/>
                </a:solidFill>
                <a:cs typeface="Arial" charset="0"/>
              </a:rPr>
              <a:t>e em uma mesma solução,</a:t>
            </a:r>
          </a:p>
          <a:p>
            <a:pPr algn="ctr">
              <a:lnSpc>
                <a:spcPct val="130000"/>
              </a:lnSpc>
              <a:defRPr/>
            </a:pPr>
            <a:r>
              <a:rPr lang="pt-BR" sz="2400" b="1" dirty="0" smtClean="0">
                <a:solidFill>
                  <a:srgbClr val="FFFF00"/>
                </a:solidFill>
                <a:cs typeface="Arial" charset="0"/>
              </a:rPr>
              <a:t>  </a:t>
            </a:r>
            <a:r>
              <a:rPr lang="pt-BR" sz="2400" b="1" dirty="0" smtClean="0">
                <a:solidFill>
                  <a:schemeClr val="bg1"/>
                </a:solidFill>
                <a:cs typeface="Arial" charset="0"/>
              </a:rPr>
              <a:t>pH  +  </a:t>
            </a:r>
            <a:r>
              <a:rPr lang="pt-BR" sz="2400" b="1" dirty="0" err="1" smtClean="0">
                <a:solidFill>
                  <a:schemeClr val="bg1"/>
                </a:solidFill>
                <a:cs typeface="Arial" charset="0"/>
              </a:rPr>
              <a:t>pOH</a:t>
            </a:r>
            <a:r>
              <a:rPr lang="pt-BR" sz="2400" b="1" dirty="0" smtClean="0">
                <a:solidFill>
                  <a:schemeClr val="bg1"/>
                </a:solidFill>
                <a:cs typeface="Arial" charset="0"/>
              </a:rPr>
              <a:t>  =  14</a:t>
            </a:r>
            <a:r>
              <a:rPr lang="pt-BR" sz="2400" b="1" dirty="0" smtClean="0">
                <a:solidFill>
                  <a:srgbClr val="FFFF00"/>
                </a:solidFill>
                <a:cs typeface="Arial" charset="0"/>
              </a:rPr>
              <a:t> </a:t>
            </a:r>
            <a:endParaRPr lang="pt-BR" sz="24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932040" y="915566"/>
            <a:ext cx="3528392" cy="34563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Vamos para algumas questões</a:t>
            </a:r>
            <a:endParaRPr lang="pt-BR" sz="3000" b="1" dirty="0"/>
          </a:p>
        </p:txBody>
      </p:sp>
      <p:pic>
        <p:nvPicPr>
          <p:cNvPr id="8" name="Picture 8" descr="Resultado de imagem para interroga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2911252"/>
            <a:ext cx="129248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179388" y="27594"/>
            <a:ext cx="885666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lnSpc>
                <a:spcPct val="130000"/>
              </a:lnSpc>
            </a:pPr>
            <a:r>
              <a:rPr lang="pt-BR" sz="2000" b="1" i="0">
                <a:solidFill>
                  <a:schemeClr val="bg1"/>
                </a:solidFill>
                <a:cs typeface="Arial" charset="0"/>
              </a:rPr>
              <a:t>01) A concentração dos íons H</a:t>
            </a:r>
            <a:r>
              <a:rPr lang="pt-BR" sz="2000" b="1" i="0" baseline="30000">
                <a:solidFill>
                  <a:schemeClr val="bg1"/>
                </a:solidFill>
                <a:cs typeface="Arial" charset="0"/>
              </a:rPr>
              <a:t>+</a:t>
            </a:r>
            <a:r>
              <a:rPr lang="pt-BR" sz="2000" b="1" i="0">
                <a:solidFill>
                  <a:schemeClr val="bg1"/>
                </a:solidFill>
                <a:cs typeface="Arial" charset="0"/>
              </a:rPr>
              <a:t> de uma solução é igual a 0,0001.  O pH desta solução é: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647838" y="891173"/>
            <a:ext cx="923651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sz="2000" b="1" i="0" dirty="0">
                <a:solidFill>
                  <a:schemeClr val="bg1"/>
                </a:solidFill>
                <a:cs typeface="Arial" charset="0"/>
              </a:rPr>
              <a:t>a)  1.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sz="2000" b="1" i="0" dirty="0">
                <a:solidFill>
                  <a:schemeClr val="bg1"/>
                </a:solidFill>
                <a:cs typeface="Arial" charset="0"/>
              </a:rPr>
              <a:t>b)  2.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sz="2000" b="1" i="0" dirty="0">
                <a:solidFill>
                  <a:schemeClr val="bg1"/>
                </a:solidFill>
                <a:cs typeface="Arial" charset="0"/>
              </a:rPr>
              <a:t>c)  4.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sz="2000" b="1" i="0" dirty="0">
                <a:solidFill>
                  <a:schemeClr val="bg1"/>
                </a:solidFill>
                <a:cs typeface="Arial" charset="0"/>
              </a:rPr>
              <a:t>d)  10.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sz="2000" b="1" i="0" dirty="0">
                <a:solidFill>
                  <a:schemeClr val="bg1"/>
                </a:solidFill>
                <a:cs typeface="Arial" charset="0"/>
              </a:rPr>
              <a:t>e)  14.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2074863" y="1216789"/>
            <a:ext cx="20826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2000" b="1" i="0">
                <a:solidFill>
                  <a:srgbClr val="FFFF00"/>
                </a:solidFill>
                <a:cs typeface="Arial" charset="0"/>
              </a:rPr>
              <a:t>pH  =  – log [H</a:t>
            </a:r>
            <a:r>
              <a:rPr lang="pt-BR" sz="2000" b="1" i="0" baseline="30000">
                <a:solidFill>
                  <a:srgbClr val="FFFF00"/>
                </a:solidFill>
                <a:cs typeface="Arial" charset="0"/>
              </a:rPr>
              <a:t>+</a:t>
            </a:r>
            <a:r>
              <a:rPr lang="pt-BR" sz="2000" b="1" i="0">
                <a:solidFill>
                  <a:srgbClr val="FFFF00"/>
                </a:solidFill>
                <a:cs typeface="Arial" charset="0"/>
              </a:rPr>
              <a:t>]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074863" y="888206"/>
            <a:ext cx="4645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000" b="1" i="0">
                <a:solidFill>
                  <a:srgbClr val="FFFF00"/>
                </a:solidFill>
                <a:cs typeface="Arial" charset="0"/>
              </a:rPr>
              <a:t>[ H </a:t>
            </a:r>
            <a:r>
              <a:rPr lang="pt-BR" sz="2000" b="1" i="0" baseline="30000">
                <a:solidFill>
                  <a:srgbClr val="FFFF00"/>
                </a:solidFill>
                <a:cs typeface="Arial" charset="0"/>
              </a:rPr>
              <a:t>+</a:t>
            </a:r>
            <a:r>
              <a:rPr lang="pt-BR" sz="2000" b="1" i="0">
                <a:solidFill>
                  <a:srgbClr val="FFFF00"/>
                </a:solidFill>
                <a:cs typeface="Arial" charset="0"/>
              </a:rPr>
              <a:t> ]   =  0,0001 mol/L  =  10 </a:t>
            </a:r>
            <a:r>
              <a:rPr lang="pt-BR" sz="2000" b="1" i="0" baseline="30000">
                <a:solidFill>
                  <a:srgbClr val="FFFF00"/>
                </a:solidFill>
                <a:cs typeface="Arial" charset="0"/>
              </a:rPr>
              <a:t>– 4 </a:t>
            </a:r>
            <a:r>
              <a:rPr lang="pt-BR" sz="2000" b="1" i="0">
                <a:solidFill>
                  <a:srgbClr val="FFFF00"/>
                </a:solidFill>
                <a:cs typeface="Arial" charset="0"/>
              </a:rPr>
              <a:t>mol/L</a:t>
            </a: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2074863" y="2275660"/>
            <a:ext cx="1172116" cy="40011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pt-BR" sz="2000" b="1" i="0" dirty="0">
                <a:solidFill>
                  <a:srgbClr val="FFFF00"/>
                </a:solidFill>
                <a:cs typeface="Arial" pitchFamily="34" charset="0"/>
              </a:rPr>
              <a:t>pH  =  4 </a:t>
            </a: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074864" y="1564451"/>
            <a:ext cx="22685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2000" b="1" i="0">
                <a:solidFill>
                  <a:srgbClr val="FFFF00"/>
                </a:solidFill>
                <a:cs typeface="Arial" charset="0"/>
              </a:rPr>
              <a:t>pH  =  – log </a:t>
            </a:r>
            <a:r>
              <a:rPr lang="pt-BR" sz="2000" b="1">
                <a:solidFill>
                  <a:srgbClr val="FFFF00"/>
                </a:solidFill>
                <a:cs typeface="Arial" charset="0"/>
              </a:rPr>
              <a:t>10 </a:t>
            </a:r>
            <a:r>
              <a:rPr lang="pt-BR" sz="2000" b="1" baseline="30000">
                <a:solidFill>
                  <a:srgbClr val="FFFF00"/>
                </a:solidFill>
                <a:cs typeface="Arial" charset="0"/>
              </a:rPr>
              <a:t>– 4 </a:t>
            </a:r>
            <a:endParaRPr lang="pt-BR" sz="2000" b="1" i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074864" y="1888301"/>
            <a:ext cx="2650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2000" b="1" i="0">
                <a:solidFill>
                  <a:srgbClr val="FFFF00"/>
                </a:solidFill>
                <a:cs typeface="Arial" charset="0"/>
              </a:rPr>
              <a:t>pH  =  – (– 4) . log </a:t>
            </a:r>
            <a:r>
              <a:rPr lang="pt-BR" sz="2000" b="1">
                <a:solidFill>
                  <a:srgbClr val="FFFF00"/>
                </a:solidFill>
                <a:cs typeface="Arial" charset="0"/>
              </a:rPr>
              <a:t>10</a:t>
            </a:r>
            <a:endParaRPr lang="pt-BR" sz="2000" b="1" i="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250" autoRev="1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2" grpId="0"/>
      <p:bldP spid="3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4"/>
          <p:cNvSpPr>
            <a:spLocks noChangeArrowheads="1"/>
          </p:cNvSpPr>
          <p:nvPr/>
        </p:nvSpPr>
        <p:spPr bwMode="auto">
          <a:xfrm>
            <a:off x="107951" y="-63192"/>
            <a:ext cx="88566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i="0" dirty="0">
                <a:solidFill>
                  <a:schemeClr val="bg1"/>
                </a:solidFill>
                <a:cs typeface="Arial" charset="0"/>
              </a:rPr>
              <a:t>02) A concentração </a:t>
            </a:r>
            <a:r>
              <a:rPr lang="pt-BR" sz="2400" b="1" i="0" dirty="0" err="1">
                <a:solidFill>
                  <a:schemeClr val="bg1"/>
                </a:solidFill>
                <a:cs typeface="Arial" charset="0"/>
              </a:rPr>
              <a:t>hidrogeniônica</a:t>
            </a:r>
            <a:r>
              <a:rPr lang="pt-BR" sz="2400" b="1" i="0" dirty="0">
                <a:solidFill>
                  <a:schemeClr val="bg1"/>
                </a:solidFill>
                <a:cs typeface="Arial" charset="0"/>
              </a:rPr>
              <a:t> de uma solução é de </a:t>
            </a: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solidFill>
                  <a:schemeClr val="bg1"/>
                </a:solidFill>
                <a:cs typeface="Arial" charset="0"/>
              </a:rPr>
              <a:t>      3,45 x 10 </a:t>
            </a:r>
            <a:r>
              <a:rPr lang="pt-BR" sz="2400" b="1" i="0" baseline="30000" dirty="0">
                <a:solidFill>
                  <a:schemeClr val="bg1"/>
                </a:solidFill>
                <a:cs typeface="Arial" charset="0"/>
              </a:rPr>
              <a:t>– 11 </a:t>
            </a:r>
            <a:r>
              <a:rPr lang="pt-BR" sz="2400" b="1" i="0" dirty="0" smtClean="0">
                <a:solidFill>
                  <a:schemeClr val="bg1"/>
                </a:solidFill>
                <a:cs typeface="Arial" charset="0"/>
              </a:rPr>
              <a:t>mol/L. </a:t>
            </a:r>
            <a:r>
              <a:rPr lang="pt-BR" sz="2400" b="1" i="0" dirty="0">
                <a:solidFill>
                  <a:schemeClr val="bg1"/>
                </a:solidFill>
                <a:cs typeface="Arial" charset="0"/>
              </a:rPr>
              <a:t>O pH desta solução vale:</a:t>
            </a:r>
          </a:p>
        </p:txBody>
      </p:sp>
      <p:sp>
        <p:nvSpPr>
          <p:cNvPr id="118787" name="Rectangle 6"/>
          <p:cNvSpPr>
            <a:spLocks noChangeArrowheads="1"/>
          </p:cNvSpPr>
          <p:nvPr/>
        </p:nvSpPr>
        <p:spPr bwMode="auto">
          <a:xfrm>
            <a:off x="6660232" y="1131590"/>
            <a:ext cx="22220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1600" b="1" i="0" dirty="0">
                <a:solidFill>
                  <a:schemeClr val="bg1"/>
                </a:solidFill>
                <a:cs typeface="Arial" charset="0"/>
              </a:rPr>
              <a:t>Dado: </a:t>
            </a:r>
            <a:r>
              <a:rPr lang="pt-BR" sz="1600" b="1" i="0" dirty="0" err="1">
                <a:solidFill>
                  <a:schemeClr val="bg1"/>
                </a:solidFill>
                <a:cs typeface="Arial" charset="0"/>
              </a:rPr>
              <a:t>log</a:t>
            </a:r>
            <a:r>
              <a:rPr lang="pt-BR" sz="1600" b="1" i="0" dirty="0">
                <a:solidFill>
                  <a:schemeClr val="bg1"/>
                </a:solidFill>
                <a:cs typeface="Arial" charset="0"/>
              </a:rPr>
              <a:t> 3,45 = 0,54</a:t>
            </a: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676082" y="1365612"/>
            <a:ext cx="148470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sz="2400" b="1" i="0" dirty="0">
                <a:solidFill>
                  <a:schemeClr val="bg1"/>
                </a:solidFill>
                <a:cs typeface="Arial" charset="0"/>
              </a:rPr>
              <a:t>a)  11.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sz="2400" b="1" i="0" dirty="0">
                <a:solidFill>
                  <a:schemeClr val="bg1"/>
                </a:solidFill>
                <a:cs typeface="Arial" charset="0"/>
              </a:rPr>
              <a:t>b)  3.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sz="2400" b="1" i="0" dirty="0">
                <a:solidFill>
                  <a:schemeClr val="bg1"/>
                </a:solidFill>
                <a:cs typeface="Arial" charset="0"/>
              </a:rPr>
              <a:t>c)  3,54.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sz="2400" b="1" i="0" dirty="0">
                <a:solidFill>
                  <a:schemeClr val="bg1"/>
                </a:solidFill>
                <a:cs typeface="Arial" charset="0"/>
              </a:rPr>
              <a:t>d)  5,4.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sz="2400" b="1" i="0" dirty="0">
                <a:solidFill>
                  <a:schemeClr val="bg1"/>
                </a:solidFill>
                <a:cs typeface="Arial" charset="0"/>
              </a:rPr>
              <a:t>e)  10,46.</a:t>
            </a:r>
          </a:p>
        </p:txBody>
      </p:sp>
      <p:sp>
        <p:nvSpPr>
          <p:cNvPr id="47" name="Rectangle 32"/>
          <p:cNvSpPr>
            <a:spLocks noChangeArrowheads="1"/>
          </p:cNvSpPr>
          <p:nvPr/>
        </p:nvSpPr>
        <p:spPr bwMode="auto">
          <a:xfrm>
            <a:off x="2602009" y="3015824"/>
            <a:ext cx="24096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i="0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 = – [ </a:t>
            </a:r>
            <a:r>
              <a:rPr lang="pt-BR" sz="2000" b="1" i="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0,54 – 11 </a:t>
            </a:r>
            <a:r>
              <a:rPr lang="pt-BR" sz="2000" b="1" i="0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]</a:t>
            </a:r>
          </a:p>
        </p:txBody>
      </p:sp>
      <p:sp>
        <p:nvSpPr>
          <p:cNvPr id="48" name="Rectangle 37"/>
          <p:cNvSpPr>
            <a:spLocks noChangeArrowheads="1"/>
          </p:cNvSpPr>
          <p:nvPr/>
        </p:nvSpPr>
        <p:spPr bwMode="auto">
          <a:xfrm>
            <a:off x="2595018" y="3463499"/>
            <a:ext cx="1885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2000" b="1" i="0">
                <a:solidFill>
                  <a:srgbClr val="FFFF00"/>
                </a:solidFill>
                <a:cs typeface="Arial" charset="0"/>
              </a:rPr>
              <a:t>pH = 11 – 0,54</a:t>
            </a:r>
          </a:p>
        </p:txBody>
      </p: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2601842" y="3949274"/>
            <a:ext cx="14590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2000" b="1" i="0">
                <a:solidFill>
                  <a:srgbClr val="FFFF00"/>
                </a:solidFill>
                <a:cs typeface="Arial" charset="0"/>
              </a:rPr>
              <a:t>pH = 10,46</a:t>
            </a: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2601913" y="1463278"/>
            <a:ext cx="35541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000" b="1" i="0" dirty="0">
                <a:solidFill>
                  <a:srgbClr val="FFFF00"/>
                </a:solidFill>
                <a:cs typeface="Arial" charset="0"/>
              </a:rPr>
              <a:t>[ H </a:t>
            </a:r>
            <a:r>
              <a:rPr lang="pt-BR" sz="2000" b="1" i="0" baseline="30000" dirty="0">
                <a:solidFill>
                  <a:srgbClr val="FFFF00"/>
                </a:solidFill>
                <a:cs typeface="Arial" charset="0"/>
              </a:rPr>
              <a:t>+</a:t>
            </a:r>
            <a:r>
              <a:rPr lang="pt-BR" sz="2000" b="1" i="0" dirty="0">
                <a:solidFill>
                  <a:srgbClr val="FFFF00"/>
                </a:solidFill>
                <a:cs typeface="Arial" charset="0"/>
              </a:rPr>
              <a:t> ]   =  3,45 x 10 </a:t>
            </a:r>
            <a:r>
              <a:rPr lang="pt-BR" sz="2000" b="1" i="0" baseline="30000" dirty="0">
                <a:solidFill>
                  <a:srgbClr val="FFFF00"/>
                </a:solidFill>
                <a:cs typeface="Arial" charset="0"/>
              </a:rPr>
              <a:t>– 11 </a:t>
            </a:r>
            <a:r>
              <a:rPr lang="pt-BR" sz="2000" b="1" i="0" dirty="0" smtClean="0">
                <a:solidFill>
                  <a:srgbClr val="FFFF00"/>
                </a:solidFill>
                <a:cs typeface="Arial" charset="0"/>
              </a:rPr>
              <a:t>mol/L</a:t>
            </a:r>
            <a:endParaRPr lang="pt-BR" sz="2000" b="1" i="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2601913" y="2225278"/>
            <a:ext cx="3385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000" b="1" i="0">
                <a:solidFill>
                  <a:srgbClr val="FFFF00"/>
                </a:solidFill>
                <a:cs typeface="Arial" charset="0"/>
              </a:rPr>
              <a:t>pH  =  – log ( 3,45 x 10 </a:t>
            </a:r>
            <a:r>
              <a:rPr lang="pt-BR" sz="2000" b="1" i="0" baseline="30000">
                <a:solidFill>
                  <a:srgbClr val="FFFF00"/>
                </a:solidFill>
                <a:cs typeface="Arial" charset="0"/>
              </a:rPr>
              <a:t>– 11 </a:t>
            </a:r>
            <a:r>
              <a:rPr lang="pt-BR" sz="2000" b="1" i="0">
                <a:solidFill>
                  <a:srgbClr val="FFFF00"/>
                </a:solidFill>
                <a:cs typeface="Arial" charset="0"/>
              </a:rPr>
              <a:t>)</a:t>
            </a: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2601913" y="1797219"/>
            <a:ext cx="20826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2000" b="1" i="0">
                <a:solidFill>
                  <a:srgbClr val="FFFF00"/>
                </a:solidFill>
                <a:cs typeface="Arial" charset="0"/>
              </a:rPr>
              <a:t>pH  =  – log [H</a:t>
            </a:r>
            <a:r>
              <a:rPr lang="pt-BR" sz="2000" b="1" i="0" baseline="30000">
                <a:solidFill>
                  <a:srgbClr val="FFFF00"/>
                </a:solidFill>
                <a:cs typeface="Arial" charset="0"/>
              </a:rPr>
              <a:t>+</a:t>
            </a:r>
            <a:r>
              <a:rPr lang="pt-BR" sz="2000" b="1" i="0">
                <a:solidFill>
                  <a:srgbClr val="FFFF00"/>
                </a:solidFill>
                <a:cs typeface="Arial" charset="0"/>
              </a:rPr>
              <a:t>]</a:t>
            </a: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2601914" y="2633662"/>
            <a:ext cx="38908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000" b="1" i="0">
                <a:solidFill>
                  <a:srgbClr val="FFFF00"/>
                </a:solidFill>
                <a:cs typeface="Arial" charset="0"/>
              </a:rPr>
              <a:t>pH  =  – [ log  3,45   +  log  10 ]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autoRev="1" fill="hold"/>
                                        <p:tgtEl>
                                          <p:spTgt spid="140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140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140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>
            <a:grpSpLocks/>
          </p:cNvGrpSpPr>
          <p:nvPr/>
        </p:nvGrpSpPr>
        <p:grpSpPr bwMode="auto">
          <a:xfrm>
            <a:off x="4033839" y="4304113"/>
            <a:ext cx="2770187" cy="726834"/>
            <a:chOff x="4034537" y="5739346"/>
            <a:chExt cx="2769488" cy="969111"/>
          </a:xfrm>
        </p:grpSpPr>
        <p:sp>
          <p:nvSpPr>
            <p:cNvPr id="7" name="Retângulo de cantos arredondados 6"/>
            <p:cNvSpPr/>
            <p:nvPr/>
          </p:nvSpPr>
          <p:spPr bwMode="auto">
            <a:xfrm>
              <a:off x="4662629" y="5739346"/>
              <a:ext cx="2141396" cy="92392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grpSp>
          <p:nvGrpSpPr>
            <p:cNvPr id="4" name="Grupo 1"/>
            <p:cNvGrpSpPr>
              <a:grpSpLocks/>
            </p:cNvGrpSpPr>
            <p:nvPr/>
          </p:nvGrpSpPr>
          <p:grpSpPr bwMode="auto">
            <a:xfrm>
              <a:off x="4751055" y="5817271"/>
              <a:ext cx="1964544" cy="891186"/>
              <a:chOff x="4768044" y="5838569"/>
              <a:chExt cx="1964544" cy="891186"/>
            </a:xfrm>
          </p:grpSpPr>
          <p:sp>
            <p:nvSpPr>
              <p:cNvPr id="119858" name="Text Box 86"/>
              <p:cNvSpPr txBox="1">
                <a:spLocks noChangeArrowheads="1"/>
              </p:cNvSpPr>
              <p:nvPr/>
            </p:nvSpPr>
            <p:spPr bwMode="auto">
              <a:xfrm>
                <a:off x="4782357" y="5838569"/>
                <a:ext cx="907999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sz="1800" b="1" i="0">
                    <a:solidFill>
                      <a:srgbClr val="FFFF00"/>
                    </a:solidFill>
                    <a:cs typeface="Arial" charset="0"/>
                  </a:rPr>
                  <a:t>10 </a:t>
                </a:r>
                <a:r>
                  <a:rPr lang="pt-BR" sz="1800" b="1" i="0" baseline="30000">
                    <a:solidFill>
                      <a:srgbClr val="FFFF00"/>
                    </a:solidFill>
                    <a:cs typeface="Arial" charset="0"/>
                  </a:rPr>
                  <a:t>– 3 </a:t>
                </a:r>
              </a:p>
            </p:txBody>
          </p:sp>
          <p:sp>
            <p:nvSpPr>
              <p:cNvPr id="119859" name="Line 88"/>
              <p:cNvSpPr>
                <a:spLocks noChangeShapeType="1"/>
              </p:cNvSpPr>
              <p:nvPr/>
            </p:nvSpPr>
            <p:spPr bwMode="auto">
              <a:xfrm>
                <a:off x="4768044" y="6198992"/>
                <a:ext cx="936625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60" name="Text Box 86"/>
              <p:cNvSpPr txBox="1">
                <a:spLocks noChangeArrowheads="1"/>
              </p:cNvSpPr>
              <p:nvPr/>
            </p:nvSpPr>
            <p:spPr bwMode="auto">
              <a:xfrm>
                <a:off x="4782357" y="6237312"/>
                <a:ext cx="907999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sz="1800" b="1" i="0">
                    <a:solidFill>
                      <a:srgbClr val="FFFF00"/>
                    </a:solidFill>
                    <a:cs typeface="Arial" charset="0"/>
                  </a:rPr>
                  <a:t>10 </a:t>
                </a:r>
                <a:r>
                  <a:rPr lang="pt-BR" sz="1800" b="1" i="0" baseline="30000">
                    <a:solidFill>
                      <a:srgbClr val="FFFF00"/>
                    </a:solidFill>
                    <a:cs typeface="Arial" charset="0"/>
                  </a:rPr>
                  <a:t>– 6 </a:t>
                </a:r>
              </a:p>
            </p:txBody>
          </p:sp>
          <p:sp>
            <p:nvSpPr>
              <p:cNvPr id="119861" name="Text Box 86"/>
              <p:cNvSpPr txBox="1">
                <a:spLocks noChangeArrowheads="1"/>
              </p:cNvSpPr>
              <p:nvPr/>
            </p:nvSpPr>
            <p:spPr bwMode="auto">
              <a:xfrm>
                <a:off x="5824589" y="6014322"/>
                <a:ext cx="907999" cy="492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sz="1800" b="1" i="0">
                    <a:solidFill>
                      <a:srgbClr val="FFFF00"/>
                    </a:solidFill>
                    <a:cs typeface="Arial" charset="0"/>
                  </a:rPr>
                  <a:t>=  10 </a:t>
                </a:r>
                <a:r>
                  <a:rPr lang="pt-BR" sz="1800" b="1" i="0" baseline="30000">
                    <a:solidFill>
                      <a:srgbClr val="FFFF00"/>
                    </a:solidFill>
                    <a:cs typeface="Arial" charset="0"/>
                  </a:rPr>
                  <a:t>3 </a:t>
                </a:r>
              </a:p>
            </p:txBody>
          </p:sp>
        </p:grpSp>
        <p:sp>
          <p:nvSpPr>
            <p:cNvPr id="3" name="Seta para a direita 2"/>
            <p:cNvSpPr/>
            <p:nvPr/>
          </p:nvSpPr>
          <p:spPr bwMode="auto">
            <a:xfrm>
              <a:off x="4034537" y="6060773"/>
              <a:ext cx="628092" cy="281070"/>
            </a:xfrm>
            <a:prstGeom prst="rightArrow">
              <a:avLst/>
            </a:prstGeom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</p:grpSp>
      <p:sp>
        <p:nvSpPr>
          <p:cNvPr id="119811" name="Rectangle 43"/>
          <p:cNvSpPr>
            <a:spLocks noChangeArrowheads="1"/>
          </p:cNvSpPr>
          <p:nvPr/>
        </p:nvSpPr>
        <p:spPr bwMode="auto">
          <a:xfrm>
            <a:off x="107951" y="39767"/>
            <a:ext cx="5400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sz="1800" b="1" i="0">
                <a:solidFill>
                  <a:schemeClr val="bg1"/>
                </a:solidFill>
                <a:cs typeface="Arial" charset="0"/>
              </a:rPr>
              <a:t>03) Considere os sistemas numerados (25°C)</a:t>
            </a:r>
          </a:p>
        </p:txBody>
      </p:sp>
      <p:sp>
        <p:nvSpPr>
          <p:cNvPr id="119812" name="Rectangle 44"/>
          <p:cNvSpPr>
            <a:spLocks noChangeArrowheads="1"/>
          </p:cNvSpPr>
          <p:nvPr/>
        </p:nvSpPr>
        <p:spPr bwMode="auto">
          <a:xfrm>
            <a:off x="3852864" y="1978819"/>
            <a:ext cx="1438275" cy="32266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pt-BR" sz="18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pH = 6,0</a:t>
            </a:r>
          </a:p>
        </p:txBody>
      </p:sp>
      <p:sp>
        <p:nvSpPr>
          <p:cNvPr id="119813" name="Rectangle 45"/>
          <p:cNvSpPr>
            <a:spLocks noChangeArrowheads="1"/>
          </p:cNvSpPr>
          <p:nvPr/>
        </p:nvSpPr>
        <p:spPr bwMode="auto">
          <a:xfrm>
            <a:off x="1560514" y="1978819"/>
            <a:ext cx="993775" cy="26908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pt-BR" sz="18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Saliva</a:t>
            </a:r>
          </a:p>
        </p:txBody>
      </p:sp>
      <p:sp>
        <p:nvSpPr>
          <p:cNvPr id="119814" name="Rectangle 46"/>
          <p:cNvSpPr>
            <a:spLocks noChangeArrowheads="1"/>
          </p:cNvSpPr>
          <p:nvPr/>
        </p:nvSpPr>
        <p:spPr bwMode="auto">
          <a:xfrm>
            <a:off x="839788" y="1996679"/>
            <a:ext cx="347662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pt-BR" sz="18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5</a:t>
            </a:r>
          </a:p>
        </p:txBody>
      </p:sp>
      <p:sp>
        <p:nvSpPr>
          <p:cNvPr id="119815" name="Rectangle 47"/>
          <p:cNvSpPr>
            <a:spLocks noChangeArrowheads="1"/>
          </p:cNvSpPr>
          <p:nvPr/>
        </p:nvSpPr>
        <p:spPr bwMode="auto">
          <a:xfrm>
            <a:off x="3852864" y="1613297"/>
            <a:ext cx="1366837" cy="28932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pt-BR" sz="18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pH = 8,5</a:t>
            </a:r>
          </a:p>
        </p:txBody>
      </p:sp>
      <p:sp>
        <p:nvSpPr>
          <p:cNvPr id="119816" name="Rectangle 48"/>
          <p:cNvSpPr>
            <a:spLocks noChangeArrowheads="1"/>
          </p:cNvSpPr>
          <p:nvPr/>
        </p:nvSpPr>
        <p:spPr bwMode="auto">
          <a:xfrm>
            <a:off x="1560513" y="1616869"/>
            <a:ext cx="1714500" cy="2857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pt-BR" sz="18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Sal de frutas</a:t>
            </a:r>
          </a:p>
        </p:txBody>
      </p:sp>
      <p:sp>
        <p:nvSpPr>
          <p:cNvPr id="119817" name="Rectangle 49"/>
          <p:cNvSpPr>
            <a:spLocks noChangeArrowheads="1"/>
          </p:cNvSpPr>
          <p:nvPr/>
        </p:nvSpPr>
        <p:spPr bwMode="auto">
          <a:xfrm>
            <a:off x="839788" y="1600200"/>
            <a:ext cx="431800" cy="30241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pt-BR" sz="18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4</a:t>
            </a:r>
          </a:p>
        </p:txBody>
      </p:sp>
      <p:sp>
        <p:nvSpPr>
          <p:cNvPr id="119818" name="Rectangle 50"/>
          <p:cNvSpPr>
            <a:spLocks noChangeArrowheads="1"/>
          </p:cNvSpPr>
          <p:nvPr/>
        </p:nvSpPr>
        <p:spPr bwMode="auto">
          <a:xfrm>
            <a:off x="3852864" y="1222772"/>
            <a:ext cx="1438275" cy="3238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pt-BR" sz="18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pH = 8,0</a:t>
            </a:r>
          </a:p>
        </p:txBody>
      </p:sp>
      <p:sp>
        <p:nvSpPr>
          <p:cNvPr id="119819" name="Rectangle 51"/>
          <p:cNvSpPr>
            <a:spLocks noChangeArrowheads="1"/>
          </p:cNvSpPr>
          <p:nvPr/>
        </p:nvSpPr>
        <p:spPr bwMode="auto">
          <a:xfrm>
            <a:off x="1546225" y="1222772"/>
            <a:ext cx="1860550" cy="3238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pt-BR" sz="18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Clara de ovos</a:t>
            </a:r>
          </a:p>
        </p:txBody>
      </p:sp>
      <p:sp>
        <p:nvSpPr>
          <p:cNvPr id="119820" name="Rectangle 52"/>
          <p:cNvSpPr>
            <a:spLocks noChangeArrowheads="1"/>
          </p:cNvSpPr>
          <p:nvPr/>
        </p:nvSpPr>
        <p:spPr bwMode="auto">
          <a:xfrm>
            <a:off x="839788" y="1277541"/>
            <a:ext cx="431800" cy="26908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pt-BR" sz="18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3</a:t>
            </a:r>
          </a:p>
        </p:txBody>
      </p:sp>
      <p:sp>
        <p:nvSpPr>
          <p:cNvPr id="119821" name="Rectangle 53"/>
          <p:cNvSpPr>
            <a:spLocks noChangeArrowheads="1"/>
          </p:cNvSpPr>
          <p:nvPr/>
        </p:nvSpPr>
        <p:spPr bwMode="auto">
          <a:xfrm>
            <a:off x="3851276" y="844154"/>
            <a:ext cx="1425575" cy="32623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pt-BR" sz="18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pH = 6,8</a:t>
            </a:r>
          </a:p>
        </p:txBody>
      </p:sp>
      <p:sp>
        <p:nvSpPr>
          <p:cNvPr id="119822" name="Rectangle 54"/>
          <p:cNvSpPr>
            <a:spLocks noChangeArrowheads="1"/>
          </p:cNvSpPr>
          <p:nvPr/>
        </p:nvSpPr>
        <p:spPr bwMode="auto">
          <a:xfrm>
            <a:off x="1560514" y="844153"/>
            <a:ext cx="1138237" cy="27027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pt-BR" sz="18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Leite</a:t>
            </a:r>
          </a:p>
        </p:txBody>
      </p:sp>
      <p:sp>
        <p:nvSpPr>
          <p:cNvPr id="119823" name="Rectangle 55"/>
          <p:cNvSpPr>
            <a:spLocks noChangeArrowheads="1"/>
          </p:cNvSpPr>
          <p:nvPr/>
        </p:nvSpPr>
        <p:spPr bwMode="auto">
          <a:xfrm>
            <a:off x="827088" y="881063"/>
            <a:ext cx="419100" cy="28694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pt-BR" sz="18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2</a:t>
            </a:r>
          </a:p>
        </p:txBody>
      </p:sp>
      <p:sp>
        <p:nvSpPr>
          <p:cNvPr id="119824" name="Rectangle 56"/>
          <p:cNvSpPr>
            <a:spLocks noChangeArrowheads="1"/>
          </p:cNvSpPr>
          <p:nvPr/>
        </p:nvSpPr>
        <p:spPr bwMode="auto">
          <a:xfrm>
            <a:off x="3851276" y="466725"/>
            <a:ext cx="1368425" cy="3238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pt-BR" sz="18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pH = 3,0</a:t>
            </a:r>
          </a:p>
        </p:txBody>
      </p:sp>
      <p:sp>
        <p:nvSpPr>
          <p:cNvPr id="119825" name="Rectangle 57"/>
          <p:cNvSpPr>
            <a:spLocks noChangeArrowheads="1"/>
          </p:cNvSpPr>
          <p:nvPr/>
        </p:nvSpPr>
        <p:spPr bwMode="auto">
          <a:xfrm>
            <a:off x="1546226" y="466726"/>
            <a:ext cx="1152525" cy="27027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pt-BR" sz="18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Vinagre</a:t>
            </a:r>
          </a:p>
        </p:txBody>
      </p:sp>
      <p:sp>
        <p:nvSpPr>
          <p:cNvPr id="119826" name="Rectangle 58"/>
          <p:cNvSpPr>
            <a:spLocks noChangeArrowheads="1"/>
          </p:cNvSpPr>
          <p:nvPr/>
        </p:nvSpPr>
        <p:spPr bwMode="auto">
          <a:xfrm>
            <a:off x="839788" y="466726"/>
            <a:ext cx="419100" cy="27027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pt-BR" sz="18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1</a:t>
            </a:r>
          </a:p>
        </p:txBody>
      </p:sp>
      <p:sp>
        <p:nvSpPr>
          <p:cNvPr id="119827" name="Rectangle 59"/>
          <p:cNvSpPr>
            <a:spLocks noChangeArrowheads="1"/>
          </p:cNvSpPr>
          <p:nvPr/>
        </p:nvSpPr>
        <p:spPr bwMode="auto">
          <a:xfrm>
            <a:off x="500064" y="2357915"/>
            <a:ext cx="6226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A respeito desses sistemas, NÃO podemos afirmar:</a:t>
            </a:r>
          </a:p>
        </p:txBody>
      </p:sp>
      <p:sp>
        <p:nvSpPr>
          <p:cNvPr id="119828" name="Rectangle 62"/>
          <p:cNvSpPr>
            <a:spLocks noChangeArrowheads="1"/>
          </p:cNvSpPr>
          <p:nvPr/>
        </p:nvSpPr>
        <p:spPr bwMode="auto">
          <a:xfrm>
            <a:off x="682626" y="411957"/>
            <a:ext cx="4824413" cy="37861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 i="0">
              <a:cs typeface="Arial" charset="0"/>
            </a:endParaRPr>
          </a:p>
        </p:txBody>
      </p:sp>
      <p:sp>
        <p:nvSpPr>
          <p:cNvPr id="119829" name="Rectangle 65"/>
          <p:cNvSpPr>
            <a:spLocks noChangeArrowheads="1"/>
          </p:cNvSpPr>
          <p:nvPr/>
        </p:nvSpPr>
        <p:spPr bwMode="auto">
          <a:xfrm>
            <a:off x="682626" y="789385"/>
            <a:ext cx="4824413" cy="37861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 i="0">
              <a:cs typeface="Arial" charset="0"/>
            </a:endParaRPr>
          </a:p>
        </p:txBody>
      </p:sp>
      <p:sp>
        <p:nvSpPr>
          <p:cNvPr id="119830" name="Rectangle 66"/>
          <p:cNvSpPr>
            <a:spLocks noChangeArrowheads="1"/>
          </p:cNvSpPr>
          <p:nvPr/>
        </p:nvSpPr>
        <p:spPr bwMode="auto">
          <a:xfrm>
            <a:off x="682626" y="1168004"/>
            <a:ext cx="4824413" cy="37861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 i="0">
              <a:cs typeface="Arial" charset="0"/>
            </a:endParaRPr>
          </a:p>
        </p:txBody>
      </p:sp>
      <p:sp>
        <p:nvSpPr>
          <p:cNvPr id="119831" name="Rectangle 67"/>
          <p:cNvSpPr>
            <a:spLocks noChangeArrowheads="1"/>
          </p:cNvSpPr>
          <p:nvPr/>
        </p:nvSpPr>
        <p:spPr bwMode="auto">
          <a:xfrm>
            <a:off x="682626" y="1545432"/>
            <a:ext cx="4824413" cy="37861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 i="0">
              <a:cs typeface="Arial" charset="0"/>
            </a:endParaRPr>
          </a:p>
        </p:txBody>
      </p:sp>
      <p:sp>
        <p:nvSpPr>
          <p:cNvPr id="119832" name="Rectangle 68"/>
          <p:cNvSpPr>
            <a:spLocks noChangeArrowheads="1"/>
          </p:cNvSpPr>
          <p:nvPr/>
        </p:nvSpPr>
        <p:spPr bwMode="auto">
          <a:xfrm>
            <a:off x="682626" y="1924050"/>
            <a:ext cx="4824413" cy="37861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 i="0">
              <a:cs typeface="Arial" charset="0"/>
            </a:endParaRPr>
          </a:p>
        </p:txBody>
      </p:sp>
      <p:sp>
        <p:nvSpPr>
          <p:cNvPr id="119833" name="Rectangle 69"/>
          <p:cNvSpPr>
            <a:spLocks noChangeArrowheads="1"/>
          </p:cNvSpPr>
          <p:nvPr/>
        </p:nvSpPr>
        <p:spPr bwMode="auto">
          <a:xfrm>
            <a:off x="500064" y="2733675"/>
            <a:ext cx="44085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0" dirty="0">
                <a:solidFill>
                  <a:schemeClr val="bg1"/>
                </a:solidFill>
                <a:cs typeface="Arial" charset="0"/>
              </a:rPr>
              <a:t>a)  São de caráter básico os sistemas 3 e 4.</a:t>
            </a:r>
          </a:p>
        </p:txBody>
      </p:sp>
      <p:sp>
        <p:nvSpPr>
          <p:cNvPr id="119834" name="Rectangle 70"/>
          <p:cNvSpPr>
            <a:spLocks noChangeArrowheads="1"/>
          </p:cNvSpPr>
          <p:nvPr/>
        </p:nvSpPr>
        <p:spPr bwMode="auto">
          <a:xfrm>
            <a:off x="500063" y="3057525"/>
            <a:ext cx="36455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0">
                <a:solidFill>
                  <a:schemeClr val="bg1"/>
                </a:solidFill>
                <a:cs typeface="Arial" charset="0"/>
              </a:rPr>
              <a:t>b)  O de maior acidez é o número 1.</a:t>
            </a:r>
          </a:p>
        </p:txBody>
      </p:sp>
      <p:sp>
        <p:nvSpPr>
          <p:cNvPr id="119835" name="Rectangle 71"/>
          <p:cNvSpPr>
            <a:spLocks noChangeArrowheads="1"/>
          </p:cNvSpPr>
          <p:nvPr/>
        </p:nvSpPr>
        <p:spPr bwMode="auto">
          <a:xfrm>
            <a:off x="500063" y="3387329"/>
            <a:ext cx="62468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pt-BR" sz="1600" b="1" i="0" dirty="0" smtClean="0">
                <a:solidFill>
                  <a:schemeClr val="bg1"/>
                </a:solidFill>
                <a:cs typeface="Arial" charset="0"/>
              </a:rPr>
              <a:t>c)  O de número 5 é mais ácido que o de número 2.</a:t>
            </a:r>
            <a:endParaRPr lang="pt-BR" sz="1600" b="1" i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496" name="Rectangle 72"/>
          <p:cNvSpPr>
            <a:spLocks noChangeArrowheads="1"/>
          </p:cNvSpPr>
          <p:nvPr/>
        </p:nvSpPr>
        <p:spPr bwMode="auto">
          <a:xfrm>
            <a:off x="500064" y="3711179"/>
            <a:ext cx="7153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pt-BR" sz="1600" b="1" dirty="0" smtClean="0">
                <a:solidFill>
                  <a:schemeClr val="bg1"/>
                </a:solidFill>
                <a:cs typeface="Arial" charset="0"/>
              </a:rPr>
              <a:t>d) </a:t>
            </a:r>
            <a:r>
              <a:rPr lang="pt-BR" sz="1600" b="1" i="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pt-BR" sz="1600" b="1" i="0" dirty="0">
                <a:solidFill>
                  <a:schemeClr val="bg1"/>
                </a:solidFill>
                <a:cs typeface="Arial" charset="0"/>
              </a:rPr>
              <a:t>O de número 1 é duas vezes mais ácido que o de número 5.</a:t>
            </a:r>
          </a:p>
        </p:txBody>
      </p:sp>
      <p:sp>
        <p:nvSpPr>
          <p:cNvPr id="119837" name="Rectangle 73"/>
          <p:cNvSpPr>
            <a:spLocks noChangeArrowheads="1"/>
          </p:cNvSpPr>
          <p:nvPr/>
        </p:nvSpPr>
        <p:spPr bwMode="auto">
          <a:xfrm>
            <a:off x="500064" y="3944929"/>
            <a:ext cx="39885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1600" b="1" i="0">
                <a:solidFill>
                  <a:schemeClr val="bg1"/>
                </a:solidFill>
                <a:cs typeface="Arial" charset="0"/>
              </a:rPr>
              <a:t>e)  O de menor acidez é o sal de frutas.</a:t>
            </a:r>
          </a:p>
        </p:txBody>
      </p:sp>
      <p:sp>
        <p:nvSpPr>
          <p:cNvPr id="103526" name="Rectangle 102"/>
          <p:cNvSpPr>
            <a:spLocks noChangeArrowheads="1"/>
          </p:cNvSpPr>
          <p:nvPr/>
        </p:nvSpPr>
        <p:spPr bwMode="auto">
          <a:xfrm>
            <a:off x="6867152" y="4304510"/>
            <a:ext cx="2195512" cy="923330"/>
          </a:xfrm>
          <a:prstGeom prst="rect">
            <a:avLst/>
          </a:prstGeom>
          <a:ln w="38100">
            <a:solidFill>
              <a:srgbClr val="FFFF00"/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800" b="1" i="0">
                <a:solidFill>
                  <a:srgbClr val="FFFF00"/>
                </a:solidFill>
                <a:cs typeface="Arial" charset="0"/>
              </a:rPr>
              <a:t>o 1 é 1000 vezes</a:t>
            </a:r>
          </a:p>
          <a:p>
            <a:pPr>
              <a:defRPr/>
            </a:pPr>
            <a:r>
              <a:rPr lang="pt-BR" sz="1800" b="1" i="0">
                <a:solidFill>
                  <a:srgbClr val="FFFF00"/>
                </a:solidFill>
                <a:cs typeface="Arial" charset="0"/>
              </a:rPr>
              <a:t>mais ácido do que 5, então é </a:t>
            </a:r>
            <a:r>
              <a:rPr lang="pt-BR" sz="1800" b="1" i="0">
                <a:solidFill>
                  <a:schemeClr val="bg1"/>
                </a:solidFill>
                <a:cs typeface="Arial" charset="0"/>
              </a:rPr>
              <a:t>FALSO</a:t>
            </a:r>
          </a:p>
        </p:txBody>
      </p: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107950" y="4318398"/>
            <a:ext cx="3925888" cy="764741"/>
            <a:chOff x="107950" y="5757095"/>
            <a:chExt cx="3926587" cy="1021121"/>
          </a:xfrm>
        </p:grpSpPr>
        <p:sp>
          <p:nvSpPr>
            <p:cNvPr id="5" name="Retângulo de cantos arredondados 4"/>
            <p:cNvSpPr/>
            <p:nvPr/>
          </p:nvSpPr>
          <p:spPr bwMode="auto">
            <a:xfrm>
              <a:off x="107950" y="5757095"/>
              <a:ext cx="3926587" cy="90617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grpSp>
          <p:nvGrpSpPr>
            <p:cNvPr id="8" name="Grupo 3"/>
            <p:cNvGrpSpPr>
              <a:grpSpLocks/>
            </p:cNvGrpSpPr>
            <p:nvPr/>
          </p:nvGrpSpPr>
          <p:grpSpPr bwMode="auto">
            <a:xfrm>
              <a:off x="185951" y="5765970"/>
              <a:ext cx="3771255" cy="1012246"/>
              <a:chOff x="225352" y="5733256"/>
              <a:chExt cx="3771255" cy="1012246"/>
            </a:xfrm>
          </p:grpSpPr>
          <p:sp>
            <p:nvSpPr>
              <p:cNvPr id="119849" name="Text Box 81"/>
              <p:cNvSpPr txBox="1">
                <a:spLocks noChangeArrowheads="1"/>
              </p:cNvSpPr>
              <p:nvPr/>
            </p:nvSpPr>
            <p:spPr bwMode="auto">
              <a:xfrm>
                <a:off x="225352" y="5733256"/>
                <a:ext cx="3771255" cy="493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1800" b="1" i="0">
                    <a:solidFill>
                      <a:srgbClr val="FFFF00"/>
                    </a:solidFill>
                    <a:cs typeface="Arial" charset="0"/>
                  </a:rPr>
                  <a:t>“ 1 “  tem pH = 3  </a:t>
                </a:r>
                <a:r>
                  <a:rPr lang="pt-BR" sz="1800" b="1" i="0">
                    <a:solidFill>
                      <a:srgbClr val="FFFF00"/>
                    </a:solidFill>
                    <a:cs typeface="Arial" charset="0"/>
                    <a:sym typeface="Wingdings" pitchFamily="2" charset="2"/>
                  </a:rPr>
                  <a:t>  </a:t>
                </a:r>
                <a:r>
                  <a:rPr lang="pt-BR" sz="1800" b="1" i="0">
                    <a:solidFill>
                      <a:srgbClr val="FFFF00"/>
                    </a:solidFill>
                    <a:cs typeface="Arial" charset="0"/>
                  </a:rPr>
                  <a:t>[ H</a:t>
                </a:r>
                <a:r>
                  <a:rPr lang="pt-BR" sz="1800" b="1" i="0" baseline="30000">
                    <a:solidFill>
                      <a:srgbClr val="FFFF00"/>
                    </a:solidFill>
                    <a:cs typeface="Arial" charset="0"/>
                  </a:rPr>
                  <a:t>+</a:t>
                </a:r>
                <a:r>
                  <a:rPr lang="pt-BR" sz="1800" b="1" i="0">
                    <a:solidFill>
                      <a:srgbClr val="FFFF00"/>
                    </a:solidFill>
                    <a:cs typeface="Arial" charset="0"/>
                  </a:rPr>
                  <a:t>] = 10 </a:t>
                </a:r>
                <a:r>
                  <a:rPr lang="pt-BR" sz="1800" b="1" i="0" baseline="30000">
                    <a:solidFill>
                      <a:srgbClr val="FFFF00"/>
                    </a:solidFill>
                    <a:cs typeface="Arial" charset="0"/>
                  </a:rPr>
                  <a:t>– 3 </a:t>
                </a:r>
              </a:p>
            </p:txBody>
          </p:sp>
          <p:sp>
            <p:nvSpPr>
              <p:cNvPr id="119850" name="Text Box 81"/>
              <p:cNvSpPr txBox="1">
                <a:spLocks noChangeArrowheads="1"/>
              </p:cNvSpPr>
              <p:nvPr/>
            </p:nvSpPr>
            <p:spPr bwMode="auto">
              <a:xfrm>
                <a:off x="225352" y="6252351"/>
                <a:ext cx="3771255" cy="493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1800" b="1" i="0">
                    <a:solidFill>
                      <a:srgbClr val="FFFF00"/>
                    </a:solidFill>
                    <a:cs typeface="Arial" charset="0"/>
                  </a:rPr>
                  <a:t>“ 5 “  tem pH = 6  </a:t>
                </a:r>
                <a:r>
                  <a:rPr lang="pt-BR" sz="1800" b="1" i="0">
                    <a:solidFill>
                      <a:srgbClr val="FFFF00"/>
                    </a:solidFill>
                    <a:cs typeface="Arial" charset="0"/>
                    <a:sym typeface="Wingdings" pitchFamily="2" charset="2"/>
                  </a:rPr>
                  <a:t>  </a:t>
                </a:r>
                <a:r>
                  <a:rPr lang="pt-BR" sz="1800" b="1" i="0">
                    <a:solidFill>
                      <a:srgbClr val="FFFF00"/>
                    </a:solidFill>
                    <a:cs typeface="Arial" charset="0"/>
                  </a:rPr>
                  <a:t>[ H</a:t>
                </a:r>
                <a:r>
                  <a:rPr lang="pt-BR" sz="1800" b="1" i="0" baseline="30000">
                    <a:solidFill>
                      <a:srgbClr val="FFFF00"/>
                    </a:solidFill>
                    <a:cs typeface="Arial" charset="0"/>
                  </a:rPr>
                  <a:t>+</a:t>
                </a:r>
                <a:r>
                  <a:rPr lang="pt-BR" sz="1800" b="1" i="0">
                    <a:solidFill>
                      <a:srgbClr val="FFFF00"/>
                    </a:solidFill>
                    <a:cs typeface="Arial" charset="0"/>
                  </a:rPr>
                  <a:t>] = 10 </a:t>
                </a:r>
                <a:r>
                  <a:rPr lang="pt-BR" sz="1800" b="1" i="0" baseline="30000">
                    <a:solidFill>
                      <a:srgbClr val="FFFF00"/>
                    </a:solidFill>
                    <a:cs typeface="Arial" charset="0"/>
                  </a:rPr>
                  <a:t>– 6 </a:t>
                </a:r>
              </a:p>
            </p:txBody>
          </p:sp>
        </p:grp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0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" dur="250" autoRev="1" fill="hold"/>
                                        <p:tgtEl>
                                          <p:spTgt spid="103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03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03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9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6"/>
          <p:cNvSpPr>
            <a:spLocks noChangeArrowheads="1"/>
          </p:cNvSpPr>
          <p:nvPr/>
        </p:nvSpPr>
        <p:spPr bwMode="auto">
          <a:xfrm>
            <a:off x="107950" y="35035"/>
            <a:ext cx="885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1371600" algn="l"/>
                <a:tab pos="2857500" algn="l"/>
                <a:tab pos="4343400" algn="l"/>
                <a:tab pos="5486400" algn="l"/>
              </a:tabLst>
            </a:pPr>
            <a:r>
              <a:rPr lang="pt-BR" sz="1600" b="1" i="0" dirty="0">
                <a:solidFill>
                  <a:schemeClr val="bg1"/>
                </a:solidFill>
                <a:cs typeface="Arial" charset="0"/>
              </a:rPr>
              <a:t>04) (</a:t>
            </a:r>
            <a:r>
              <a:rPr lang="pt-BR" sz="1600" b="1" i="0" dirty="0" smtClean="0">
                <a:solidFill>
                  <a:schemeClr val="bg1"/>
                </a:solidFill>
                <a:cs typeface="Arial" charset="0"/>
              </a:rPr>
              <a:t>UPE)  </a:t>
            </a:r>
            <a:r>
              <a:rPr lang="pt-BR" sz="1600" b="1" i="0" dirty="0">
                <a:solidFill>
                  <a:schemeClr val="bg1"/>
                </a:solidFill>
                <a:cs typeface="Arial" charset="0"/>
              </a:rPr>
              <a:t>Na tabela,  há alguns  sistemas  aquosos  com  os respectivos  valores aproximados  de  pH,  a  25°C.</a:t>
            </a:r>
          </a:p>
        </p:txBody>
      </p:sp>
      <p:sp>
        <p:nvSpPr>
          <p:cNvPr id="120835" name="Text Box 46"/>
          <p:cNvSpPr txBox="1">
            <a:spLocks noChangeArrowheads="1"/>
          </p:cNvSpPr>
          <p:nvPr/>
        </p:nvSpPr>
        <p:spPr bwMode="auto">
          <a:xfrm>
            <a:off x="4435476" y="627460"/>
            <a:ext cx="9781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 i="0">
                <a:solidFill>
                  <a:schemeClr val="bg1"/>
                </a:solidFill>
                <a:cs typeface="Arial" charset="0"/>
              </a:rPr>
              <a:t>pH = 3,0</a:t>
            </a:r>
          </a:p>
        </p:txBody>
      </p:sp>
      <p:sp>
        <p:nvSpPr>
          <p:cNvPr id="120836" name="Text Box 47"/>
          <p:cNvSpPr txBox="1">
            <a:spLocks noChangeArrowheads="1"/>
          </p:cNvSpPr>
          <p:nvPr/>
        </p:nvSpPr>
        <p:spPr bwMode="auto">
          <a:xfrm>
            <a:off x="1477964" y="627460"/>
            <a:ext cx="9140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 i="0">
                <a:solidFill>
                  <a:schemeClr val="bg1"/>
                </a:solidFill>
                <a:cs typeface="Arial" charset="0"/>
              </a:rPr>
              <a:t>vinagre</a:t>
            </a:r>
          </a:p>
        </p:txBody>
      </p:sp>
      <p:sp>
        <p:nvSpPr>
          <p:cNvPr id="120837" name="Text Box 48"/>
          <p:cNvSpPr txBox="1">
            <a:spLocks noChangeArrowheads="1"/>
          </p:cNvSpPr>
          <p:nvPr/>
        </p:nvSpPr>
        <p:spPr bwMode="auto">
          <a:xfrm>
            <a:off x="1689100" y="897731"/>
            <a:ext cx="7553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 i="0">
                <a:solidFill>
                  <a:schemeClr val="bg1"/>
                </a:solidFill>
                <a:cs typeface="Arial" charset="0"/>
              </a:rPr>
              <a:t>saliva</a:t>
            </a:r>
          </a:p>
        </p:txBody>
      </p:sp>
      <p:sp>
        <p:nvSpPr>
          <p:cNvPr id="120838" name="Text Box 49"/>
          <p:cNvSpPr txBox="1">
            <a:spLocks noChangeArrowheads="1"/>
          </p:cNvSpPr>
          <p:nvPr/>
        </p:nvSpPr>
        <p:spPr bwMode="auto">
          <a:xfrm>
            <a:off x="847725" y="1168004"/>
            <a:ext cx="143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 i="0">
                <a:solidFill>
                  <a:schemeClr val="bg1"/>
                </a:solidFill>
                <a:cs typeface="Arial" charset="0"/>
              </a:rPr>
              <a:t>limpa - forno</a:t>
            </a:r>
          </a:p>
        </p:txBody>
      </p:sp>
      <p:sp>
        <p:nvSpPr>
          <p:cNvPr id="120839" name="Text Box 50"/>
          <p:cNvSpPr txBox="1">
            <a:spLocks noChangeArrowheads="1"/>
          </p:cNvSpPr>
          <p:nvPr/>
        </p:nvSpPr>
        <p:spPr bwMode="auto">
          <a:xfrm>
            <a:off x="4435476" y="900113"/>
            <a:ext cx="9781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 i="0">
                <a:solidFill>
                  <a:schemeClr val="bg1"/>
                </a:solidFill>
                <a:cs typeface="Arial" charset="0"/>
              </a:rPr>
              <a:t>pH = 8,0</a:t>
            </a:r>
          </a:p>
        </p:txBody>
      </p:sp>
      <p:sp>
        <p:nvSpPr>
          <p:cNvPr id="120840" name="Text Box 51"/>
          <p:cNvSpPr txBox="1">
            <a:spLocks noChangeArrowheads="1"/>
          </p:cNvSpPr>
          <p:nvPr/>
        </p:nvSpPr>
        <p:spPr bwMode="auto">
          <a:xfrm>
            <a:off x="4456113" y="1168004"/>
            <a:ext cx="10919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 i="0">
                <a:solidFill>
                  <a:schemeClr val="bg1"/>
                </a:solidFill>
                <a:cs typeface="Arial" charset="0"/>
              </a:rPr>
              <a:t>pH = 13,0</a:t>
            </a:r>
          </a:p>
        </p:txBody>
      </p:sp>
      <p:sp>
        <p:nvSpPr>
          <p:cNvPr id="120841" name="Text Box 52"/>
          <p:cNvSpPr txBox="1">
            <a:spLocks noChangeArrowheads="1"/>
          </p:cNvSpPr>
          <p:nvPr/>
        </p:nvSpPr>
        <p:spPr bwMode="auto">
          <a:xfrm>
            <a:off x="4435476" y="1437085"/>
            <a:ext cx="9781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 i="0">
                <a:solidFill>
                  <a:schemeClr val="bg1"/>
                </a:solidFill>
                <a:cs typeface="Arial" charset="0"/>
              </a:rPr>
              <a:t>pH = 9,0</a:t>
            </a:r>
          </a:p>
        </p:txBody>
      </p:sp>
      <p:sp>
        <p:nvSpPr>
          <p:cNvPr id="120842" name="Text Box 53"/>
          <p:cNvSpPr txBox="1">
            <a:spLocks noChangeArrowheads="1"/>
          </p:cNvSpPr>
          <p:nvPr/>
        </p:nvSpPr>
        <p:spPr bwMode="auto">
          <a:xfrm>
            <a:off x="4441825" y="1765698"/>
            <a:ext cx="1075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solidFill>
                  <a:schemeClr val="bg1"/>
                </a:solidFill>
                <a:cs typeface="Arial" charset="0"/>
              </a:rPr>
              <a:t>pH = 1,0</a:t>
            </a:r>
          </a:p>
        </p:txBody>
      </p:sp>
      <p:sp>
        <p:nvSpPr>
          <p:cNvPr id="120843" name="Text Box 54"/>
          <p:cNvSpPr txBox="1">
            <a:spLocks noChangeArrowheads="1"/>
          </p:cNvSpPr>
          <p:nvPr/>
        </p:nvSpPr>
        <p:spPr bwMode="auto">
          <a:xfrm>
            <a:off x="884239" y="1437085"/>
            <a:ext cx="14045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 i="0">
                <a:solidFill>
                  <a:schemeClr val="bg1"/>
                </a:solidFill>
                <a:cs typeface="Arial" charset="0"/>
              </a:rPr>
              <a:t>água do mar</a:t>
            </a:r>
          </a:p>
        </p:txBody>
      </p:sp>
      <p:sp>
        <p:nvSpPr>
          <p:cNvPr id="120844" name="Text Box 55"/>
          <p:cNvSpPr txBox="1">
            <a:spLocks noChangeArrowheads="1"/>
          </p:cNvSpPr>
          <p:nvPr/>
        </p:nvSpPr>
        <p:spPr bwMode="auto">
          <a:xfrm>
            <a:off x="828675" y="1762125"/>
            <a:ext cx="15183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 i="0">
                <a:solidFill>
                  <a:schemeClr val="bg1"/>
                </a:solidFill>
                <a:cs typeface="Arial" charset="0"/>
              </a:rPr>
              <a:t>suco gástrico</a:t>
            </a:r>
          </a:p>
        </p:txBody>
      </p:sp>
      <p:sp>
        <p:nvSpPr>
          <p:cNvPr id="120845" name="Line 56"/>
          <p:cNvSpPr>
            <a:spLocks noChangeShapeType="1"/>
          </p:cNvSpPr>
          <p:nvPr/>
        </p:nvSpPr>
        <p:spPr bwMode="auto">
          <a:xfrm>
            <a:off x="2771775" y="775097"/>
            <a:ext cx="1512888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0846" name="Line 57"/>
          <p:cNvSpPr>
            <a:spLocks noChangeShapeType="1"/>
          </p:cNvSpPr>
          <p:nvPr/>
        </p:nvSpPr>
        <p:spPr bwMode="auto">
          <a:xfrm>
            <a:off x="2771775" y="1060847"/>
            <a:ext cx="1512888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0847" name="Line 58"/>
          <p:cNvSpPr>
            <a:spLocks noChangeShapeType="1"/>
          </p:cNvSpPr>
          <p:nvPr/>
        </p:nvSpPr>
        <p:spPr bwMode="auto">
          <a:xfrm>
            <a:off x="2771775" y="1332310"/>
            <a:ext cx="1512888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0848" name="Line 59"/>
          <p:cNvSpPr>
            <a:spLocks noChangeShapeType="1"/>
          </p:cNvSpPr>
          <p:nvPr/>
        </p:nvSpPr>
        <p:spPr bwMode="auto">
          <a:xfrm>
            <a:off x="2771775" y="1601391"/>
            <a:ext cx="1512888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0849" name="Line 60"/>
          <p:cNvSpPr>
            <a:spLocks noChangeShapeType="1"/>
          </p:cNvSpPr>
          <p:nvPr/>
        </p:nvSpPr>
        <p:spPr bwMode="auto">
          <a:xfrm>
            <a:off x="2773364" y="1875235"/>
            <a:ext cx="1512887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0850" name="Rectangle 64"/>
          <p:cNvSpPr>
            <a:spLocks noChangeArrowheads="1"/>
          </p:cNvSpPr>
          <p:nvPr/>
        </p:nvSpPr>
        <p:spPr bwMode="auto">
          <a:xfrm>
            <a:off x="755651" y="2054216"/>
            <a:ext cx="8137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1371600" algn="l"/>
                <a:tab pos="2857500" algn="l"/>
                <a:tab pos="4343400" algn="l"/>
                <a:tab pos="5486400" algn="l"/>
              </a:tabLst>
            </a:pPr>
            <a:r>
              <a:rPr lang="pt-BR" sz="1600" b="1" i="0">
                <a:solidFill>
                  <a:schemeClr val="bg1"/>
                </a:solidFill>
                <a:cs typeface="Arial" charset="0"/>
              </a:rPr>
              <a:t>Considerando os sistemas aquosos da tabela, é correto afirmar que:</a:t>
            </a:r>
          </a:p>
        </p:txBody>
      </p:sp>
      <p:sp>
        <p:nvSpPr>
          <p:cNvPr id="120851" name="Rectangle 65"/>
          <p:cNvSpPr>
            <a:spLocks noChangeArrowheads="1"/>
          </p:cNvSpPr>
          <p:nvPr/>
        </p:nvSpPr>
        <p:spPr bwMode="auto">
          <a:xfrm>
            <a:off x="177801" y="2593236"/>
            <a:ext cx="66786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pt-BR" sz="1600" b="1" i="0" dirty="0" smtClean="0">
                <a:solidFill>
                  <a:schemeClr val="bg1"/>
                </a:solidFill>
                <a:cs typeface="Arial" charset="0"/>
              </a:rPr>
              <a:t>a)  </a:t>
            </a:r>
            <a:r>
              <a:rPr lang="pt-BR" sz="1600" b="1" i="0" dirty="0">
                <a:solidFill>
                  <a:schemeClr val="bg1"/>
                </a:solidFill>
                <a:cs typeface="Arial" charset="0"/>
              </a:rPr>
              <a:t>O vinagre é três vezes mais ácido que o suco gástrico.</a:t>
            </a:r>
          </a:p>
        </p:txBody>
      </p:sp>
      <p:sp>
        <p:nvSpPr>
          <p:cNvPr id="102" name="Text Box 46"/>
          <p:cNvSpPr txBox="1">
            <a:spLocks noChangeArrowheads="1"/>
          </p:cNvSpPr>
          <p:nvPr/>
        </p:nvSpPr>
        <p:spPr bwMode="auto">
          <a:xfrm>
            <a:off x="3306764" y="2814638"/>
            <a:ext cx="1075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solidFill>
                  <a:schemeClr val="bg1"/>
                </a:solidFill>
                <a:cs typeface="Arial" charset="0"/>
              </a:rPr>
              <a:t>pH = 3,0</a:t>
            </a:r>
          </a:p>
        </p:txBody>
      </p:sp>
      <p:sp>
        <p:nvSpPr>
          <p:cNvPr id="103" name="Text Box 47"/>
          <p:cNvSpPr txBox="1">
            <a:spLocks noChangeArrowheads="1"/>
          </p:cNvSpPr>
          <p:nvPr/>
        </p:nvSpPr>
        <p:spPr bwMode="auto">
          <a:xfrm>
            <a:off x="671514" y="2814638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vinagre</a:t>
            </a:r>
          </a:p>
        </p:txBody>
      </p:sp>
      <p:sp>
        <p:nvSpPr>
          <p:cNvPr id="104" name="Line 56"/>
          <p:cNvSpPr>
            <a:spLocks noChangeShapeType="1"/>
          </p:cNvSpPr>
          <p:nvPr/>
        </p:nvSpPr>
        <p:spPr bwMode="auto">
          <a:xfrm>
            <a:off x="1643064" y="2962275"/>
            <a:ext cx="1512887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5" name="Text Box 53"/>
          <p:cNvSpPr txBox="1">
            <a:spLocks noChangeArrowheads="1"/>
          </p:cNvSpPr>
          <p:nvPr/>
        </p:nvSpPr>
        <p:spPr bwMode="auto">
          <a:xfrm>
            <a:off x="3343276" y="3205162"/>
            <a:ext cx="1075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solidFill>
                  <a:schemeClr val="bg1"/>
                </a:solidFill>
                <a:cs typeface="Arial" charset="0"/>
              </a:rPr>
              <a:t>pH = 1,0</a:t>
            </a:r>
          </a:p>
        </p:txBody>
      </p:sp>
      <p:sp>
        <p:nvSpPr>
          <p:cNvPr id="106" name="Text Box 55"/>
          <p:cNvSpPr txBox="1">
            <a:spLocks noChangeArrowheads="1"/>
          </p:cNvSpPr>
          <p:nvPr/>
        </p:nvSpPr>
        <p:spPr bwMode="auto">
          <a:xfrm>
            <a:off x="142875" y="3205162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solidFill>
                  <a:schemeClr val="bg1"/>
                </a:solidFill>
                <a:cs typeface="Arial" charset="0"/>
              </a:rPr>
              <a:t>suco gástrico</a:t>
            </a:r>
          </a:p>
        </p:txBody>
      </p:sp>
      <p:sp>
        <p:nvSpPr>
          <p:cNvPr id="107" name="Line 60"/>
          <p:cNvSpPr>
            <a:spLocks noChangeShapeType="1"/>
          </p:cNvSpPr>
          <p:nvPr/>
        </p:nvSpPr>
        <p:spPr bwMode="auto">
          <a:xfrm>
            <a:off x="1674814" y="3359944"/>
            <a:ext cx="1512887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8" name="CaixaDeTexto 107"/>
          <p:cNvSpPr txBox="1">
            <a:spLocks noChangeArrowheads="1"/>
          </p:cNvSpPr>
          <p:nvPr/>
        </p:nvSpPr>
        <p:spPr bwMode="auto">
          <a:xfrm>
            <a:off x="4500564" y="2807494"/>
            <a:ext cx="2357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 i="0">
                <a:solidFill>
                  <a:schemeClr val="bg1"/>
                </a:solidFill>
                <a:cs typeface="Arial" charset="0"/>
              </a:rPr>
              <a:t>[ H    ]  =  10       M</a:t>
            </a:r>
          </a:p>
        </p:txBody>
      </p:sp>
      <p:sp>
        <p:nvSpPr>
          <p:cNvPr id="109" name="CaixaDeTexto 108"/>
          <p:cNvSpPr txBox="1">
            <a:spLocks noChangeArrowheads="1"/>
          </p:cNvSpPr>
          <p:nvPr/>
        </p:nvSpPr>
        <p:spPr bwMode="auto">
          <a:xfrm>
            <a:off x="4857751" y="2753916"/>
            <a:ext cx="3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 i="0">
                <a:solidFill>
                  <a:schemeClr val="bg1"/>
                </a:solidFill>
                <a:cs typeface="Arial" charset="0"/>
              </a:rPr>
              <a:t>+    </a:t>
            </a:r>
          </a:p>
        </p:txBody>
      </p:sp>
      <p:sp>
        <p:nvSpPr>
          <p:cNvPr id="110" name="CaixaDeTexto 109"/>
          <p:cNvSpPr txBox="1">
            <a:spLocks noChangeArrowheads="1"/>
          </p:cNvSpPr>
          <p:nvPr/>
        </p:nvSpPr>
        <p:spPr bwMode="auto">
          <a:xfrm>
            <a:off x="6010276" y="2753917"/>
            <a:ext cx="633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1800" b="1" i="0">
                <a:solidFill>
                  <a:schemeClr val="bg1"/>
                </a:solidFill>
                <a:cs typeface="Arial" charset="0"/>
              </a:rPr>
              <a:t>– 3    </a:t>
            </a:r>
          </a:p>
        </p:txBody>
      </p:sp>
      <p:sp>
        <p:nvSpPr>
          <p:cNvPr id="111" name="CaixaDeTexto 110"/>
          <p:cNvSpPr txBox="1">
            <a:spLocks noChangeArrowheads="1"/>
          </p:cNvSpPr>
          <p:nvPr/>
        </p:nvSpPr>
        <p:spPr bwMode="auto">
          <a:xfrm>
            <a:off x="4500564" y="3214687"/>
            <a:ext cx="2357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 i="0">
                <a:solidFill>
                  <a:schemeClr val="bg1"/>
                </a:solidFill>
                <a:cs typeface="Arial" charset="0"/>
              </a:rPr>
              <a:t>[ H    ]  =  10       M</a:t>
            </a:r>
          </a:p>
        </p:txBody>
      </p:sp>
      <p:sp>
        <p:nvSpPr>
          <p:cNvPr id="112" name="CaixaDeTexto 111"/>
          <p:cNvSpPr txBox="1">
            <a:spLocks noChangeArrowheads="1"/>
          </p:cNvSpPr>
          <p:nvPr/>
        </p:nvSpPr>
        <p:spPr bwMode="auto">
          <a:xfrm>
            <a:off x="4857751" y="3161110"/>
            <a:ext cx="3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 i="0">
                <a:solidFill>
                  <a:schemeClr val="bg1"/>
                </a:solidFill>
                <a:cs typeface="Arial" charset="0"/>
              </a:rPr>
              <a:t>+    </a:t>
            </a:r>
          </a:p>
        </p:txBody>
      </p:sp>
      <p:sp>
        <p:nvSpPr>
          <p:cNvPr id="113" name="CaixaDeTexto 112"/>
          <p:cNvSpPr txBox="1">
            <a:spLocks noChangeArrowheads="1"/>
          </p:cNvSpPr>
          <p:nvPr/>
        </p:nvSpPr>
        <p:spPr bwMode="auto">
          <a:xfrm>
            <a:off x="6010276" y="3161110"/>
            <a:ext cx="633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1800" b="1" i="0">
                <a:solidFill>
                  <a:schemeClr val="bg1"/>
                </a:solidFill>
                <a:cs typeface="Arial" charset="0"/>
              </a:rPr>
              <a:t>– 1    </a:t>
            </a:r>
          </a:p>
        </p:txBody>
      </p:sp>
      <p:cxnSp>
        <p:nvCxnSpPr>
          <p:cNvPr id="115" name="Conector reto 114"/>
          <p:cNvCxnSpPr>
            <a:cxnSpLocks noChangeShapeType="1"/>
          </p:cNvCxnSpPr>
          <p:nvPr/>
        </p:nvCxnSpPr>
        <p:spPr bwMode="auto">
          <a:xfrm rot="10800000">
            <a:off x="4500563" y="3159919"/>
            <a:ext cx="2286000" cy="1191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116" name="CaixaDeTexto 115"/>
          <p:cNvSpPr txBox="1">
            <a:spLocks noChangeArrowheads="1"/>
          </p:cNvSpPr>
          <p:nvPr/>
        </p:nvSpPr>
        <p:spPr bwMode="auto">
          <a:xfrm>
            <a:off x="7072314" y="3031331"/>
            <a:ext cx="776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 i="0">
                <a:solidFill>
                  <a:schemeClr val="bg1"/>
                </a:solidFill>
                <a:cs typeface="Arial" charset="0"/>
              </a:rPr>
              <a:t>=  10       </a:t>
            </a:r>
          </a:p>
        </p:txBody>
      </p:sp>
      <p:sp>
        <p:nvSpPr>
          <p:cNvPr id="117" name="CaixaDeTexto 116"/>
          <p:cNvSpPr txBox="1">
            <a:spLocks noChangeArrowheads="1"/>
          </p:cNvSpPr>
          <p:nvPr/>
        </p:nvSpPr>
        <p:spPr bwMode="auto">
          <a:xfrm>
            <a:off x="7705725" y="2946798"/>
            <a:ext cx="571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1800" b="1" i="0">
                <a:solidFill>
                  <a:schemeClr val="bg1"/>
                </a:solidFill>
                <a:cs typeface="Arial" charset="0"/>
              </a:rPr>
              <a:t>– 2    </a:t>
            </a:r>
          </a:p>
        </p:txBody>
      </p:sp>
      <p:sp>
        <p:nvSpPr>
          <p:cNvPr id="118" name="CaixaDeTexto 117"/>
          <p:cNvSpPr txBox="1"/>
          <p:nvPr/>
        </p:nvSpPr>
        <p:spPr>
          <a:xfrm>
            <a:off x="6429375" y="3557587"/>
            <a:ext cx="257175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600" b="1" i="0" dirty="0">
                <a:solidFill>
                  <a:schemeClr val="bg1"/>
                </a:solidFill>
                <a:cs typeface="Arial" pitchFamily="34" charset="0"/>
              </a:rPr>
              <a:t>é  100 vezes menor       </a:t>
            </a:r>
          </a:p>
        </p:txBody>
      </p:sp>
      <p:sp>
        <p:nvSpPr>
          <p:cNvPr id="137" name="Rectangle 126"/>
          <p:cNvSpPr>
            <a:spLocks noChangeArrowheads="1"/>
          </p:cNvSpPr>
          <p:nvPr/>
        </p:nvSpPr>
        <p:spPr bwMode="auto">
          <a:xfrm>
            <a:off x="179389" y="3021693"/>
            <a:ext cx="8713787" cy="3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10000"/>
              </a:lnSpc>
            </a:pPr>
            <a:r>
              <a:rPr lang="pt-BR" sz="1600" b="1" i="0" dirty="0">
                <a:solidFill>
                  <a:schemeClr val="bg1"/>
                </a:solidFill>
                <a:cs typeface="Arial" charset="0"/>
              </a:rPr>
              <a:t>b)  No vinagre, a concentração de íons H3O    é cem mil vezes maior que a da saliva.</a:t>
            </a:r>
          </a:p>
        </p:txBody>
      </p:sp>
      <p:sp>
        <p:nvSpPr>
          <p:cNvPr id="138" name="Text Box 46"/>
          <p:cNvSpPr txBox="1">
            <a:spLocks noChangeArrowheads="1"/>
          </p:cNvSpPr>
          <p:nvPr/>
        </p:nvSpPr>
        <p:spPr bwMode="auto">
          <a:xfrm>
            <a:off x="4411124" y="2953276"/>
            <a:ext cx="3048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 i="0" dirty="0">
                <a:solidFill>
                  <a:schemeClr val="bg1"/>
                </a:solidFill>
                <a:cs typeface="Arial" charset="0"/>
              </a:rPr>
              <a:t>+</a:t>
            </a:r>
          </a:p>
        </p:txBody>
      </p:sp>
      <p:sp>
        <p:nvSpPr>
          <p:cNvPr id="139" name="Text Box 46"/>
          <p:cNvSpPr txBox="1">
            <a:spLocks noChangeArrowheads="1"/>
          </p:cNvSpPr>
          <p:nvPr/>
        </p:nvSpPr>
        <p:spPr bwMode="auto">
          <a:xfrm>
            <a:off x="3306764" y="3214688"/>
            <a:ext cx="1075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solidFill>
                  <a:schemeClr val="bg1"/>
                </a:solidFill>
                <a:cs typeface="Arial" charset="0"/>
              </a:rPr>
              <a:t>pH = 3,0</a:t>
            </a:r>
          </a:p>
        </p:txBody>
      </p:sp>
      <p:sp>
        <p:nvSpPr>
          <p:cNvPr id="140" name="Text Box 47"/>
          <p:cNvSpPr txBox="1">
            <a:spLocks noChangeArrowheads="1"/>
          </p:cNvSpPr>
          <p:nvPr/>
        </p:nvSpPr>
        <p:spPr bwMode="auto">
          <a:xfrm>
            <a:off x="671514" y="3214688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solidFill>
                  <a:schemeClr val="bg1"/>
                </a:solidFill>
                <a:cs typeface="Arial" charset="0"/>
              </a:rPr>
              <a:t>vinagre</a:t>
            </a:r>
          </a:p>
        </p:txBody>
      </p:sp>
      <p:sp>
        <p:nvSpPr>
          <p:cNvPr id="141" name="Line 56"/>
          <p:cNvSpPr>
            <a:spLocks noChangeShapeType="1"/>
          </p:cNvSpPr>
          <p:nvPr/>
        </p:nvSpPr>
        <p:spPr bwMode="auto">
          <a:xfrm>
            <a:off x="1643064" y="3362325"/>
            <a:ext cx="1512887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42" name="Text Box 53"/>
          <p:cNvSpPr txBox="1">
            <a:spLocks noChangeArrowheads="1"/>
          </p:cNvSpPr>
          <p:nvPr/>
        </p:nvSpPr>
        <p:spPr bwMode="auto">
          <a:xfrm>
            <a:off x="3343276" y="3643313"/>
            <a:ext cx="1075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solidFill>
                  <a:schemeClr val="bg1"/>
                </a:solidFill>
                <a:cs typeface="Arial" charset="0"/>
              </a:rPr>
              <a:t>pH = 8,0</a:t>
            </a:r>
          </a:p>
        </p:txBody>
      </p:sp>
      <p:sp>
        <p:nvSpPr>
          <p:cNvPr id="143" name="Text Box 55"/>
          <p:cNvSpPr txBox="1">
            <a:spLocks noChangeArrowheads="1"/>
          </p:cNvSpPr>
          <p:nvPr/>
        </p:nvSpPr>
        <p:spPr bwMode="auto">
          <a:xfrm>
            <a:off x="835025" y="3643313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solidFill>
                  <a:schemeClr val="bg1"/>
                </a:solidFill>
                <a:cs typeface="Arial" charset="0"/>
              </a:rPr>
              <a:t>saliva</a:t>
            </a:r>
          </a:p>
        </p:txBody>
      </p:sp>
      <p:sp>
        <p:nvSpPr>
          <p:cNvPr id="144" name="Line 60"/>
          <p:cNvSpPr>
            <a:spLocks noChangeShapeType="1"/>
          </p:cNvSpPr>
          <p:nvPr/>
        </p:nvSpPr>
        <p:spPr bwMode="auto">
          <a:xfrm>
            <a:off x="1674814" y="3796904"/>
            <a:ext cx="1512887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45" name="CaixaDeTexto 144"/>
          <p:cNvSpPr txBox="1">
            <a:spLocks noChangeArrowheads="1"/>
          </p:cNvSpPr>
          <p:nvPr/>
        </p:nvSpPr>
        <p:spPr bwMode="auto">
          <a:xfrm>
            <a:off x="4500564" y="3219450"/>
            <a:ext cx="2357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 i="0">
                <a:solidFill>
                  <a:schemeClr val="bg1"/>
                </a:solidFill>
                <a:cs typeface="Arial" charset="0"/>
              </a:rPr>
              <a:t>[ H    ]  =  10       M</a:t>
            </a:r>
          </a:p>
        </p:txBody>
      </p:sp>
      <p:sp>
        <p:nvSpPr>
          <p:cNvPr id="146" name="CaixaDeTexto 145"/>
          <p:cNvSpPr txBox="1">
            <a:spLocks noChangeArrowheads="1"/>
          </p:cNvSpPr>
          <p:nvPr/>
        </p:nvSpPr>
        <p:spPr bwMode="auto">
          <a:xfrm>
            <a:off x="4857751" y="3165872"/>
            <a:ext cx="3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 i="0">
                <a:solidFill>
                  <a:schemeClr val="bg1"/>
                </a:solidFill>
                <a:cs typeface="Arial" charset="0"/>
              </a:rPr>
              <a:t>+    </a:t>
            </a:r>
          </a:p>
        </p:txBody>
      </p:sp>
      <p:sp>
        <p:nvSpPr>
          <p:cNvPr id="147" name="CaixaDeTexto 146"/>
          <p:cNvSpPr txBox="1">
            <a:spLocks noChangeArrowheads="1"/>
          </p:cNvSpPr>
          <p:nvPr/>
        </p:nvSpPr>
        <p:spPr bwMode="auto">
          <a:xfrm>
            <a:off x="6010276" y="3165873"/>
            <a:ext cx="633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1800" b="1" i="0">
                <a:solidFill>
                  <a:schemeClr val="bg1"/>
                </a:solidFill>
                <a:cs typeface="Arial" charset="0"/>
              </a:rPr>
              <a:t>– 3    </a:t>
            </a:r>
          </a:p>
        </p:txBody>
      </p:sp>
      <p:sp>
        <p:nvSpPr>
          <p:cNvPr id="148" name="CaixaDeTexto 147"/>
          <p:cNvSpPr txBox="1">
            <a:spLocks noChangeArrowheads="1"/>
          </p:cNvSpPr>
          <p:nvPr/>
        </p:nvSpPr>
        <p:spPr bwMode="auto">
          <a:xfrm>
            <a:off x="4500564" y="3626644"/>
            <a:ext cx="2357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 i="0">
                <a:solidFill>
                  <a:schemeClr val="bg1"/>
                </a:solidFill>
                <a:cs typeface="Arial" charset="0"/>
              </a:rPr>
              <a:t>[ H    ]  =  10       M</a:t>
            </a:r>
          </a:p>
        </p:txBody>
      </p:sp>
      <p:sp>
        <p:nvSpPr>
          <p:cNvPr id="149" name="CaixaDeTexto 148"/>
          <p:cNvSpPr txBox="1">
            <a:spLocks noChangeArrowheads="1"/>
          </p:cNvSpPr>
          <p:nvPr/>
        </p:nvSpPr>
        <p:spPr bwMode="auto">
          <a:xfrm>
            <a:off x="4857751" y="3573066"/>
            <a:ext cx="3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 i="0">
                <a:solidFill>
                  <a:schemeClr val="bg1"/>
                </a:solidFill>
                <a:cs typeface="Arial" charset="0"/>
              </a:rPr>
              <a:t>+    </a:t>
            </a:r>
          </a:p>
        </p:txBody>
      </p:sp>
      <p:sp>
        <p:nvSpPr>
          <p:cNvPr id="150" name="CaixaDeTexto 149"/>
          <p:cNvSpPr txBox="1">
            <a:spLocks noChangeArrowheads="1"/>
          </p:cNvSpPr>
          <p:nvPr/>
        </p:nvSpPr>
        <p:spPr bwMode="auto">
          <a:xfrm>
            <a:off x="6010276" y="3573067"/>
            <a:ext cx="633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1800" b="1" i="0">
                <a:solidFill>
                  <a:schemeClr val="bg1"/>
                </a:solidFill>
                <a:cs typeface="Arial" charset="0"/>
              </a:rPr>
              <a:t>– 8    </a:t>
            </a:r>
          </a:p>
        </p:txBody>
      </p:sp>
      <p:cxnSp>
        <p:nvCxnSpPr>
          <p:cNvPr id="151" name="Conector reto 150"/>
          <p:cNvCxnSpPr>
            <a:cxnSpLocks noChangeShapeType="1"/>
          </p:cNvCxnSpPr>
          <p:nvPr/>
        </p:nvCxnSpPr>
        <p:spPr bwMode="auto">
          <a:xfrm rot="10800000">
            <a:off x="4500563" y="3571875"/>
            <a:ext cx="2286000" cy="1191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152" name="CaixaDeTexto 151"/>
          <p:cNvSpPr txBox="1">
            <a:spLocks noChangeArrowheads="1"/>
          </p:cNvSpPr>
          <p:nvPr/>
        </p:nvSpPr>
        <p:spPr bwMode="auto">
          <a:xfrm>
            <a:off x="7072314" y="3443287"/>
            <a:ext cx="776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 i="0">
                <a:solidFill>
                  <a:schemeClr val="bg1"/>
                </a:solidFill>
                <a:cs typeface="Arial" charset="0"/>
              </a:rPr>
              <a:t>=  10       </a:t>
            </a:r>
          </a:p>
        </p:txBody>
      </p:sp>
      <p:sp>
        <p:nvSpPr>
          <p:cNvPr id="153" name="CaixaDeTexto 152"/>
          <p:cNvSpPr txBox="1">
            <a:spLocks noChangeArrowheads="1"/>
          </p:cNvSpPr>
          <p:nvPr/>
        </p:nvSpPr>
        <p:spPr bwMode="auto">
          <a:xfrm>
            <a:off x="7643813" y="3370660"/>
            <a:ext cx="438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 i="0">
                <a:solidFill>
                  <a:schemeClr val="bg1"/>
                </a:solidFill>
                <a:cs typeface="Arial" charset="0"/>
              </a:rPr>
              <a:t>5    </a:t>
            </a:r>
          </a:p>
        </p:txBody>
      </p:sp>
      <p:sp>
        <p:nvSpPr>
          <p:cNvPr id="154" name="CaixaDeTexto 153"/>
          <p:cNvSpPr txBox="1"/>
          <p:nvPr/>
        </p:nvSpPr>
        <p:spPr>
          <a:xfrm>
            <a:off x="6429375" y="3969544"/>
            <a:ext cx="257175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600" b="1" i="0" dirty="0">
                <a:solidFill>
                  <a:schemeClr val="bg1"/>
                </a:solidFill>
                <a:cs typeface="Arial" pitchFamily="34" charset="0"/>
              </a:rPr>
              <a:t>é  100000 vezes maior       </a:t>
            </a:r>
          </a:p>
        </p:txBody>
      </p:sp>
      <p:sp>
        <p:nvSpPr>
          <p:cNvPr id="155" name="Rectangle 158"/>
          <p:cNvSpPr>
            <a:spLocks noChangeArrowheads="1"/>
          </p:cNvSpPr>
          <p:nvPr/>
        </p:nvSpPr>
        <p:spPr bwMode="auto">
          <a:xfrm>
            <a:off x="177801" y="3570570"/>
            <a:ext cx="8715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pt-BR" sz="1600" b="1" i="0" dirty="0" smtClean="0">
                <a:solidFill>
                  <a:schemeClr val="bg1"/>
                </a:solidFill>
                <a:cs typeface="Arial" charset="0"/>
              </a:rPr>
              <a:t>c) A  </a:t>
            </a:r>
            <a:r>
              <a:rPr lang="pt-BR" sz="1600" b="1" i="0" dirty="0">
                <a:solidFill>
                  <a:schemeClr val="bg1"/>
                </a:solidFill>
                <a:cs typeface="Arial" charset="0"/>
              </a:rPr>
              <a:t>água  do mar é menos  alcalina que a saliva e mais  ácida que o vinagre.</a:t>
            </a:r>
          </a:p>
        </p:txBody>
      </p:sp>
      <p:sp>
        <p:nvSpPr>
          <p:cNvPr id="156" name="Rectangle 168"/>
          <p:cNvSpPr>
            <a:spLocks noChangeArrowheads="1"/>
          </p:cNvSpPr>
          <p:nvPr/>
        </p:nvSpPr>
        <p:spPr bwMode="auto">
          <a:xfrm>
            <a:off x="179389" y="4003199"/>
            <a:ext cx="8821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pt-BR" sz="1600" b="1" dirty="0" smtClean="0">
                <a:solidFill>
                  <a:schemeClr val="bg1"/>
                </a:solidFill>
                <a:cs typeface="Arial" charset="0"/>
              </a:rPr>
              <a:t>d) </a:t>
            </a:r>
            <a:r>
              <a:rPr lang="pt-BR" sz="1600" b="1" i="0" dirty="0" smtClean="0">
                <a:solidFill>
                  <a:schemeClr val="bg1"/>
                </a:solidFill>
                <a:cs typeface="Arial" charset="0"/>
              </a:rPr>
              <a:t>O  </a:t>
            </a:r>
            <a:r>
              <a:rPr lang="pt-BR" sz="1600" b="1" i="0" dirty="0">
                <a:solidFill>
                  <a:schemeClr val="bg1"/>
                </a:solidFill>
                <a:cs typeface="Arial" charset="0"/>
              </a:rPr>
              <a:t>sistema  aquoso  limpa - forno  é  o  que contém  o  menor   número   de  mols   de </a:t>
            </a:r>
            <a:r>
              <a:rPr lang="pt-BR" sz="1600" b="1" i="0" dirty="0" err="1">
                <a:solidFill>
                  <a:schemeClr val="bg1"/>
                </a:solidFill>
                <a:cs typeface="Arial" charset="0"/>
              </a:rPr>
              <a:t>oxidrila</a:t>
            </a:r>
            <a:r>
              <a:rPr lang="pt-BR" sz="1600" b="1" i="0" dirty="0">
                <a:solidFill>
                  <a:schemeClr val="bg1"/>
                </a:solidFill>
                <a:cs typeface="Arial" charset="0"/>
              </a:rPr>
              <a:t>  por  litro.</a:t>
            </a:r>
          </a:p>
        </p:txBody>
      </p:sp>
      <p:sp>
        <p:nvSpPr>
          <p:cNvPr id="157" name="Rectangle 174"/>
          <p:cNvSpPr>
            <a:spLocks noChangeArrowheads="1"/>
          </p:cNvSpPr>
          <p:nvPr/>
        </p:nvSpPr>
        <p:spPr bwMode="auto">
          <a:xfrm>
            <a:off x="179389" y="4594071"/>
            <a:ext cx="7705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l">
              <a:tabLst>
                <a:tab pos="457200" algn="l"/>
                <a:tab pos="2857500" algn="l"/>
                <a:tab pos="4343400" algn="l"/>
                <a:tab pos="5486400" algn="l"/>
              </a:tabLst>
            </a:pPr>
            <a:r>
              <a:rPr lang="pt-BR" sz="1600" b="1" i="0" dirty="0" smtClean="0">
                <a:solidFill>
                  <a:schemeClr val="bg1"/>
                </a:solidFill>
                <a:cs typeface="Arial" charset="0"/>
              </a:rPr>
              <a:t>e) O </a:t>
            </a:r>
            <a:r>
              <a:rPr lang="pt-BR" sz="1600" b="1" i="0" dirty="0">
                <a:solidFill>
                  <a:schemeClr val="bg1"/>
                </a:solidFill>
                <a:cs typeface="Arial" charset="0"/>
              </a:rPr>
              <a:t>suco gástrico constitui um sistema aquoso fracamente ácido.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4" dur="500" autoRev="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5" dur="500" autoRev="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 autoRev="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188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9" dur="500" autoRev="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500" autoRev="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500" autoRev="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2" grpId="1"/>
      <p:bldP spid="103" grpId="0"/>
      <p:bldP spid="103" grpId="1"/>
      <p:bldP spid="104" grpId="0" animBg="1"/>
      <p:bldP spid="104" grpId="1" animBg="1"/>
      <p:bldP spid="105" grpId="0"/>
      <p:bldP spid="105" grpId="1"/>
      <p:bldP spid="106" grpId="0"/>
      <p:bldP spid="106" grpId="1"/>
      <p:bldP spid="107" grpId="0" animBg="1"/>
      <p:bldP spid="107" grpId="1" animBg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6" grpId="0"/>
      <p:bldP spid="116" grpId="1"/>
      <p:bldP spid="117" grpId="0"/>
      <p:bldP spid="117" grpId="1"/>
      <p:bldP spid="118" grpId="0" animBg="1"/>
      <p:bldP spid="118" grpId="1" animBg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 animBg="1"/>
      <p:bldP spid="141" grpId="1" animBg="1"/>
      <p:bldP spid="142" grpId="0"/>
      <p:bldP spid="142" grpId="1"/>
      <p:bldP spid="143" grpId="0"/>
      <p:bldP spid="143" grpId="1"/>
      <p:bldP spid="144" grpId="0" animBg="1"/>
      <p:bldP spid="144" grpId="1" animBg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2" grpId="0"/>
      <p:bldP spid="152" grpId="1"/>
      <p:bldP spid="153" grpId="0"/>
      <p:bldP spid="153" grpId="1"/>
      <p:bldP spid="154" grpId="0" animBg="1"/>
      <p:bldP spid="154" grpId="1" animBg="1"/>
      <p:bldP spid="155" grpId="0"/>
      <p:bldP spid="156" grpId="0"/>
      <p:bldP spid="15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60"/>
          <p:cNvSpPr>
            <a:spLocks noChangeArrowheads="1"/>
          </p:cNvSpPr>
          <p:nvPr/>
        </p:nvSpPr>
        <p:spPr bwMode="auto">
          <a:xfrm>
            <a:off x="1754188" y="2325679"/>
            <a:ext cx="1704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t-BR" sz="1600" b="1" i="0" dirty="0">
                <a:solidFill>
                  <a:schemeClr val="bg1"/>
                </a:solidFill>
                <a:cs typeface="Arial" charset="0"/>
              </a:rPr>
              <a:t>pH + </a:t>
            </a:r>
            <a:r>
              <a:rPr lang="pt-BR" sz="1600" b="1" i="0" dirty="0" err="1">
                <a:solidFill>
                  <a:schemeClr val="bg1"/>
                </a:solidFill>
                <a:cs typeface="Arial" charset="0"/>
              </a:rPr>
              <a:t>pOH</a:t>
            </a:r>
            <a:r>
              <a:rPr lang="pt-BR" sz="1600" b="1" i="0" dirty="0">
                <a:solidFill>
                  <a:schemeClr val="bg1"/>
                </a:solidFill>
                <a:cs typeface="Arial" charset="0"/>
              </a:rPr>
              <a:t> = 13. </a:t>
            </a:r>
          </a:p>
        </p:txBody>
      </p:sp>
      <p:sp>
        <p:nvSpPr>
          <p:cNvPr id="143423" name="Text Box 63"/>
          <p:cNvSpPr txBox="1">
            <a:spLocks noChangeArrowheads="1"/>
          </p:cNvSpPr>
          <p:nvPr/>
        </p:nvSpPr>
        <p:spPr bwMode="auto">
          <a:xfrm>
            <a:off x="708025" y="2356248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0" dirty="0">
                <a:solidFill>
                  <a:schemeClr val="bg1"/>
                </a:solidFill>
                <a:cs typeface="Arial" charset="0"/>
              </a:rPr>
              <a:t>0</a:t>
            </a:r>
          </a:p>
        </p:txBody>
      </p:sp>
      <p:sp>
        <p:nvSpPr>
          <p:cNvPr id="121861" name="Text Box 64"/>
          <p:cNvSpPr txBox="1">
            <a:spLocks noChangeArrowheads="1"/>
          </p:cNvSpPr>
          <p:nvPr/>
        </p:nvSpPr>
        <p:spPr bwMode="auto">
          <a:xfrm>
            <a:off x="1116014" y="2356248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0">
                <a:solidFill>
                  <a:schemeClr val="bg1"/>
                </a:solidFill>
                <a:cs typeface="Arial" charset="0"/>
              </a:rPr>
              <a:t>0</a:t>
            </a:r>
          </a:p>
        </p:txBody>
      </p:sp>
      <p:sp>
        <p:nvSpPr>
          <p:cNvPr id="143441" name="Rectangle 81"/>
          <p:cNvSpPr>
            <a:spLocks noChangeArrowheads="1"/>
          </p:cNvSpPr>
          <p:nvPr/>
        </p:nvSpPr>
        <p:spPr bwMode="auto">
          <a:xfrm>
            <a:off x="1692276" y="2600712"/>
            <a:ext cx="45432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t-BR" sz="1600" b="1" i="0">
                <a:solidFill>
                  <a:schemeClr val="bg1"/>
                </a:solidFill>
                <a:cs typeface="Arial" charset="0"/>
              </a:rPr>
              <a:t>Água pura (neutra) apresenta pH igual a 6,5. </a:t>
            </a:r>
          </a:p>
        </p:txBody>
      </p:sp>
      <p:sp>
        <p:nvSpPr>
          <p:cNvPr id="143442" name="Text Box 82"/>
          <p:cNvSpPr txBox="1">
            <a:spLocks noChangeArrowheads="1"/>
          </p:cNvSpPr>
          <p:nvPr/>
        </p:nvSpPr>
        <p:spPr bwMode="auto">
          <a:xfrm>
            <a:off x="733425" y="263604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143443" name="Text Box 83"/>
          <p:cNvSpPr txBox="1">
            <a:spLocks noChangeArrowheads="1"/>
          </p:cNvSpPr>
          <p:nvPr/>
        </p:nvSpPr>
        <p:spPr bwMode="auto">
          <a:xfrm>
            <a:off x="1141414" y="263604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143444" name="Rectangle 84"/>
          <p:cNvSpPr>
            <a:spLocks noChangeArrowheads="1"/>
          </p:cNvSpPr>
          <p:nvPr/>
        </p:nvSpPr>
        <p:spPr bwMode="auto">
          <a:xfrm>
            <a:off x="1700214" y="2930516"/>
            <a:ext cx="45432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t-BR" sz="1600" b="1" i="0" dirty="0">
                <a:solidFill>
                  <a:schemeClr val="bg1"/>
                </a:solidFill>
                <a:cs typeface="Arial" charset="0"/>
              </a:rPr>
              <a:t>Água pura (neutra) apresenta pH igual a 7,0. </a:t>
            </a:r>
          </a:p>
        </p:txBody>
      </p:sp>
      <p:sp>
        <p:nvSpPr>
          <p:cNvPr id="143445" name="Text Box 85"/>
          <p:cNvSpPr txBox="1">
            <a:spLocks noChangeArrowheads="1"/>
          </p:cNvSpPr>
          <p:nvPr/>
        </p:nvSpPr>
        <p:spPr bwMode="auto">
          <a:xfrm>
            <a:off x="741364" y="2965848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143446" name="Text Box 86"/>
          <p:cNvSpPr txBox="1">
            <a:spLocks noChangeArrowheads="1"/>
          </p:cNvSpPr>
          <p:nvPr/>
        </p:nvSpPr>
        <p:spPr bwMode="auto">
          <a:xfrm>
            <a:off x="1149350" y="2965848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143448" name="Rectangle 88"/>
          <p:cNvSpPr>
            <a:spLocks noChangeArrowheads="1"/>
          </p:cNvSpPr>
          <p:nvPr/>
        </p:nvSpPr>
        <p:spPr bwMode="auto">
          <a:xfrm>
            <a:off x="1692275" y="3254366"/>
            <a:ext cx="41905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t-BR" sz="1600" b="1" i="0">
                <a:solidFill>
                  <a:schemeClr val="bg1"/>
                </a:solidFill>
                <a:cs typeface="Arial" charset="0"/>
              </a:rPr>
              <a:t>Uma solução com pH igual a 6,7 é ácida. </a:t>
            </a:r>
          </a:p>
        </p:txBody>
      </p:sp>
      <p:sp>
        <p:nvSpPr>
          <p:cNvPr id="143449" name="Text Box 89"/>
          <p:cNvSpPr txBox="1">
            <a:spLocks noChangeArrowheads="1"/>
          </p:cNvSpPr>
          <p:nvPr/>
        </p:nvSpPr>
        <p:spPr bwMode="auto">
          <a:xfrm>
            <a:off x="755650" y="3284935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143450" name="Text Box 90"/>
          <p:cNvSpPr txBox="1">
            <a:spLocks noChangeArrowheads="1"/>
          </p:cNvSpPr>
          <p:nvPr/>
        </p:nvSpPr>
        <p:spPr bwMode="auto">
          <a:xfrm>
            <a:off x="1163639" y="3284935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143451" name="Text Box 91"/>
          <p:cNvSpPr txBox="1">
            <a:spLocks noChangeArrowheads="1"/>
          </p:cNvSpPr>
          <p:nvPr/>
        </p:nvSpPr>
        <p:spPr bwMode="auto">
          <a:xfrm>
            <a:off x="755650" y="3613548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0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43452" name="Text Box 92"/>
          <p:cNvSpPr txBox="1">
            <a:spLocks noChangeArrowheads="1"/>
          </p:cNvSpPr>
          <p:nvPr/>
        </p:nvSpPr>
        <p:spPr bwMode="auto">
          <a:xfrm>
            <a:off x="1163639" y="3613548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0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43454" name="Rectangle 94"/>
          <p:cNvSpPr>
            <a:spLocks noChangeArrowheads="1"/>
          </p:cNvSpPr>
          <p:nvPr/>
        </p:nvSpPr>
        <p:spPr bwMode="auto">
          <a:xfrm>
            <a:off x="1712914" y="3515186"/>
            <a:ext cx="5739072" cy="69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pt-BR" sz="1600" b="1" i="0">
                <a:solidFill>
                  <a:schemeClr val="bg1"/>
                </a:solidFill>
                <a:cs typeface="Arial" charset="0"/>
              </a:rPr>
              <a:t>A concentração de íons hidroxila na água pura (neutra) é</a:t>
            </a:r>
          </a:p>
          <a:p>
            <a:pPr algn="l">
              <a:lnSpc>
                <a:spcPct val="130000"/>
              </a:lnSpc>
            </a:pPr>
            <a:r>
              <a:rPr lang="pt-BR" sz="1600" b="1" i="0">
                <a:solidFill>
                  <a:schemeClr val="bg1"/>
                </a:solidFill>
                <a:cs typeface="Arial" charset="0"/>
              </a:rPr>
              <a:t>igual 10</a:t>
            </a:r>
            <a:r>
              <a:rPr lang="pt-BR" sz="1600" b="1" i="0" baseline="30000">
                <a:solidFill>
                  <a:schemeClr val="bg1"/>
                </a:solidFill>
                <a:cs typeface="Arial" charset="0"/>
              </a:rPr>
              <a:t>–7</a:t>
            </a:r>
            <a:r>
              <a:rPr lang="pt-BR" sz="1600" b="1" i="0">
                <a:solidFill>
                  <a:schemeClr val="bg1"/>
                </a:solidFill>
                <a:cs typeface="Arial" charset="0"/>
              </a:rPr>
              <a:t> mol/L. </a:t>
            </a:r>
          </a:p>
        </p:txBody>
      </p:sp>
      <p:sp>
        <p:nvSpPr>
          <p:cNvPr id="143455" name="Line 95"/>
          <p:cNvSpPr>
            <a:spLocks noChangeShapeType="1"/>
          </p:cNvSpPr>
          <p:nvPr/>
        </p:nvSpPr>
        <p:spPr bwMode="auto">
          <a:xfrm>
            <a:off x="4067176" y="4676775"/>
            <a:ext cx="3529013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3456" name="Line 96"/>
          <p:cNvSpPr>
            <a:spLocks noChangeShapeType="1"/>
          </p:cNvSpPr>
          <p:nvPr/>
        </p:nvSpPr>
        <p:spPr bwMode="auto">
          <a:xfrm>
            <a:off x="5867400" y="4568429"/>
            <a:ext cx="0" cy="21550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3457" name="Line 97"/>
          <p:cNvSpPr>
            <a:spLocks noChangeShapeType="1"/>
          </p:cNvSpPr>
          <p:nvPr/>
        </p:nvSpPr>
        <p:spPr bwMode="auto">
          <a:xfrm>
            <a:off x="7596188" y="4568429"/>
            <a:ext cx="0" cy="21550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3458" name="Line 98"/>
          <p:cNvSpPr>
            <a:spLocks noChangeShapeType="1"/>
          </p:cNvSpPr>
          <p:nvPr/>
        </p:nvSpPr>
        <p:spPr bwMode="auto">
          <a:xfrm>
            <a:off x="4067175" y="4568429"/>
            <a:ext cx="0" cy="21550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3459" name="Text Box 99"/>
          <p:cNvSpPr txBox="1">
            <a:spLocks noChangeArrowheads="1"/>
          </p:cNvSpPr>
          <p:nvPr/>
        </p:nvSpPr>
        <p:spPr bwMode="auto">
          <a:xfrm>
            <a:off x="3924300" y="4244579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>
                <a:solidFill>
                  <a:srgbClr val="FFFF00"/>
                </a:solidFill>
                <a:latin typeface="Arrus Blk BT" pitchFamily="18" charset="0"/>
              </a:rPr>
              <a:t>0</a:t>
            </a:r>
          </a:p>
        </p:txBody>
      </p:sp>
      <p:sp>
        <p:nvSpPr>
          <p:cNvPr id="143460" name="Text Box 100"/>
          <p:cNvSpPr txBox="1">
            <a:spLocks noChangeArrowheads="1"/>
          </p:cNvSpPr>
          <p:nvPr/>
        </p:nvSpPr>
        <p:spPr bwMode="auto">
          <a:xfrm>
            <a:off x="5580064" y="4244579"/>
            <a:ext cx="519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>
                <a:solidFill>
                  <a:srgbClr val="FFFF00"/>
                </a:solidFill>
                <a:latin typeface="Arrus Blk BT" pitchFamily="18" charset="0"/>
              </a:rPr>
              <a:t>6,5</a:t>
            </a:r>
          </a:p>
        </p:txBody>
      </p:sp>
      <p:sp>
        <p:nvSpPr>
          <p:cNvPr id="143461" name="Text Box 101"/>
          <p:cNvSpPr txBox="1">
            <a:spLocks noChangeArrowheads="1"/>
          </p:cNvSpPr>
          <p:nvPr/>
        </p:nvSpPr>
        <p:spPr bwMode="auto">
          <a:xfrm>
            <a:off x="7308851" y="4244579"/>
            <a:ext cx="4539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>
                <a:solidFill>
                  <a:srgbClr val="FFFF00"/>
                </a:solidFill>
                <a:latin typeface="Arrus Blk BT" pitchFamily="18" charset="0"/>
              </a:rPr>
              <a:t>13</a:t>
            </a:r>
          </a:p>
        </p:txBody>
      </p:sp>
      <p:sp>
        <p:nvSpPr>
          <p:cNvPr id="143462" name="Text Box 102"/>
          <p:cNvSpPr txBox="1">
            <a:spLocks noChangeArrowheads="1"/>
          </p:cNvSpPr>
          <p:nvPr/>
        </p:nvSpPr>
        <p:spPr bwMode="auto">
          <a:xfrm>
            <a:off x="4427538" y="4352925"/>
            <a:ext cx="740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>
                <a:solidFill>
                  <a:srgbClr val="FFFF00"/>
                </a:solidFill>
                <a:latin typeface="Arrus Blk BT" pitchFamily="18" charset="0"/>
              </a:rPr>
              <a:t>ácida</a:t>
            </a:r>
          </a:p>
        </p:txBody>
      </p:sp>
      <p:sp>
        <p:nvSpPr>
          <p:cNvPr id="143463" name="Text Box 103"/>
          <p:cNvSpPr txBox="1">
            <a:spLocks noChangeArrowheads="1"/>
          </p:cNvSpPr>
          <p:nvPr/>
        </p:nvSpPr>
        <p:spPr bwMode="auto">
          <a:xfrm>
            <a:off x="5405438" y="4780360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>
                <a:solidFill>
                  <a:schemeClr val="bg1"/>
                </a:solidFill>
                <a:latin typeface="Arrus Blk BT" pitchFamily="18" charset="0"/>
              </a:rPr>
              <a:t>neutra</a:t>
            </a:r>
          </a:p>
        </p:txBody>
      </p:sp>
      <p:sp>
        <p:nvSpPr>
          <p:cNvPr id="143464" name="Text Box 104"/>
          <p:cNvSpPr txBox="1">
            <a:spLocks noChangeArrowheads="1"/>
          </p:cNvSpPr>
          <p:nvPr/>
        </p:nvSpPr>
        <p:spPr bwMode="auto">
          <a:xfrm>
            <a:off x="6300788" y="4352925"/>
            <a:ext cx="8595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>
                <a:solidFill>
                  <a:srgbClr val="FFFF00"/>
                </a:solidFill>
                <a:latin typeface="Arrus Blk BT" pitchFamily="18" charset="0"/>
              </a:rPr>
              <a:t>básica</a:t>
            </a:r>
          </a:p>
        </p:txBody>
      </p:sp>
      <p:sp>
        <p:nvSpPr>
          <p:cNvPr id="143465" name="Text Box 105"/>
          <p:cNvSpPr txBox="1">
            <a:spLocks noChangeArrowheads="1"/>
          </p:cNvSpPr>
          <p:nvPr/>
        </p:nvSpPr>
        <p:spPr bwMode="auto">
          <a:xfrm>
            <a:off x="1908176" y="4313635"/>
            <a:ext cx="10967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b="1" i="0">
                <a:solidFill>
                  <a:srgbClr val="FFFF00"/>
                </a:solidFill>
                <a:latin typeface="Arrus Blk BT" pitchFamily="18" charset="0"/>
              </a:rPr>
              <a:t>63ºC</a:t>
            </a:r>
          </a:p>
          <a:p>
            <a:pPr>
              <a:lnSpc>
                <a:spcPct val="150000"/>
              </a:lnSpc>
            </a:pPr>
            <a:r>
              <a:rPr lang="pt-BR" sz="1800" b="1" i="0">
                <a:solidFill>
                  <a:srgbClr val="FFFF00"/>
                </a:solidFill>
                <a:latin typeface="Arrus Blk BT" pitchFamily="18" charset="0"/>
              </a:rPr>
              <a:t>Kw = 10</a:t>
            </a:r>
          </a:p>
        </p:txBody>
      </p:sp>
      <p:sp>
        <p:nvSpPr>
          <p:cNvPr id="143466" name="Text Box 106"/>
          <p:cNvSpPr txBox="1">
            <a:spLocks noChangeArrowheads="1"/>
          </p:cNvSpPr>
          <p:nvPr/>
        </p:nvSpPr>
        <p:spPr bwMode="auto">
          <a:xfrm>
            <a:off x="3068639" y="4666060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i="0">
                <a:solidFill>
                  <a:srgbClr val="FFFF00"/>
                </a:solidFill>
                <a:latin typeface="Arrus Blk BT" pitchFamily="18" charset="0"/>
              </a:rPr>
              <a:t>– 13</a:t>
            </a:r>
          </a:p>
        </p:txBody>
      </p:sp>
      <p:sp>
        <p:nvSpPr>
          <p:cNvPr id="143467" name="Rectangle 107"/>
          <p:cNvSpPr>
            <a:spLocks noChangeArrowheads="1"/>
          </p:cNvSpPr>
          <p:nvPr/>
        </p:nvSpPr>
        <p:spPr bwMode="auto">
          <a:xfrm>
            <a:off x="1763714" y="4192191"/>
            <a:ext cx="6192837" cy="863203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 i="0"/>
          </a:p>
        </p:txBody>
      </p:sp>
      <p:sp>
        <p:nvSpPr>
          <p:cNvPr id="32" name="Retângulo 31"/>
          <p:cNvSpPr/>
          <p:nvPr/>
        </p:nvSpPr>
        <p:spPr>
          <a:xfrm>
            <a:off x="179512" y="123478"/>
            <a:ext cx="8784976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 smtClean="0">
                <a:solidFill>
                  <a:schemeClr val="bg1"/>
                </a:solidFill>
                <a:ea typeface="Times New Roman" charset="0"/>
                <a:cs typeface="Arial" charset="0"/>
              </a:rPr>
              <a:t>05) (</a:t>
            </a:r>
            <a:r>
              <a:rPr lang="pt-BR" b="1" dirty="0" err="1" smtClean="0">
                <a:solidFill>
                  <a:schemeClr val="bg1"/>
                </a:solidFill>
                <a:ea typeface="Times New Roman" charset="0"/>
                <a:cs typeface="Arial" charset="0"/>
              </a:rPr>
              <a:t>Covest</a:t>
            </a:r>
            <a:r>
              <a:rPr lang="pt-BR" b="1" dirty="0" smtClean="0">
                <a:solidFill>
                  <a:schemeClr val="bg1"/>
                </a:solidFill>
                <a:ea typeface="Times New Roman" charset="0"/>
                <a:cs typeface="Arial" charset="0"/>
              </a:rPr>
              <a:t>)  As características ácidas e  básicas  de soluções  aquosas são   importantes   para   outras   áreas além da “Química”, como,  por exemplo,  a  Saúde  Pública,  a  Biologia,  a  Ecologia,  e  Materiais.   Estas características  das  soluções  aquosas  são  quantificadas  pelo  pH, cuja  escala é definida em termos  da  constante  de  ionização  da  água  (</a:t>
            </a:r>
            <a:r>
              <a:rPr lang="pt-BR" b="1" dirty="0" err="1" smtClean="0">
                <a:solidFill>
                  <a:schemeClr val="bg1"/>
                </a:solidFill>
                <a:ea typeface="Times New Roman" charset="0"/>
                <a:cs typeface="Arial" charset="0"/>
              </a:rPr>
              <a:t>K</a:t>
            </a:r>
            <a:r>
              <a:rPr lang="pt-BR" b="1" baseline="-30000" dirty="0" err="1" smtClean="0">
                <a:solidFill>
                  <a:schemeClr val="bg1"/>
                </a:solidFill>
                <a:ea typeface="Times New Roman" charset="0"/>
                <a:cs typeface="Arial" charset="0"/>
              </a:rPr>
              <a:t>w</a:t>
            </a:r>
            <a:r>
              <a:rPr lang="pt-BR" b="1" dirty="0" smtClean="0">
                <a:solidFill>
                  <a:schemeClr val="bg1"/>
                </a:solidFill>
                <a:ea typeface="Times New Roman" charset="0"/>
                <a:cs typeface="Arial" charset="0"/>
              </a:rPr>
              <a:t>)  a uma dada  temperatura.  Por exemplo,  a  25</a:t>
            </a:r>
            <a:r>
              <a:rPr lang="pt-BR" b="1" dirty="0" smtClean="0">
                <a:solidFill>
                  <a:schemeClr val="bg1"/>
                </a:solidFill>
                <a:ea typeface="Times New Roman" charset="0"/>
                <a:cs typeface="Arial" charset="0"/>
                <a:sym typeface="Symbol" pitchFamily="18" charset="2"/>
              </a:rPr>
              <a:t></a:t>
            </a:r>
            <a:r>
              <a:rPr lang="pt-BR" b="1" dirty="0" smtClean="0">
                <a:solidFill>
                  <a:schemeClr val="bg1"/>
                </a:solidFill>
                <a:ea typeface="Times New Roman" charset="0"/>
                <a:cs typeface="Arial" charset="0"/>
              </a:rPr>
              <a:t>C</a:t>
            </a:r>
            <a:r>
              <a:rPr lang="pt-BR" b="1" dirty="0" smtClean="0">
                <a:solidFill>
                  <a:schemeClr val="bg1"/>
                </a:solidFill>
                <a:ea typeface="Times New Roman" charset="0"/>
                <a:cs typeface="Arial" charset="0"/>
                <a:sym typeface="Symbol" pitchFamily="18" charset="2"/>
              </a:rPr>
              <a:t>  a  constante  de  ionização da água  é   10</a:t>
            </a:r>
            <a:r>
              <a:rPr lang="pt-BR" b="1" baseline="30000" dirty="0" smtClean="0">
                <a:solidFill>
                  <a:schemeClr val="bg1"/>
                </a:solidFill>
                <a:ea typeface="Times New Roman" charset="0"/>
                <a:cs typeface="Arial" charset="0"/>
                <a:sym typeface="Symbol" pitchFamily="18" charset="2"/>
              </a:rPr>
              <a:t>–14</a:t>
            </a:r>
            <a:r>
              <a:rPr lang="pt-BR" b="1" dirty="0" smtClean="0">
                <a:solidFill>
                  <a:schemeClr val="bg1"/>
                </a:solidFill>
                <a:ea typeface="Times New Roman" charset="0"/>
                <a:cs typeface="Arial" charset="0"/>
                <a:sym typeface="Symbol" pitchFamily="18" charset="2"/>
              </a:rPr>
              <a:t>  e  a   63 </a:t>
            </a:r>
            <a:r>
              <a:rPr lang="pt-BR" b="1" dirty="0" smtClean="0">
                <a:solidFill>
                  <a:schemeClr val="bg1"/>
                </a:solidFill>
                <a:ea typeface="Times New Roman" charset="0"/>
                <a:cs typeface="Arial" charset="0"/>
              </a:rPr>
              <a:t>C</a:t>
            </a:r>
            <a:r>
              <a:rPr lang="pt-BR" b="1" dirty="0" smtClean="0">
                <a:solidFill>
                  <a:schemeClr val="bg1"/>
                </a:solidFill>
                <a:ea typeface="Times New Roman" charset="0"/>
                <a:cs typeface="Arial" charset="0"/>
                <a:sym typeface="Symbol" pitchFamily="18" charset="2"/>
              </a:rPr>
              <a:t>  é  10</a:t>
            </a:r>
            <a:r>
              <a:rPr lang="pt-BR" b="1" baseline="30000" dirty="0" smtClean="0">
                <a:solidFill>
                  <a:schemeClr val="bg1"/>
                </a:solidFill>
                <a:ea typeface="Times New Roman" charset="0"/>
                <a:cs typeface="Arial" charset="0"/>
                <a:sym typeface="Symbol" pitchFamily="18" charset="2"/>
              </a:rPr>
              <a:t>–13</a:t>
            </a:r>
            <a:r>
              <a:rPr lang="pt-BR" b="1" dirty="0" smtClean="0">
                <a:solidFill>
                  <a:schemeClr val="bg1"/>
                </a:solidFill>
                <a:ea typeface="Times New Roman" charset="0"/>
                <a:cs typeface="Arial" charset="0"/>
                <a:sym typeface="Symbol" pitchFamily="18" charset="2"/>
              </a:rPr>
              <a:t>.  Sobre o  pH  de soluções aquosas a 63</a:t>
            </a:r>
            <a:r>
              <a:rPr lang="pt-BR" b="1" dirty="0" smtClean="0">
                <a:solidFill>
                  <a:schemeClr val="bg1"/>
                </a:solidFill>
                <a:ea typeface="Times New Roman" charset="0"/>
                <a:cs typeface="Arial" charset="0"/>
              </a:rPr>
              <a:t>C</a:t>
            </a:r>
            <a:r>
              <a:rPr lang="pt-BR" b="1" dirty="0" smtClean="0">
                <a:solidFill>
                  <a:schemeClr val="bg1"/>
                </a:solidFill>
                <a:ea typeface="Times New Roman" charset="0"/>
                <a:cs typeface="Arial" charset="0"/>
                <a:sym typeface="Symbol" pitchFamily="18" charset="2"/>
              </a:rPr>
              <a:t> julgue os itens abaixo:</a:t>
            </a:r>
            <a:endParaRPr lang="pt-BR" b="1" dirty="0">
              <a:solidFill>
                <a:schemeClr val="bg1"/>
              </a:solidFill>
              <a:ea typeface="Times New Roman" charset="0"/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3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3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3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3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3" dur="500" autoRev="1" fill="hold"/>
                                        <p:tgtEl>
                                          <p:spTgt spid="143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autoRev="1" fill="hold"/>
                                        <p:tgtEl>
                                          <p:spTgt spid="143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autoRev="1" fill="hold"/>
                                        <p:tgtEl>
                                          <p:spTgt spid="143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4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1" dur="500"/>
                                        <p:tgtEl>
                                          <p:spTgt spid="14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4" dur="500"/>
                                        <p:tgtEl>
                                          <p:spTgt spid="14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8" dur="500" autoRev="1" fill="hold"/>
                                        <p:tgtEl>
                                          <p:spTgt spid="143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autoRev="1" fill="hold"/>
                                        <p:tgtEl>
                                          <p:spTgt spid="143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autoRev="1" fill="hold"/>
                                        <p:tgtEl>
                                          <p:spTgt spid="143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3" dur="500"/>
                                        <p:tgtEl>
                                          <p:spTgt spid="14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6" dur="500"/>
                                        <p:tgtEl>
                                          <p:spTgt spid="14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9" dur="500"/>
                                        <p:tgtEl>
                                          <p:spTgt spid="14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3" dur="500" autoRev="1" fill="hold"/>
                                        <p:tgtEl>
                                          <p:spTgt spid="143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autoRev="1" fill="hold"/>
                                        <p:tgtEl>
                                          <p:spTgt spid="143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autoRev="1" fill="hold"/>
                                        <p:tgtEl>
                                          <p:spTgt spid="143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8" dur="500"/>
                                        <p:tgtEl>
                                          <p:spTgt spid="14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1" dur="500"/>
                                        <p:tgtEl>
                                          <p:spTgt spid="14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4" dur="500"/>
                                        <p:tgtEl>
                                          <p:spTgt spid="14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autoRev="1" fill="hold"/>
                                        <p:tgtEl>
                                          <p:spTgt spid="143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autoRev="1" fill="hold"/>
                                        <p:tgtEl>
                                          <p:spTgt spid="143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autoRev="1" fill="hold"/>
                                        <p:tgtEl>
                                          <p:spTgt spid="143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3" dur="500"/>
                                        <p:tgtEl>
                                          <p:spTgt spid="14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6" dur="500"/>
                                        <p:tgtEl>
                                          <p:spTgt spid="14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9" dur="500"/>
                                        <p:tgtEl>
                                          <p:spTgt spid="14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3" dur="500" autoRev="1" fill="hold"/>
                                        <p:tgtEl>
                                          <p:spTgt spid="143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autoRev="1" fill="hold"/>
                                        <p:tgtEl>
                                          <p:spTgt spid="143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autoRev="1" fill="hold"/>
                                        <p:tgtEl>
                                          <p:spTgt spid="143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3" grpId="0"/>
      <p:bldP spid="143441" grpId="0"/>
      <p:bldP spid="143442" grpId="0"/>
      <p:bldP spid="143442" grpId="1"/>
      <p:bldP spid="143443" grpId="0"/>
      <p:bldP spid="143444" grpId="0"/>
      <p:bldP spid="143445" grpId="0"/>
      <p:bldP spid="143446" grpId="0"/>
      <p:bldP spid="143446" grpId="1"/>
      <p:bldP spid="143448" grpId="0"/>
      <p:bldP spid="143449" grpId="0"/>
      <p:bldP spid="143450" grpId="0"/>
      <p:bldP spid="143450" grpId="1"/>
      <p:bldP spid="143451" grpId="0"/>
      <p:bldP spid="143452" grpId="0"/>
      <p:bldP spid="143452" grpId="1"/>
      <p:bldP spid="143454" grpId="0"/>
      <p:bldP spid="143455" grpId="0" animBg="1"/>
      <p:bldP spid="143456" grpId="0" animBg="1"/>
      <p:bldP spid="143457" grpId="0" animBg="1"/>
      <p:bldP spid="143458" grpId="0" animBg="1"/>
      <p:bldP spid="143459" grpId="0"/>
      <p:bldP spid="143460" grpId="0"/>
      <p:bldP spid="143461" grpId="0"/>
      <p:bldP spid="143462" grpId="0"/>
      <p:bldP spid="143463" grpId="0"/>
      <p:bldP spid="143464" grpId="0"/>
      <p:bldP spid="143465" grpId="0"/>
      <p:bldP spid="143466" grpId="0"/>
      <p:bldP spid="14346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54"/>
          <p:cNvSpPr>
            <a:spLocks noChangeArrowheads="1"/>
          </p:cNvSpPr>
          <p:nvPr/>
        </p:nvSpPr>
        <p:spPr bwMode="auto">
          <a:xfrm>
            <a:off x="71438" y="-32783"/>
            <a:ext cx="9036050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6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06)(</a:t>
            </a:r>
            <a:r>
              <a:rPr lang="pt-BR" sz="1600" b="1" i="0" dirty="0" err="1">
                <a:solidFill>
                  <a:schemeClr val="bg1"/>
                </a:solidFill>
                <a:ea typeface="Times New Roman" charset="0"/>
                <a:cs typeface="Arial" charset="0"/>
              </a:rPr>
              <a:t>Covest</a:t>
            </a:r>
            <a:r>
              <a:rPr lang="pt-BR" sz="16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 </a:t>
            </a:r>
            <a:r>
              <a:rPr lang="pt-BR" sz="1600" b="1" i="0" dirty="0" smtClean="0">
                <a:solidFill>
                  <a:schemeClr val="bg1"/>
                </a:solidFill>
                <a:ea typeface="Times New Roman" charset="0"/>
                <a:cs typeface="Arial" charset="0"/>
              </a:rPr>
              <a:t>) </a:t>
            </a:r>
            <a:r>
              <a:rPr lang="pt-BR" sz="16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Sabendo-se que,  a 25°C,  o cafezinho tem pH  = 5,0, o suco </a:t>
            </a:r>
            <a:r>
              <a:rPr lang="pt-BR" sz="1600" b="1" i="0" dirty="0" smtClean="0">
                <a:solidFill>
                  <a:schemeClr val="bg1"/>
                </a:solidFill>
                <a:ea typeface="Times New Roman" charset="0"/>
                <a:cs typeface="Arial" charset="0"/>
              </a:rPr>
              <a:t>de tomate  </a:t>
            </a:r>
            <a:r>
              <a:rPr lang="pt-BR" sz="16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apresenta  pH = 4,2,  a  água  sanitária  pH = 11,5   e  o  leite,  pH = 6,4</a:t>
            </a:r>
            <a:r>
              <a:rPr lang="pt-BR" sz="1600" b="1" i="0" dirty="0" smtClean="0">
                <a:solidFill>
                  <a:schemeClr val="bg1"/>
                </a:solidFill>
                <a:ea typeface="Times New Roman" charset="0"/>
                <a:cs typeface="Arial" charset="0"/>
              </a:rPr>
              <a:t>, </a:t>
            </a:r>
            <a:r>
              <a:rPr lang="pt-BR" sz="16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pode-se  afirmar  que, nesta  temperatura:</a:t>
            </a:r>
          </a:p>
        </p:txBody>
      </p:sp>
      <p:sp>
        <p:nvSpPr>
          <p:cNvPr id="50432" name="Rectangle 256"/>
          <p:cNvSpPr>
            <a:spLocks noChangeArrowheads="1"/>
          </p:cNvSpPr>
          <p:nvPr/>
        </p:nvSpPr>
        <p:spPr bwMode="auto">
          <a:xfrm>
            <a:off x="467545" y="1090390"/>
            <a:ext cx="7848872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buFontTx/>
              <a:buAutoNum type="alphaLcParenR"/>
              <a:tabLst>
                <a:tab pos="485775" algn="l"/>
              </a:tabLst>
            </a:pPr>
            <a:r>
              <a:rPr lang="pt-BR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  o cafezinho e a água sanitária apresentam propriedades básicas.</a:t>
            </a:r>
          </a:p>
          <a:p>
            <a:pPr algn="just" eaLnBrk="0" hangingPunct="0">
              <a:lnSpc>
                <a:spcPct val="150000"/>
              </a:lnSpc>
              <a:buFontTx/>
              <a:buAutoNum type="alphaLcParenR"/>
              <a:tabLst>
                <a:tab pos="485775" algn="l"/>
              </a:tabLst>
            </a:pPr>
            <a:r>
              <a:rPr lang="pt-BR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  o cafezinho e o leite apresentam propriedades básicas.</a:t>
            </a:r>
          </a:p>
          <a:p>
            <a:pPr algn="just" eaLnBrk="0" hangingPunct="0">
              <a:lnSpc>
                <a:spcPct val="150000"/>
              </a:lnSpc>
              <a:buFontTx/>
              <a:buAutoNum type="alphaLcParenR"/>
              <a:tabLst>
                <a:tab pos="485775" algn="l"/>
              </a:tabLst>
            </a:pPr>
            <a:r>
              <a:rPr lang="pt-BR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  a água sanitária apresenta propriedades básicas.</a:t>
            </a:r>
          </a:p>
          <a:p>
            <a:pPr algn="just" eaLnBrk="0" hangingPunct="0">
              <a:lnSpc>
                <a:spcPct val="150000"/>
              </a:lnSpc>
              <a:buFontTx/>
              <a:buAutoNum type="alphaLcParenR"/>
              <a:tabLst>
                <a:tab pos="485775" algn="l"/>
              </a:tabLst>
            </a:pPr>
            <a:r>
              <a:rPr lang="pt-BR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  o suco de tomate e  a  água  sanitária  apresentam  </a:t>
            </a:r>
            <a:r>
              <a:rPr lang="pt-BR" b="1" i="0" dirty="0" smtClean="0">
                <a:solidFill>
                  <a:schemeClr val="bg1"/>
                </a:solidFill>
                <a:ea typeface="Times New Roman" charset="0"/>
                <a:cs typeface="Arial" charset="0"/>
              </a:rPr>
              <a:t>propriedades ácidas</a:t>
            </a:r>
            <a:r>
              <a:rPr lang="pt-BR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.</a:t>
            </a:r>
          </a:p>
          <a:p>
            <a:pPr algn="just" eaLnBrk="0" hangingPunct="0">
              <a:lnSpc>
                <a:spcPct val="150000"/>
              </a:lnSpc>
              <a:tabLst>
                <a:tab pos="485775" algn="l"/>
              </a:tabLst>
            </a:pPr>
            <a:r>
              <a:rPr lang="pt-BR" b="1" dirty="0" smtClean="0">
                <a:solidFill>
                  <a:schemeClr val="tx1"/>
                </a:solidFill>
                <a:ea typeface="Times New Roman" charset="0"/>
                <a:cs typeface="Arial" charset="0"/>
              </a:rPr>
              <a:t>e) </a:t>
            </a:r>
            <a:r>
              <a:rPr lang="pt-BR" b="1" i="0" dirty="0" smtClean="0">
                <a:solidFill>
                  <a:schemeClr val="bg1"/>
                </a:solidFill>
                <a:ea typeface="Times New Roman" charset="0"/>
                <a:cs typeface="Arial" charset="0"/>
              </a:rPr>
              <a:t>apenas </a:t>
            </a:r>
            <a:r>
              <a:rPr lang="pt-BR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o suco de tomate apresenta propriedades ácidas.</a:t>
            </a:r>
          </a:p>
        </p:txBody>
      </p:sp>
      <p:sp>
        <p:nvSpPr>
          <p:cNvPr id="50433" name="Line 257"/>
          <p:cNvSpPr>
            <a:spLocks noChangeShapeType="1"/>
          </p:cNvSpPr>
          <p:nvPr/>
        </p:nvSpPr>
        <p:spPr bwMode="auto">
          <a:xfrm>
            <a:off x="3635376" y="3271838"/>
            <a:ext cx="3529013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0434" name="Line 258"/>
          <p:cNvSpPr>
            <a:spLocks noChangeShapeType="1"/>
          </p:cNvSpPr>
          <p:nvPr/>
        </p:nvSpPr>
        <p:spPr bwMode="auto">
          <a:xfrm>
            <a:off x="5435600" y="3163491"/>
            <a:ext cx="0" cy="21550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0435" name="Line 259"/>
          <p:cNvSpPr>
            <a:spLocks noChangeShapeType="1"/>
          </p:cNvSpPr>
          <p:nvPr/>
        </p:nvSpPr>
        <p:spPr bwMode="auto">
          <a:xfrm>
            <a:off x="7164388" y="3163491"/>
            <a:ext cx="0" cy="21550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0436" name="Line 260"/>
          <p:cNvSpPr>
            <a:spLocks noChangeShapeType="1"/>
          </p:cNvSpPr>
          <p:nvPr/>
        </p:nvSpPr>
        <p:spPr bwMode="auto">
          <a:xfrm>
            <a:off x="3635375" y="3163491"/>
            <a:ext cx="0" cy="21550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0437" name="Text Box 261"/>
          <p:cNvSpPr txBox="1">
            <a:spLocks noChangeArrowheads="1"/>
          </p:cNvSpPr>
          <p:nvPr/>
        </p:nvSpPr>
        <p:spPr bwMode="auto">
          <a:xfrm>
            <a:off x="3492500" y="283964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>
                <a:solidFill>
                  <a:srgbClr val="FFFF00"/>
                </a:solidFill>
                <a:cs typeface="Arial" charset="0"/>
              </a:rPr>
              <a:t>0</a:t>
            </a:r>
          </a:p>
        </p:txBody>
      </p:sp>
      <p:sp>
        <p:nvSpPr>
          <p:cNvPr id="50438" name="Text Box 262"/>
          <p:cNvSpPr txBox="1">
            <a:spLocks noChangeArrowheads="1"/>
          </p:cNvSpPr>
          <p:nvPr/>
        </p:nvSpPr>
        <p:spPr bwMode="auto">
          <a:xfrm>
            <a:off x="5148264" y="283964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>
                <a:solidFill>
                  <a:srgbClr val="FFFF00"/>
                </a:solidFill>
                <a:cs typeface="Arial" charset="0"/>
              </a:rPr>
              <a:t>7,0</a:t>
            </a:r>
          </a:p>
        </p:txBody>
      </p:sp>
      <p:sp>
        <p:nvSpPr>
          <p:cNvPr id="50439" name="Text Box 263"/>
          <p:cNvSpPr txBox="1">
            <a:spLocks noChangeArrowheads="1"/>
          </p:cNvSpPr>
          <p:nvPr/>
        </p:nvSpPr>
        <p:spPr bwMode="auto">
          <a:xfrm>
            <a:off x="6877051" y="2839642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>
                <a:solidFill>
                  <a:srgbClr val="FFFF00"/>
                </a:solidFill>
                <a:cs typeface="Arial" charset="0"/>
              </a:rPr>
              <a:t>14</a:t>
            </a:r>
          </a:p>
        </p:txBody>
      </p:sp>
      <p:sp>
        <p:nvSpPr>
          <p:cNvPr id="50440" name="Text Box 264"/>
          <p:cNvSpPr txBox="1">
            <a:spLocks noChangeArrowheads="1"/>
          </p:cNvSpPr>
          <p:nvPr/>
        </p:nvSpPr>
        <p:spPr bwMode="auto">
          <a:xfrm>
            <a:off x="3995738" y="2947988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>
                <a:solidFill>
                  <a:srgbClr val="FFFF00"/>
                </a:solidFill>
                <a:cs typeface="Arial" charset="0"/>
              </a:rPr>
              <a:t>ácida</a:t>
            </a:r>
          </a:p>
        </p:txBody>
      </p:sp>
      <p:sp>
        <p:nvSpPr>
          <p:cNvPr id="50441" name="Text Box 265"/>
          <p:cNvSpPr txBox="1">
            <a:spLocks noChangeArrowheads="1"/>
          </p:cNvSpPr>
          <p:nvPr/>
        </p:nvSpPr>
        <p:spPr bwMode="auto">
          <a:xfrm>
            <a:off x="4973639" y="3375423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>
                <a:solidFill>
                  <a:schemeClr val="bg1"/>
                </a:solidFill>
                <a:cs typeface="Arial" charset="0"/>
              </a:rPr>
              <a:t>neutra</a:t>
            </a:r>
          </a:p>
        </p:txBody>
      </p:sp>
      <p:sp>
        <p:nvSpPr>
          <p:cNvPr id="50442" name="Text Box 266"/>
          <p:cNvSpPr txBox="1">
            <a:spLocks noChangeArrowheads="1"/>
          </p:cNvSpPr>
          <p:nvPr/>
        </p:nvSpPr>
        <p:spPr bwMode="auto">
          <a:xfrm>
            <a:off x="5868989" y="2947988"/>
            <a:ext cx="902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>
                <a:solidFill>
                  <a:srgbClr val="FFFF00"/>
                </a:solidFill>
                <a:cs typeface="Arial" charset="0"/>
              </a:rPr>
              <a:t>básica</a:t>
            </a:r>
          </a:p>
        </p:txBody>
      </p:sp>
      <p:sp>
        <p:nvSpPr>
          <p:cNvPr id="50443" name="Text Box 267"/>
          <p:cNvSpPr txBox="1">
            <a:spLocks noChangeArrowheads="1"/>
          </p:cNvSpPr>
          <p:nvPr/>
        </p:nvSpPr>
        <p:spPr bwMode="auto">
          <a:xfrm>
            <a:off x="1476376" y="2908698"/>
            <a:ext cx="10502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b="1" i="0">
                <a:solidFill>
                  <a:srgbClr val="FFFF00"/>
                </a:solidFill>
                <a:cs typeface="Arial" charset="0"/>
              </a:rPr>
              <a:t>25ºC</a:t>
            </a:r>
          </a:p>
          <a:p>
            <a:pPr>
              <a:lnSpc>
                <a:spcPct val="150000"/>
              </a:lnSpc>
            </a:pPr>
            <a:r>
              <a:rPr lang="pt-BR" sz="1800" b="1" i="0">
                <a:solidFill>
                  <a:srgbClr val="FFFF00"/>
                </a:solidFill>
                <a:cs typeface="Arial" charset="0"/>
              </a:rPr>
              <a:t>Kw = 10</a:t>
            </a:r>
          </a:p>
        </p:txBody>
      </p:sp>
      <p:sp>
        <p:nvSpPr>
          <p:cNvPr id="50444" name="Text Box 268"/>
          <p:cNvSpPr txBox="1">
            <a:spLocks noChangeArrowheads="1"/>
          </p:cNvSpPr>
          <p:nvPr/>
        </p:nvSpPr>
        <p:spPr bwMode="auto">
          <a:xfrm>
            <a:off x="2636838" y="3261123"/>
            <a:ext cx="5325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i="0">
                <a:solidFill>
                  <a:srgbClr val="FFFF00"/>
                </a:solidFill>
                <a:cs typeface="Arial" charset="0"/>
              </a:rPr>
              <a:t>– 14</a:t>
            </a:r>
          </a:p>
        </p:txBody>
      </p:sp>
      <p:sp>
        <p:nvSpPr>
          <p:cNvPr id="50445" name="Rectangle 269"/>
          <p:cNvSpPr>
            <a:spLocks noChangeArrowheads="1"/>
          </p:cNvSpPr>
          <p:nvPr/>
        </p:nvSpPr>
        <p:spPr bwMode="auto">
          <a:xfrm>
            <a:off x="1331914" y="2787254"/>
            <a:ext cx="6192837" cy="863203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 i="0">
              <a:cs typeface="Arial" charset="0"/>
            </a:endParaRPr>
          </a:p>
        </p:txBody>
      </p:sp>
      <p:sp>
        <p:nvSpPr>
          <p:cNvPr id="50446" name="Text Box 270"/>
          <p:cNvSpPr txBox="1">
            <a:spLocks noChangeArrowheads="1"/>
          </p:cNvSpPr>
          <p:nvPr/>
        </p:nvSpPr>
        <p:spPr bwMode="auto">
          <a:xfrm>
            <a:off x="1322388" y="3758804"/>
            <a:ext cx="2319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solidFill>
                  <a:srgbClr val="FFFF00"/>
                </a:solidFill>
                <a:cs typeface="Arial" charset="0"/>
              </a:rPr>
              <a:t>Cafezinho: pH = 5,0</a:t>
            </a:r>
          </a:p>
        </p:txBody>
      </p:sp>
      <p:sp>
        <p:nvSpPr>
          <p:cNvPr id="50447" name="AutoShape 271"/>
          <p:cNvSpPr>
            <a:spLocks noChangeArrowheads="1"/>
          </p:cNvSpPr>
          <p:nvPr/>
        </p:nvSpPr>
        <p:spPr bwMode="auto">
          <a:xfrm>
            <a:off x="4194175" y="3812381"/>
            <a:ext cx="1081088" cy="161925"/>
          </a:xfrm>
          <a:prstGeom prst="rightArrow">
            <a:avLst>
              <a:gd name="adj1" fmla="val 50000"/>
              <a:gd name="adj2" fmla="val 125184"/>
            </a:avLst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 i="0">
              <a:cs typeface="Arial" charset="0"/>
            </a:endParaRPr>
          </a:p>
        </p:txBody>
      </p:sp>
      <p:sp>
        <p:nvSpPr>
          <p:cNvPr id="50448" name="Text Box 272"/>
          <p:cNvSpPr txBox="1">
            <a:spLocks noChangeArrowheads="1"/>
          </p:cNvSpPr>
          <p:nvPr/>
        </p:nvSpPr>
        <p:spPr bwMode="auto">
          <a:xfrm>
            <a:off x="5408614" y="3758804"/>
            <a:ext cx="2441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solidFill>
                  <a:srgbClr val="FFFF00"/>
                </a:solidFill>
                <a:cs typeface="Arial" charset="0"/>
              </a:rPr>
              <a:t>Propriedades ácidas</a:t>
            </a:r>
          </a:p>
        </p:txBody>
      </p:sp>
      <p:sp>
        <p:nvSpPr>
          <p:cNvPr id="50449" name="Text Box 273"/>
          <p:cNvSpPr txBox="1">
            <a:spLocks noChangeArrowheads="1"/>
          </p:cNvSpPr>
          <p:nvPr/>
        </p:nvSpPr>
        <p:spPr bwMode="auto">
          <a:xfrm>
            <a:off x="755650" y="4077892"/>
            <a:ext cx="2935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solidFill>
                  <a:srgbClr val="FFFF00"/>
                </a:solidFill>
                <a:cs typeface="Arial" charset="0"/>
              </a:rPr>
              <a:t>Suco de tomate: pH = 4,2</a:t>
            </a:r>
          </a:p>
        </p:txBody>
      </p:sp>
      <p:sp>
        <p:nvSpPr>
          <p:cNvPr id="50450" name="AutoShape 274"/>
          <p:cNvSpPr>
            <a:spLocks noChangeArrowheads="1"/>
          </p:cNvSpPr>
          <p:nvPr/>
        </p:nvSpPr>
        <p:spPr bwMode="auto">
          <a:xfrm>
            <a:off x="4203700" y="4131469"/>
            <a:ext cx="1081088" cy="161925"/>
          </a:xfrm>
          <a:prstGeom prst="rightArrow">
            <a:avLst>
              <a:gd name="adj1" fmla="val 50000"/>
              <a:gd name="adj2" fmla="val 125184"/>
            </a:avLst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 i="0">
              <a:cs typeface="Arial" charset="0"/>
            </a:endParaRPr>
          </a:p>
        </p:txBody>
      </p:sp>
      <p:sp>
        <p:nvSpPr>
          <p:cNvPr id="50451" name="Text Box 275"/>
          <p:cNvSpPr txBox="1">
            <a:spLocks noChangeArrowheads="1"/>
          </p:cNvSpPr>
          <p:nvPr/>
        </p:nvSpPr>
        <p:spPr bwMode="auto">
          <a:xfrm>
            <a:off x="5418139" y="4077892"/>
            <a:ext cx="2441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solidFill>
                  <a:srgbClr val="FFFF00"/>
                </a:solidFill>
                <a:cs typeface="Arial" charset="0"/>
              </a:rPr>
              <a:t>Propriedades ácidas</a:t>
            </a:r>
          </a:p>
        </p:txBody>
      </p:sp>
      <p:sp>
        <p:nvSpPr>
          <p:cNvPr id="50452" name="Text Box 276"/>
          <p:cNvSpPr txBox="1">
            <a:spLocks noChangeArrowheads="1"/>
          </p:cNvSpPr>
          <p:nvPr/>
        </p:nvSpPr>
        <p:spPr bwMode="auto">
          <a:xfrm>
            <a:off x="755650" y="4401742"/>
            <a:ext cx="2935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solidFill>
                  <a:srgbClr val="FFFF00"/>
                </a:solidFill>
                <a:cs typeface="Arial" charset="0"/>
              </a:rPr>
              <a:t>Água sanitária: pH = 11,5</a:t>
            </a:r>
          </a:p>
        </p:txBody>
      </p:sp>
      <p:sp>
        <p:nvSpPr>
          <p:cNvPr id="50453" name="AutoShape 277"/>
          <p:cNvSpPr>
            <a:spLocks noChangeArrowheads="1"/>
          </p:cNvSpPr>
          <p:nvPr/>
        </p:nvSpPr>
        <p:spPr bwMode="auto">
          <a:xfrm>
            <a:off x="4186239" y="4455319"/>
            <a:ext cx="1081087" cy="161925"/>
          </a:xfrm>
          <a:prstGeom prst="rightArrow">
            <a:avLst>
              <a:gd name="adj1" fmla="val 50000"/>
              <a:gd name="adj2" fmla="val 125184"/>
            </a:avLst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 i="0">
              <a:cs typeface="Arial" charset="0"/>
            </a:endParaRPr>
          </a:p>
        </p:txBody>
      </p:sp>
      <p:sp>
        <p:nvSpPr>
          <p:cNvPr id="50454" name="Text Box 278"/>
          <p:cNvSpPr txBox="1">
            <a:spLocks noChangeArrowheads="1"/>
          </p:cNvSpPr>
          <p:nvPr/>
        </p:nvSpPr>
        <p:spPr bwMode="auto">
          <a:xfrm>
            <a:off x="5400676" y="4401742"/>
            <a:ext cx="25699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solidFill>
                  <a:srgbClr val="FFFF00"/>
                </a:solidFill>
                <a:cs typeface="Arial" charset="0"/>
              </a:rPr>
              <a:t>Propriedades básicas</a:t>
            </a:r>
          </a:p>
        </p:txBody>
      </p:sp>
      <p:sp>
        <p:nvSpPr>
          <p:cNvPr id="50455" name="Text Box 279"/>
          <p:cNvSpPr txBox="1">
            <a:spLocks noChangeArrowheads="1"/>
          </p:cNvSpPr>
          <p:nvPr/>
        </p:nvSpPr>
        <p:spPr bwMode="auto">
          <a:xfrm>
            <a:off x="1979614" y="4726781"/>
            <a:ext cx="17556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solidFill>
                  <a:srgbClr val="FFFF00"/>
                </a:solidFill>
                <a:cs typeface="Arial" charset="0"/>
              </a:rPr>
              <a:t>Leite: pH = 6,4</a:t>
            </a:r>
          </a:p>
        </p:txBody>
      </p:sp>
      <p:sp>
        <p:nvSpPr>
          <p:cNvPr id="50456" name="AutoShape 280"/>
          <p:cNvSpPr>
            <a:spLocks noChangeArrowheads="1"/>
          </p:cNvSpPr>
          <p:nvPr/>
        </p:nvSpPr>
        <p:spPr bwMode="auto">
          <a:xfrm>
            <a:off x="4203700" y="4780360"/>
            <a:ext cx="1081088" cy="161925"/>
          </a:xfrm>
          <a:prstGeom prst="rightArrow">
            <a:avLst>
              <a:gd name="adj1" fmla="val 50000"/>
              <a:gd name="adj2" fmla="val 125184"/>
            </a:avLst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 i="0">
              <a:cs typeface="Arial" charset="0"/>
            </a:endParaRPr>
          </a:p>
        </p:txBody>
      </p:sp>
      <p:sp>
        <p:nvSpPr>
          <p:cNvPr id="50457" name="Text Box 281"/>
          <p:cNvSpPr txBox="1">
            <a:spLocks noChangeArrowheads="1"/>
          </p:cNvSpPr>
          <p:nvPr/>
        </p:nvSpPr>
        <p:spPr bwMode="auto">
          <a:xfrm>
            <a:off x="5418139" y="4726781"/>
            <a:ext cx="2441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solidFill>
                  <a:srgbClr val="FFFF00"/>
                </a:solidFill>
                <a:cs typeface="Arial" charset="0"/>
              </a:rPr>
              <a:t>Propriedades ácidas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0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0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5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500"/>
                                        <p:tgtEl>
                                          <p:spTgt spid="5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5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3" dur="500"/>
                                        <p:tgtEl>
                                          <p:spTgt spid="5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6" dur="500"/>
                                        <p:tgtEl>
                                          <p:spTgt spid="5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9" dur="500"/>
                                        <p:tgtEl>
                                          <p:spTgt spid="5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2" dur="500"/>
                                        <p:tgtEl>
                                          <p:spTgt spid="5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5" dur="500"/>
                                        <p:tgtEl>
                                          <p:spTgt spid="5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8" dur="500"/>
                                        <p:tgtEl>
                                          <p:spTgt spid="5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1" dur="500"/>
                                        <p:tgtEl>
                                          <p:spTgt spid="5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4" dur="500"/>
                                        <p:tgtEl>
                                          <p:spTgt spid="5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7" dur="500"/>
                                        <p:tgtEl>
                                          <p:spTgt spid="5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1" dur="250" autoRev="1" fill="hold"/>
                                        <p:tgtEl>
                                          <p:spTgt spid="50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250" autoRev="1" fill="hold"/>
                                        <p:tgtEl>
                                          <p:spTgt spid="50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250" autoRev="1" fill="hold"/>
                                        <p:tgtEl>
                                          <p:spTgt spid="50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33" grpId="0" animBg="1"/>
      <p:bldP spid="50434" grpId="0" animBg="1"/>
      <p:bldP spid="50435" grpId="0" animBg="1"/>
      <p:bldP spid="50436" grpId="0" animBg="1"/>
      <p:bldP spid="50437" grpId="0"/>
      <p:bldP spid="50438" grpId="0"/>
      <p:bldP spid="50439" grpId="0"/>
      <p:bldP spid="50440" grpId="0"/>
      <p:bldP spid="50441" grpId="0"/>
      <p:bldP spid="50442" grpId="0"/>
      <p:bldP spid="50443" grpId="0"/>
      <p:bldP spid="50444" grpId="0"/>
      <p:bldP spid="50445" grpId="0" animBg="1"/>
      <p:bldP spid="50446" grpId="0"/>
      <p:bldP spid="50447" grpId="0" animBg="1"/>
      <p:bldP spid="50448" grpId="0"/>
      <p:bldP spid="50449" grpId="0"/>
      <p:bldP spid="50450" grpId="0" animBg="1"/>
      <p:bldP spid="50451" grpId="0"/>
      <p:bldP spid="50452" grpId="0"/>
      <p:bldP spid="50453" grpId="0" animBg="1"/>
      <p:bldP spid="50454" grpId="0"/>
      <p:bldP spid="50455" grpId="0"/>
      <p:bldP spid="50456" grpId="0" animBg="1"/>
      <p:bldP spid="5045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4"/>
          <p:cNvSpPr>
            <a:spLocks noChangeArrowheads="1"/>
          </p:cNvSpPr>
          <p:nvPr/>
        </p:nvSpPr>
        <p:spPr bwMode="auto">
          <a:xfrm>
            <a:off x="1" y="-9019"/>
            <a:ext cx="91090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sz="16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07)(</a:t>
            </a:r>
            <a:r>
              <a:rPr lang="pt-BR" sz="1600" b="1" i="0" dirty="0" err="1" smtClean="0">
                <a:solidFill>
                  <a:schemeClr val="bg1"/>
                </a:solidFill>
                <a:ea typeface="Times New Roman" charset="0"/>
                <a:cs typeface="Arial" charset="0"/>
              </a:rPr>
              <a:t>Covest</a:t>
            </a:r>
            <a:r>
              <a:rPr lang="pt-BR" sz="1600" b="1" i="0" dirty="0" smtClean="0">
                <a:solidFill>
                  <a:schemeClr val="bg1"/>
                </a:solidFill>
                <a:ea typeface="Times New Roman" charset="0"/>
                <a:cs typeface="Arial" charset="0"/>
              </a:rPr>
              <a:t>) </a:t>
            </a:r>
            <a:r>
              <a:rPr lang="pt-BR" sz="16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O  pH de fluidos em  partes  distintas  do  corpo  humano  </a:t>
            </a:r>
            <a:r>
              <a:rPr lang="pt-BR" sz="1600" b="1" i="0" dirty="0" smtClean="0">
                <a:solidFill>
                  <a:schemeClr val="bg1"/>
                </a:solidFill>
                <a:ea typeface="Times New Roman" charset="0"/>
                <a:cs typeface="Arial" charset="0"/>
              </a:rPr>
              <a:t>tem valores </a:t>
            </a:r>
            <a:r>
              <a:rPr lang="pt-BR" sz="16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diferentes, apropriados para  cada tipo de  função que o fluido  </a:t>
            </a:r>
            <a:r>
              <a:rPr lang="pt-BR" sz="1600" b="1" i="0" dirty="0" smtClean="0">
                <a:solidFill>
                  <a:schemeClr val="bg1"/>
                </a:solidFill>
                <a:ea typeface="Times New Roman" charset="0"/>
                <a:cs typeface="Arial" charset="0"/>
              </a:rPr>
              <a:t>exerce no </a:t>
            </a:r>
            <a:r>
              <a:rPr lang="pt-BR" sz="16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organismo. O pH da  </a:t>
            </a:r>
            <a:r>
              <a:rPr lang="pt-BR" sz="1600" b="1" i="0" dirty="0">
                <a:solidFill>
                  <a:srgbClr val="FFFF00"/>
                </a:solidFill>
                <a:ea typeface="Times New Roman" charset="0"/>
                <a:cs typeface="Arial" charset="0"/>
              </a:rPr>
              <a:t>saliva é de 6,5</a:t>
            </a:r>
            <a:r>
              <a:rPr lang="pt-BR" sz="16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; o  do  </a:t>
            </a:r>
            <a:r>
              <a:rPr lang="pt-BR" sz="1600" b="1" i="0" dirty="0">
                <a:solidFill>
                  <a:srgbClr val="00FF00"/>
                </a:solidFill>
                <a:ea typeface="Times New Roman" charset="0"/>
                <a:cs typeface="Arial" charset="0"/>
              </a:rPr>
              <a:t>sangue é 7,5</a:t>
            </a:r>
            <a:r>
              <a:rPr lang="pt-BR" sz="16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  e, no </a:t>
            </a:r>
            <a:r>
              <a:rPr lang="pt-BR" sz="1600" b="1" i="0" dirty="0">
                <a:solidFill>
                  <a:srgbClr val="FFCC00"/>
                </a:solidFill>
                <a:ea typeface="Times New Roman" charset="0"/>
                <a:cs typeface="Arial" charset="0"/>
              </a:rPr>
              <a:t>estômago, </a:t>
            </a:r>
            <a:r>
              <a:rPr lang="pt-BR" sz="1600" b="1" i="0" dirty="0" smtClean="0">
                <a:solidFill>
                  <a:srgbClr val="FFCC00"/>
                </a:solidFill>
                <a:ea typeface="Times New Roman" charset="0"/>
                <a:cs typeface="Arial" charset="0"/>
              </a:rPr>
              <a:t>o pH </a:t>
            </a:r>
            <a:r>
              <a:rPr lang="pt-BR" sz="1600" b="1" i="0" dirty="0">
                <a:solidFill>
                  <a:srgbClr val="FFCC00"/>
                </a:solidFill>
                <a:ea typeface="Times New Roman" charset="0"/>
                <a:cs typeface="Arial" charset="0"/>
              </a:rPr>
              <a:t>está na faixa de 1,6 a 1,8</a:t>
            </a:r>
            <a:r>
              <a:rPr lang="pt-BR" sz="16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. O esmalte dos dentes é formado, </a:t>
            </a:r>
            <a:r>
              <a:rPr lang="pt-BR" sz="1600" b="1" i="0" dirty="0" smtClean="0">
                <a:solidFill>
                  <a:schemeClr val="bg1"/>
                </a:solidFill>
                <a:ea typeface="Times New Roman" charset="0"/>
                <a:cs typeface="Arial" charset="0"/>
              </a:rPr>
              <a:t>principalmente por </a:t>
            </a:r>
            <a:r>
              <a:rPr lang="pt-BR" sz="16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um  mineral  de  composição  Ca</a:t>
            </a:r>
            <a:r>
              <a:rPr lang="pt-BR" sz="1600" b="1" i="0" baseline="-30000" dirty="0">
                <a:solidFill>
                  <a:schemeClr val="bg1"/>
                </a:solidFill>
                <a:ea typeface="Times New Roman" charset="0"/>
                <a:cs typeface="Arial" charset="0"/>
              </a:rPr>
              <a:t>10</a:t>
            </a:r>
            <a:r>
              <a:rPr lang="pt-BR" sz="16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(PO</a:t>
            </a:r>
            <a:r>
              <a:rPr lang="pt-BR" sz="1600" b="1" i="0" baseline="-30000" dirty="0">
                <a:solidFill>
                  <a:schemeClr val="bg1"/>
                </a:solidFill>
                <a:ea typeface="Times New Roman" charset="0"/>
                <a:cs typeface="Arial" charset="0"/>
              </a:rPr>
              <a:t>4</a:t>
            </a:r>
            <a:r>
              <a:rPr lang="pt-BR" sz="16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)</a:t>
            </a:r>
            <a:r>
              <a:rPr lang="pt-BR" sz="1600" b="1" i="0" baseline="-30000" dirty="0">
                <a:solidFill>
                  <a:schemeClr val="bg1"/>
                </a:solidFill>
                <a:ea typeface="Times New Roman" charset="0"/>
                <a:cs typeface="Arial" charset="0"/>
              </a:rPr>
              <a:t>6</a:t>
            </a:r>
            <a:r>
              <a:rPr lang="pt-BR" sz="16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(OH)</a:t>
            </a:r>
            <a:r>
              <a:rPr lang="pt-BR" sz="1600" b="1" i="0" baseline="-30000" dirty="0">
                <a:solidFill>
                  <a:schemeClr val="bg1"/>
                </a:solidFill>
                <a:ea typeface="Times New Roman" charset="0"/>
                <a:cs typeface="Arial" charset="0"/>
              </a:rPr>
              <a:t>2</a:t>
            </a:r>
            <a:r>
              <a:rPr lang="pt-BR" sz="16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.  Após  as  refeições, </a:t>
            </a:r>
            <a:r>
              <a:rPr lang="pt-BR" sz="1600" b="1" i="0" dirty="0" smtClean="0">
                <a:solidFill>
                  <a:schemeClr val="bg1"/>
                </a:solidFill>
                <a:ea typeface="Times New Roman" charset="0"/>
                <a:cs typeface="Arial" charset="0"/>
              </a:rPr>
              <a:t>ocorre </a:t>
            </a:r>
            <a:r>
              <a:rPr lang="pt-BR" sz="16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diminuição do pH bucal</a:t>
            </a:r>
            <a:r>
              <a:rPr lang="pt-BR" sz="1600" b="1" i="0" dirty="0" smtClean="0">
                <a:solidFill>
                  <a:schemeClr val="bg1"/>
                </a:solidFill>
                <a:ea typeface="Times New Roman" charset="0"/>
                <a:cs typeface="Arial" charset="0"/>
              </a:rPr>
              <a:t>. O  </a:t>
            </a:r>
            <a:r>
              <a:rPr lang="pt-BR" sz="16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pH  do   sangue   é  mantido   aproximadamente  constante   pelo  </a:t>
            </a:r>
            <a:r>
              <a:rPr lang="pt-BR" sz="1600" b="1" i="0" dirty="0" smtClean="0">
                <a:solidFill>
                  <a:schemeClr val="bg1"/>
                </a:solidFill>
                <a:ea typeface="Times New Roman" charset="0"/>
                <a:cs typeface="Arial" charset="0"/>
              </a:rPr>
              <a:t>seguinte </a:t>
            </a:r>
            <a:r>
              <a:rPr lang="pt-BR" sz="16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equilíbrio químico, envolvendo o íon bicarbonato:</a:t>
            </a:r>
          </a:p>
        </p:txBody>
      </p:sp>
      <p:graphicFrame>
        <p:nvGraphicFramePr>
          <p:cNvPr id="1026" name="Object 25"/>
          <p:cNvGraphicFramePr>
            <a:graphicFrameLocks noChangeAspect="1"/>
          </p:cNvGraphicFramePr>
          <p:nvPr/>
        </p:nvGraphicFramePr>
        <p:xfrm>
          <a:off x="2482851" y="1821657"/>
          <a:ext cx="4537075" cy="556022"/>
        </p:xfrm>
        <a:graphic>
          <a:graphicData uri="http://schemas.openxmlformats.org/presentationml/2006/ole">
            <p:oleObj spid="_x0000_s188418" name="CorelDRAW" r:id="rId3" imgW="3579840" imgH="581400" progId="">
              <p:embed/>
            </p:oleObj>
          </a:graphicData>
        </a:graphic>
      </p:graphicFrame>
      <p:sp>
        <p:nvSpPr>
          <p:cNvPr id="1028" name="Rectangle 28"/>
          <p:cNvSpPr>
            <a:spLocks noChangeArrowheads="1"/>
          </p:cNvSpPr>
          <p:nvPr/>
        </p:nvSpPr>
        <p:spPr bwMode="auto">
          <a:xfrm>
            <a:off x="1049082" y="2506654"/>
            <a:ext cx="64219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16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Com base nestas informações avalie as seguintes proposições:</a:t>
            </a:r>
          </a:p>
        </p:txBody>
      </p:sp>
      <p:sp>
        <p:nvSpPr>
          <p:cNvPr id="1029" name="Rectangle 30"/>
          <p:cNvSpPr>
            <a:spLocks noChangeArrowheads="1"/>
          </p:cNvSpPr>
          <p:nvPr/>
        </p:nvSpPr>
        <p:spPr bwMode="auto">
          <a:xfrm>
            <a:off x="1211263" y="2813835"/>
            <a:ext cx="61157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t-BR" sz="1600" b="1" i="0">
                <a:solidFill>
                  <a:schemeClr val="bg1"/>
                </a:solidFill>
                <a:cs typeface="Arial" charset="0"/>
              </a:rPr>
              <a:t>A concentração de íons H</a:t>
            </a:r>
            <a:r>
              <a:rPr lang="pt-BR" sz="1600" b="1" i="0" baseline="30000">
                <a:solidFill>
                  <a:schemeClr val="bg1"/>
                </a:solidFill>
                <a:cs typeface="Arial" charset="0"/>
              </a:rPr>
              <a:t>+</a:t>
            </a:r>
            <a:r>
              <a:rPr lang="pt-BR" sz="1600" b="1" i="0">
                <a:solidFill>
                  <a:schemeClr val="bg1"/>
                </a:solidFill>
                <a:cs typeface="Arial" charset="0"/>
              </a:rPr>
              <a:t> é maior na saliva que no sangue. </a:t>
            </a:r>
          </a:p>
        </p:txBody>
      </p:sp>
      <p:sp>
        <p:nvSpPr>
          <p:cNvPr id="115743" name="Text Box 31"/>
          <p:cNvSpPr txBox="1">
            <a:spLocks noChangeArrowheads="1"/>
          </p:cNvSpPr>
          <p:nvPr/>
        </p:nvSpPr>
        <p:spPr bwMode="auto">
          <a:xfrm>
            <a:off x="274639" y="284440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0" dirty="0">
                <a:solidFill>
                  <a:schemeClr val="bg1"/>
                </a:solidFill>
                <a:cs typeface="Arial" charset="0"/>
              </a:rPr>
              <a:t>0</a:t>
            </a:r>
          </a:p>
        </p:txBody>
      </p:sp>
      <p:sp>
        <p:nvSpPr>
          <p:cNvPr id="1031" name="Text Box 32"/>
          <p:cNvSpPr txBox="1">
            <a:spLocks noChangeArrowheads="1"/>
          </p:cNvSpPr>
          <p:nvPr/>
        </p:nvSpPr>
        <p:spPr bwMode="auto">
          <a:xfrm>
            <a:off x="682625" y="284440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0">
                <a:solidFill>
                  <a:schemeClr val="bg1"/>
                </a:solidFill>
                <a:cs typeface="Arial" charset="0"/>
              </a:rPr>
              <a:t>0</a:t>
            </a:r>
          </a:p>
        </p:txBody>
      </p:sp>
      <p:sp>
        <p:nvSpPr>
          <p:cNvPr id="115745" name="Text Box 33"/>
          <p:cNvSpPr txBox="1">
            <a:spLocks noChangeArrowheads="1"/>
          </p:cNvSpPr>
          <p:nvPr/>
        </p:nvSpPr>
        <p:spPr bwMode="auto">
          <a:xfrm>
            <a:off x="274639" y="3119438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115746" name="Text Box 34"/>
          <p:cNvSpPr txBox="1">
            <a:spLocks noChangeArrowheads="1"/>
          </p:cNvSpPr>
          <p:nvPr/>
        </p:nvSpPr>
        <p:spPr bwMode="auto">
          <a:xfrm>
            <a:off x="682625" y="3119438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115747" name="Text Box 35"/>
          <p:cNvSpPr txBox="1">
            <a:spLocks noChangeArrowheads="1"/>
          </p:cNvSpPr>
          <p:nvPr/>
        </p:nvSpPr>
        <p:spPr bwMode="auto">
          <a:xfrm>
            <a:off x="274639" y="339685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115748" name="Text Box 36"/>
          <p:cNvSpPr txBox="1">
            <a:spLocks noChangeArrowheads="1"/>
          </p:cNvSpPr>
          <p:nvPr/>
        </p:nvSpPr>
        <p:spPr bwMode="auto">
          <a:xfrm>
            <a:off x="682625" y="339685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115749" name="Text Box 37"/>
          <p:cNvSpPr txBox="1">
            <a:spLocks noChangeArrowheads="1"/>
          </p:cNvSpPr>
          <p:nvPr/>
        </p:nvSpPr>
        <p:spPr bwMode="auto">
          <a:xfrm>
            <a:off x="274639" y="3832623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115750" name="Text Box 38"/>
          <p:cNvSpPr txBox="1">
            <a:spLocks noChangeArrowheads="1"/>
          </p:cNvSpPr>
          <p:nvPr/>
        </p:nvSpPr>
        <p:spPr bwMode="auto">
          <a:xfrm>
            <a:off x="682625" y="3832623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115751" name="Text Box 39"/>
          <p:cNvSpPr txBox="1">
            <a:spLocks noChangeArrowheads="1"/>
          </p:cNvSpPr>
          <p:nvPr/>
        </p:nvSpPr>
        <p:spPr bwMode="auto">
          <a:xfrm>
            <a:off x="274639" y="4104085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0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15752" name="Text Box 40"/>
          <p:cNvSpPr txBox="1">
            <a:spLocks noChangeArrowheads="1"/>
          </p:cNvSpPr>
          <p:nvPr/>
        </p:nvSpPr>
        <p:spPr bwMode="auto">
          <a:xfrm>
            <a:off x="682625" y="4104085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0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15754" name="Rectangle 42"/>
          <p:cNvSpPr>
            <a:spLocks noChangeArrowheads="1"/>
          </p:cNvSpPr>
          <p:nvPr/>
        </p:nvSpPr>
        <p:spPr bwMode="auto">
          <a:xfrm>
            <a:off x="1211264" y="3088869"/>
            <a:ext cx="61590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t-BR" sz="1600" b="1" i="0">
                <a:solidFill>
                  <a:schemeClr val="bg1"/>
                </a:solidFill>
                <a:cs typeface="Arial" charset="0"/>
              </a:rPr>
              <a:t>A concentração de H</a:t>
            </a:r>
            <a:r>
              <a:rPr lang="pt-BR" sz="1600" b="1" i="0" baseline="30000">
                <a:solidFill>
                  <a:schemeClr val="bg1"/>
                </a:solidFill>
                <a:cs typeface="Arial" charset="0"/>
              </a:rPr>
              <a:t>+</a:t>
            </a:r>
            <a:r>
              <a:rPr lang="pt-BR" sz="1600" b="1" i="0">
                <a:solidFill>
                  <a:schemeClr val="bg1"/>
                </a:solidFill>
                <a:cs typeface="Arial" charset="0"/>
              </a:rPr>
              <a:t> no estômago é maior que 10 </a:t>
            </a:r>
            <a:r>
              <a:rPr lang="pt-BR" sz="1600" b="1" i="0" baseline="30000">
                <a:solidFill>
                  <a:schemeClr val="bg1"/>
                </a:solidFill>
                <a:cs typeface="Arial" charset="0"/>
              </a:rPr>
              <a:t>– 2</a:t>
            </a:r>
            <a:r>
              <a:rPr lang="pt-BR" sz="1600" b="1" i="0">
                <a:solidFill>
                  <a:schemeClr val="bg1"/>
                </a:solidFill>
                <a:cs typeface="Arial" charset="0"/>
              </a:rPr>
              <a:t>  mol/L. </a:t>
            </a:r>
          </a:p>
        </p:txBody>
      </p:sp>
      <p:sp>
        <p:nvSpPr>
          <p:cNvPr id="115756" name="Rectangle 44"/>
          <p:cNvSpPr>
            <a:spLocks noChangeArrowheads="1"/>
          </p:cNvSpPr>
          <p:nvPr/>
        </p:nvSpPr>
        <p:spPr bwMode="auto">
          <a:xfrm>
            <a:off x="1211264" y="3331280"/>
            <a:ext cx="7786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pt-BR" sz="1600" b="1" i="0">
                <a:solidFill>
                  <a:schemeClr val="bg1"/>
                </a:solidFill>
                <a:cs typeface="Arial" charset="0"/>
              </a:rPr>
              <a:t>Um aumento na acidez da saliva pode resultar em ataque ao  esmalte dos dentes. </a:t>
            </a:r>
          </a:p>
        </p:txBody>
      </p:sp>
      <p:sp>
        <p:nvSpPr>
          <p:cNvPr id="115758" name="Rectangle 46"/>
          <p:cNvSpPr>
            <a:spLocks noChangeArrowheads="1"/>
          </p:cNvSpPr>
          <p:nvPr/>
        </p:nvSpPr>
        <p:spPr bwMode="auto">
          <a:xfrm>
            <a:off x="1211264" y="3802054"/>
            <a:ext cx="62520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t-BR" sz="1600" b="1" i="0" dirty="0">
                <a:solidFill>
                  <a:schemeClr val="bg1"/>
                </a:solidFill>
                <a:cs typeface="Arial" charset="0"/>
              </a:rPr>
              <a:t>O bicarbonato pode ser usado para elevar o pH do estômago. </a:t>
            </a:r>
          </a:p>
        </p:txBody>
      </p:sp>
      <p:sp>
        <p:nvSpPr>
          <p:cNvPr id="115760" name="Rectangle 48"/>
          <p:cNvSpPr>
            <a:spLocks noChangeArrowheads="1"/>
          </p:cNvSpPr>
          <p:nvPr/>
        </p:nvSpPr>
        <p:spPr bwMode="auto">
          <a:xfrm>
            <a:off x="1211264" y="4020294"/>
            <a:ext cx="78771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pt-BR" sz="1600" b="1" i="0">
                <a:solidFill>
                  <a:schemeClr val="bg1"/>
                </a:solidFill>
                <a:cs typeface="Arial" charset="0"/>
              </a:rPr>
              <a:t>A adição de uma base em um meio contendo  acido  carbônico,  íons</a:t>
            </a:r>
          </a:p>
          <a:p>
            <a:pPr algn="l"/>
            <a:r>
              <a:rPr lang="pt-BR" sz="1600" b="1" i="0">
                <a:solidFill>
                  <a:schemeClr val="bg1"/>
                </a:solidFill>
                <a:cs typeface="Arial" charset="0"/>
              </a:rPr>
              <a:t>Hidrogênio   e   bicarbonato   causará   deslocamento   do   equilíbrio mostrado   no  enunciado da  questão  no  sentido  da  formação  dos</a:t>
            </a:r>
          </a:p>
          <a:p>
            <a:pPr algn="l"/>
            <a:r>
              <a:rPr lang="pt-BR" sz="1600" b="1" i="0">
                <a:solidFill>
                  <a:schemeClr val="bg1"/>
                </a:solidFill>
                <a:cs typeface="Arial" charset="0"/>
              </a:rPr>
              <a:t>reagentes.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15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1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1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autoRev="1" fill="hold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11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11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1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autoRev="1" fill="hold"/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1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1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1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autoRev="1" fill="hold"/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autoRev="1" fill="hold"/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autoRev="1" fill="hold"/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11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11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115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autoRev="1" fill="hold"/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autoRev="1" fill="hold"/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autoRev="1" fill="hold"/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3" grpId="0"/>
      <p:bldP spid="115745" grpId="0"/>
      <p:bldP spid="115745" grpId="1"/>
      <p:bldP spid="115746" grpId="0"/>
      <p:bldP spid="115747" grpId="0"/>
      <p:bldP spid="115747" grpId="1"/>
      <p:bldP spid="115748" grpId="0"/>
      <p:bldP spid="115749" grpId="0"/>
      <p:bldP spid="115749" grpId="1"/>
      <p:bldP spid="115750" grpId="0"/>
      <p:bldP spid="115751" grpId="0"/>
      <p:bldP spid="115752" grpId="0"/>
      <p:bldP spid="115752" grpId="1"/>
      <p:bldP spid="115754" grpId="0"/>
      <p:bldP spid="115756" grpId="0"/>
      <p:bldP spid="115758" grpId="0"/>
      <p:bldP spid="11576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9"/>
          <p:cNvSpPr>
            <a:spLocks noChangeArrowheads="1"/>
          </p:cNvSpPr>
          <p:nvPr/>
        </p:nvSpPr>
        <p:spPr bwMode="auto">
          <a:xfrm>
            <a:off x="0" y="246935"/>
            <a:ext cx="8978900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30000"/>
              </a:lnSpc>
              <a:tabLst>
                <a:tab pos="485775" algn="l"/>
              </a:tabLst>
            </a:pPr>
            <a:r>
              <a:rPr lang="pt-BR" sz="18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08) (</a:t>
            </a:r>
            <a:r>
              <a:rPr lang="pt-BR" sz="1800" b="1" i="0" dirty="0" err="1">
                <a:solidFill>
                  <a:schemeClr val="bg1"/>
                </a:solidFill>
                <a:ea typeface="Times New Roman" charset="0"/>
                <a:cs typeface="Arial" charset="0"/>
              </a:rPr>
              <a:t>Fuvest</a:t>
            </a:r>
            <a:r>
              <a:rPr lang="pt-BR" sz="18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 – SP) À temperatura ambiente, o pH de um certo refrigerante</a:t>
            </a:r>
            <a:r>
              <a:rPr lang="pt-BR" sz="1800" b="1" i="0" dirty="0" smtClean="0">
                <a:solidFill>
                  <a:schemeClr val="bg1"/>
                </a:solidFill>
                <a:ea typeface="Times New Roman" charset="0"/>
                <a:cs typeface="Arial" charset="0"/>
              </a:rPr>
              <a:t>,       </a:t>
            </a:r>
            <a:r>
              <a:rPr lang="pt-BR" sz="18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saturado com gás carbônico, quando em garrafa fechada, vale 4.  </a:t>
            </a:r>
            <a:r>
              <a:rPr lang="pt-BR" sz="1800" b="1" i="0" dirty="0" smtClean="0">
                <a:solidFill>
                  <a:schemeClr val="bg1"/>
                </a:solidFill>
                <a:ea typeface="Times New Roman" charset="0"/>
                <a:cs typeface="Arial" charset="0"/>
              </a:rPr>
              <a:t>Ao abrir-se </a:t>
            </a:r>
            <a:r>
              <a:rPr lang="pt-BR" sz="18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a garrafa, ocorre escape de gás carbônico.  Qual  deve ser </a:t>
            </a:r>
            <a:r>
              <a:rPr lang="pt-BR" sz="1800" b="1" i="0" dirty="0" smtClean="0">
                <a:solidFill>
                  <a:schemeClr val="bg1"/>
                </a:solidFill>
                <a:ea typeface="Times New Roman" charset="0"/>
                <a:cs typeface="Arial" charset="0"/>
              </a:rPr>
              <a:t>o </a:t>
            </a:r>
            <a:r>
              <a:rPr lang="pt-BR" sz="18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valor do  pH do refrigerante depois de  a garrafa ser aberta?</a:t>
            </a:r>
          </a:p>
        </p:txBody>
      </p:sp>
      <p:sp>
        <p:nvSpPr>
          <p:cNvPr id="146453" name="Rectangle 21"/>
          <p:cNvSpPr>
            <a:spLocks noChangeArrowheads="1"/>
          </p:cNvSpPr>
          <p:nvPr/>
        </p:nvSpPr>
        <p:spPr bwMode="auto">
          <a:xfrm>
            <a:off x="587242" y="1893381"/>
            <a:ext cx="1800493" cy="211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  <a:buFontTx/>
              <a:buAutoNum type="alphaLcParenR"/>
              <a:tabLst>
                <a:tab pos="485775" algn="l"/>
              </a:tabLst>
            </a:pPr>
            <a:r>
              <a:rPr lang="pt-BR" sz="18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  pH = 4.</a:t>
            </a:r>
          </a:p>
          <a:p>
            <a:pPr algn="just" eaLnBrk="0" hangingPunct="0">
              <a:lnSpc>
                <a:spcPct val="150000"/>
              </a:lnSpc>
              <a:buFontTx/>
              <a:buAutoNum type="alphaLcParenR"/>
              <a:tabLst>
                <a:tab pos="485775" algn="l"/>
              </a:tabLst>
            </a:pPr>
            <a:r>
              <a:rPr lang="pt-BR" sz="18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  0 &lt; pH &lt; 4.</a:t>
            </a:r>
          </a:p>
          <a:p>
            <a:pPr algn="just" eaLnBrk="0" hangingPunct="0">
              <a:lnSpc>
                <a:spcPct val="150000"/>
              </a:lnSpc>
              <a:buFontTx/>
              <a:buAutoNum type="alphaLcParenR"/>
              <a:tabLst>
                <a:tab pos="485775" algn="l"/>
              </a:tabLst>
            </a:pPr>
            <a:r>
              <a:rPr lang="pt-BR" sz="18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  4 &lt; pH &lt; 7.</a:t>
            </a:r>
          </a:p>
          <a:p>
            <a:pPr algn="just" eaLnBrk="0" hangingPunct="0">
              <a:lnSpc>
                <a:spcPct val="150000"/>
              </a:lnSpc>
              <a:buFontTx/>
              <a:buAutoNum type="alphaLcParenR"/>
              <a:tabLst>
                <a:tab pos="485775" algn="l"/>
              </a:tabLst>
            </a:pPr>
            <a:r>
              <a:rPr lang="pt-BR" sz="18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  pH = 7.</a:t>
            </a:r>
          </a:p>
          <a:p>
            <a:pPr algn="just" eaLnBrk="0" hangingPunct="0">
              <a:lnSpc>
                <a:spcPct val="150000"/>
              </a:lnSpc>
              <a:buFontTx/>
              <a:buAutoNum type="alphaLcParenR"/>
              <a:tabLst>
                <a:tab pos="485775" algn="l"/>
              </a:tabLst>
            </a:pPr>
            <a:r>
              <a:rPr lang="pt-BR" sz="18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  7 &lt; pH &lt; 14.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46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46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46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pt-BR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2771800" y="466559"/>
            <a:ext cx="4392488" cy="830997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2000" b="1" i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rial" pitchFamily="34" charset="0"/>
              </a:rPr>
              <a:t>Caso de </a:t>
            </a:r>
            <a:r>
              <a:rPr lang="pt-BR" sz="2000" b="1" i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rial" pitchFamily="34" charset="0"/>
              </a:rPr>
              <a:t>equilíbrio químico em que aparecem íons </a:t>
            </a:r>
          </a:p>
        </p:txBody>
      </p:sp>
      <p:grpSp>
        <p:nvGrpSpPr>
          <p:cNvPr id="6" name="Grupo 1"/>
          <p:cNvGrpSpPr>
            <a:grpSpLocks/>
          </p:cNvGrpSpPr>
          <p:nvPr/>
        </p:nvGrpSpPr>
        <p:grpSpPr bwMode="auto">
          <a:xfrm>
            <a:off x="179388" y="2071688"/>
            <a:ext cx="8785225" cy="1143000"/>
            <a:chOff x="174625" y="2071688"/>
            <a:chExt cx="8785225" cy="1143000"/>
          </a:xfrm>
          <a:noFill/>
        </p:grpSpPr>
        <p:sp>
          <p:nvSpPr>
            <p:cNvPr id="7" name="AutoShape 18"/>
            <p:cNvSpPr>
              <a:spLocks noChangeArrowheads="1"/>
            </p:cNvSpPr>
            <p:nvPr/>
          </p:nvSpPr>
          <p:spPr bwMode="auto">
            <a:xfrm>
              <a:off x="174625" y="2071688"/>
              <a:ext cx="8785225" cy="1143000"/>
            </a:xfrm>
            <a:prstGeom prst="flowChartAlternateProcess">
              <a:avLst/>
            </a:prstGeom>
            <a:noFill/>
            <a:ln w="76200" cmpd="tri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8" name="Line 21"/>
            <p:cNvSpPr>
              <a:spLocks noChangeShapeType="1"/>
            </p:cNvSpPr>
            <p:nvPr/>
          </p:nvSpPr>
          <p:spPr bwMode="auto">
            <a:xfrm>
              <a:off x="3929063" y="2500313"/>
              <a:ext cx="1223962" cy="0"/>
            </a:xfrm>
            <a:prstGeom prst="line">
              <a:avLst/>
            </a:prstGeom>
            <a:grpFill/>
            <a:ln w="76200" cmpd="tri">
              <a:solidFill>
                <a:schemeClr val="accent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1180256" y="2455168"/>
              <a:ext cx="790601" cy="3077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bIns="0" anchor="ctr">
              <a:spAutoFit/>
            </a:bodyPr>
            <a:lstStyle/>
            <a:p>
              <a:r>
                <a:rPr lang="pt-BR" sz="1700" b="1" i="0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cs typeface="Arial" charset="0"/>
                </a:rPr>
                <a:t>Cr</a:t>
              </a:r>
              <a:r>
                <a:rPr lang="pt-BR" sz="1700" b="1" i="0" baseline="-25000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cs typeface="Arial" charset="0"/>
                </a:rPr>
                <a:t>2</a:t>
              </a:r>
              <a:r>
                <a:rPr lang="pt-BR" sz="1700" b="1" i="0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cs typeface="Arial" charset="0"/>
                </a:rPr>
                <a:t>O</a:t>
              </a:r>
              <a:r>
                <a:rPr lang="pt-BR" sz="2400" b="1" i="0" baseline="-25000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 flipH="1">
              <a:off x="3929063" y="2789238"/>
              <a:ext cx="1223962" cy="0"/>
            </a:xfrm>
            <a:prstGeom prst="line">
              <a:avLst/>
            </a:prstGeom>
            <a:grpFill/>
            <a:ln w="76200" cmpd="tri">
              <a:solidFill>
                <a:schemeClr val="accent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6943501" y="2476659"/>
              <a:ext cx="524503" cy="3539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pt-BR" sz="1700" b="1" i="0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cs typeface="Arial" charset="0"/>
                </a:rPr>
                <a:t>2 H</a:t>
              </a:r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1937667" y="2283718"/>
              <a:ext cx="541338" cy="4000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cs typeface="Arial" charset="0"/>
                </a:rPr>
                <a:t>2 –</a:t>
              </a:r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2262151" y="2571750"/>
              <a:ext cx="288862" cy="3077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b="1" i="0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cs typeface="Arial" charset="0"/>
                </a:rPr>
                <a:t>+</a:t>
              </a:r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2671763" y="2472631"/>
              <a:ext cx="591829" cy="3077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bIns="0" anchor="ctr">
              <a:spAutoFit/>
            </a:bodyPr>
            <a:lstStyle/>
            <a:p>
              <a:r>
                <a:rPr lang="pt-BR" sz="1700" b="1" i="0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cs typeface="Arial" charset="0"/>
                </a:rPr>
                <a:t>H</a:t>
              </a:r>
              <a:r>
                <a:rPr lang="pt-BR" sz="1700" b="1" i="0" baseline="-25000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cs typeface="Arial" charset="0"/>
                </a:rPr>
                <a:t>2</a:t>
              </a:r>
              <a:r>
                <a:rPr lang="pt-BR" sz="1700" b="1" i="0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cs typeface="Arial" charset="0"/>
                </a:rPr>
                <a:t>O</a:t>
              </a: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5408613" y="2471043"/>
              <a:ext cx="825867" cy="3077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bIns="0" anchor="ctr">
              <a:spAutoFit/>
            </a:bodyPr>
            <a:lstStyle/>
            <a:p>
              <a:r>
                <a:rPr lang="pt-BR" b="1" i="0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cs typeface="Arial" charset="0"/>
                </a:rPr>
                <a:t>2 </a:t>
              </a:r>
              <a:r>
                <a:rPr lang="pt-BR" sz="1700" b="1" i="0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cs typeface="Arial" charset="0"/>
                </a:rPr>
                <a:t>CrO</a:t>
              </a:r>
              <a:r>
                <a:rPr lang="pt-BR" sz="1700" b="1" i="0" baseline="-25000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6" name="Text Box 29"/>
            <p:cNvSpPr txBox="1">
              <a:spLocks noChangeArrowheads="1"/>
            </p:cNvSpPr>
            <p:nvPr/>
          </p:nvSpPr>
          <p:spPr bwMode="auto">
            <a:xfrm>
              <a:off x="6079405" y="2211710"/>
              <a:ext cx="539750" cy="4000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cs typeface="Arial" charset="0"/>
                </a:rPr>
                <a:t>2 –</a:t>
              </a:r>
            </a:p>
          </p:txBody>
        </p: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6511453" y="2571750"/>
              <a:ext cx="288862" cy="3077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b="1" i="0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cs typeface="Arial" charset="0"/>
                </a:rPr>
                <a:t>+</a:t>
              </a:r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7303541" y="2139702"/>
              <a:ext cx="395287" cy="523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800" b="1" i="0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cs typeface="Arial" charset="0"/>
                </a:rPr>
                <a:t>+</a:t>
              </a:r>
            </a:p>
          </p:txBody>
        </p:sp>
      </p:grpSp>
      <p:sp>
        <p:nvSpPr>
          <p:cNvPr id="19" name="Rectangle 58"/>
          <p:cNvSpPr>
            <a:spLocks noChangeArrowheads="1"/>
          </p:cNvSpPr>
          <p:nvPr/>
        </p:nvSpPr>
        <p:spPr bwMode="auto">
          <a:xfrm>
            <a:off x="1259632" y="3291830"/>
            <a:ext cx="6602432" cy="1372683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pt-BR" sz="2000" b="1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Nos equilíbrios iônicos, também são </a:t>
            </a:r>
            <a:r>
              <a:rPr lang="pt-BR" sz="2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definidos:</a:t>
            </a:r>
          </a:p>
          <a:p>
            <a:pPr algn="ctr">
              <a:lnSpc>
                <a:spcPct val="130000"/>
              </a:lnSpc>
              <a:defRPr/>
            </a:pPr>
            <a:r>
              <a:rPr lang="pt-BR" sz="2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- grau </a:t>
            </a:r>
            <a:r>
              <a:rPr lang="pt-BR" sz="2000" b="1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de ionização </a:t>
            </a:r>
            <a:r>
              <a:rPr lang="pt-BR" sz="24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us Blk BT" pitchFamily="18" charset="0"/>
              </a:rPr>
              <a:t>(</a:t>
            </a:r>
            <a:r>
              <a:rPr lang="pt-BR" sz="24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ymbol" pitchFamily="18" charset="2"/>
              </a:rPr>
              <a:t>a</a:t>
            </a:r>
            <a:r>
              <a:rPr lang="pt-BR" sz="24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us Blk BT" pitchFamily="18" charset="0"/>
              </a:rPr>
              <a:t>) </a:t>
            </a:r>
            <a:endParaRPr lang="pt-BR" sz="2400" b="1" i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rus Blk BT" pitchFamily="18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pt-BR" sz="2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- constante </a:t>
            </a:r>
            <a:r>
              <a:rPr lang="pt-BR" sz="2000" b="1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de equilíbrio </a:t>
            </a:r>
            <a:r>
              <a:rPr lang="pt-BR" sz="2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(K</a:t>
            </a:r>
            <a:r>
              <a:rPr lang="pt-BR" sz="2000" b="1" i="0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i</a:t>
            </a:r>
            <a:r>
              <a:rPr lang="pt-BR" sz="2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 </a:t>
            </a:r>
            <a:r>
              <a:rPr lang="pt-BR" sz="2000" b="1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>
            <a:spLocks noGrp="1"/>
          </p:cNvSpPr>
          <p:nvPr>
            <p:ph type="ctrTitle" idx="4294967295"/>
          </p:nvPr>
        </p:nvSpPr>
        <p:spPr>
          <a:xfrm>
            <a:off x="827584" y="135550"/>
            <a:ext cx="741682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/>
              <a:t>EQUILÍBRIO DOS SAIS</a:t>
            </a:r>
            <a:endParaRPr sz="4000" b="1" dirty="0"/>
          </a:p>
        </p:txBody>
      </p:sp>
      <p:sp>
        <p:nvSpPr>
          <p:cNvPr id="241" name="Google Shape;241;p19"/>
          <p:cNvSpPr/>
          <p:nvPr/>
        </p:nvSpPr>
        <p:spPr>
          <a:xfrm>
            <a:off x="3333750" y="1333500"/>
            <a:ext cx="2476500" cy="2476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"/>
          <p:cNvSpPr/>
          <p:nvPr/>
        </p:nvSpPr>
        <p:spPr>
          <a:xfrm>
            <a:off x="3209925" y="1209675"/>
            <a:ext cx="2724300" cy="2724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9"/>
          <p:cNvSpPr/>
          <p:nvPr/>
        </p:nvSpPr>
        <p:spPr>
          <a:xfrm>
            <a:off x="2962275" y="1543050"/>
            <a:ext cx="704700" cy="7047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9"/>
          <p:cNvSpPr/>
          <p:nvPr/>
        </p:nvSpPr>
        <p:spPr>
          <a:xfrm>
            <a:off x="5295900" y="2897050"/>
            <a:ext cx="971700" cy="971700"/>
          </a:xfrm>
          <a:prstGeom prst="donut">
            <a:avLst>
              <a:gd name="adj" fmla="val 12811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60</a:t>
            </a:fld>
            <a:endParaRPr/>
          </a:p>
        </p:txBody>
      </p:sp>
      <p:grpSp>
        <p:nvGrpSpPr>
          <p:cNvPr id="14" name="Google Shape;572;p40"/>
          <p:cNvGrpSpPr/>
          <p:nvPr/>
        </p:nvGrpSpPr>
        <p:grpSpPr>
          <a:xfrm>
            <a:off x="3851920" y="1707654"/>
            <a:ext cx="1512168" cy="1656184"/>
            <a:chOff x="611175" y="2326900"/>
            <a:chExt cx="362700" cy="389575"/>
          </a:xfrm>
        </p:grpSpPr>
        <p:sp>
          <p:nvSpPr>
            <p:cNvPr id="15" name="Google Shape;573;p40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74;p40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75;p40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76;p40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61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755576" y="555526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pt-BR" sz="1600" dirty="0" smtClean="0"/>
              <a:t>A partir da análise da constante do </a:t>
            </a:r>
            <a:r>
              <a:rPr lang="pt-BR" sz="1600" b="1" dirty="0" smtClean="0"/>
              <a:t>produto de solubilidade</a:t>
            </a:r>
            <a:r>
              <a:rPr lang="pt-BR" sz="1600" dirty="0" smtClean="0"/>
              <a:t>, é possível determinar a classificação de uma solução em saturada, insaturada ou saturada com corpo de fundo. </a:t>
            </a:r>
          </a:p>
          <a:p>
            <a:pPr algn="ctr" fontAlgn="base">
              <a:lnSpc>
                <a:spcPct val="150000"/>
              </a:lnSpc>
            </a:pPr>
            <a:endParaRPr lang="pt-BR" sz="1600" dirty="0" smtClean="0"/>
          </a:p>
          <a:p>
            <a:pPr algn="ctr" fontAlgn="base">
              <a:lnSpc>
                <a:spcPct val="150000"/>
              </a:lnSpc>
            </a:pPr>
            <a:r>
              <a:rPr lang="pt-BR" sz="1600" dirty="0" smtClean="0"/>
              <a:t>Essa análise sempre relaciona o produto da solubilidade com o </a:t>
            </a:r>
            <a:r>
              <a:rPr lang="pt-BR" sz="1600" dirty="0" err="1" smtClean="0"/>
              <a:t>Kps</a:t>
            </a:r>
            <a:r>
              <a:rPr lang="pt-BR" sz="1600" dirty="0" smtClean="0"/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700665"/>
            <a:ext cx="89644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buFontTx/>
              <a:buChar char="-"/>
            </a:pPr>
            <a:r>
              <a:rPr lang="pt-BR" b="1" dirty="0" smtClean="0">
                <a:solidFill>
                  <a:srgbClr val="0070C0"/>
                </a:solidFill>
              </a:rPr>
              <a:t>Se o produto de solubilidade for menor ao valor do </a:t>
            </a:r>
            <a:r>
              <a:rPr lang="pt-BR" b="1" dirty="0" err="1" smtClean="0">
                <a:solidFill>
                  <a:srgbClr val="0070C0"/>
                </a:solidFill>
              </a:rPr>
              <a:t>Kps</a:t>
            </a:r>
            <a:r>
              <a:rPr lang="pt-BR" b="1" dirty="0" smtClean="0">
                <a:solidFill>
                  <a:srgbClr val="0070C0"/>
                </a:solidFill>
              </a:rPr>
              <a:t>, a solução será insaturada.</a:t>
            </a:r>
          </a:p>
          <a:p>
            <a:pPr algn="ctr" fontAlgn="base">
              <a:lnSpc>
                <a:spcPct val="150000"/>
              </a:lnSpc>
              <a:buFontTx/>
              <a:buChar char="-"/>
            </a:pPr>
            <a:endParaRPr lang="pt-BR" b="1" dirty="0" smtClean="0">
              <a:solidFill>
                <a:srgbClr val="0070C0"/>
              </a:solidFill>
            </a:endParaRPr>
          </a:p>
          <a:p>
            <a:pPr algn="ctr" fontAlgn="base">
              <a:lnSpc>
                <a:spcPct val="150000"/>
              </a:lnSpc>
              <a:buFontTx/>
              <a:buChar char="-"/>
            </a:pPr>
            <a:r>
              <a:rPr lang="pt-BR" b="1" dirty="0" smtClean="0">
                <a:solidFill>
                  <a:srgbClr val="0070C0"/>
                </a:solidFill>
              </a:rPr>
              <a:t>Se o produto de solubilidade for igual ao valor do </a:t>
            </a:r>
            <a:r>
              <a:rPr lang="pt-BR" b="1" dirty="0" err="1" smtClean="0">
                <a:solidFill>
                  <a:srgbClr val="0070C0"/>
                </a:solidFill>
              </a:rPr>
              <a:t>Kps</a:t>
            </a:r>
            <a:r>
              <a:rPr lang="pt-BR" b="1" dirty="0" smtClean="0">
                <a:solidFill>
                  <a:srgbClr val="0070C0"/>
                </a:solidFill>
              </a:rPr>
              <a:t>, a solução será saturada.</a:t>
            </a:r>
          </a:p>
          <a:p>
            <a:pPr algn="ctr" fontAlgn="base">
              <a:lnSpc>
                <a:spcPct val="150000"/>
              </a:lnSpc>
              <a:buFontTx/>
              <a:buChar char="-"/>
            </a:pPr>
            <a:endParaRPr lang="pt-BR" b="1" dirty="0" smtClean="0">
              <a:solidFill>
                <a:srgbClr val="0070C0"/>
              </a:solidFill>
            </a:endParaRPr>
          </a:p>
          <a:p>
            <a:pPr algn="ctr" fontAlgn="base">
              <a:lnSpc>
                <a:spcPct val="150000"/>
              </a:lnSpc>
            </a:pPr>
            <a:r>
              <a:rPr lang="pt-BR" b="1" dirty="0" smtClean="0">
                <a:solidFill>
                  <a:srgbClr val="0070C0"/>
                </a:solidFill>
              </a:rPr>
              <a:t>- Se o produto de solubilidade for maior ao valor do </a:t>
            </a:r>
            <a:r>
              <a:rPr lang="pt-BR" b="1" dirty="0" err="1" smtClean="0">
                <a:solidFill>
                  <a:srgbClr val="0070C0"/>
                </a:solidFill>
              </a:rPr>
              <a:t>Kps</a:t>
            </a:r>
            <a:r>
              <a:rPr lang="pt-BR" b="1" dirty="0" smtClean="0">
                <a:solidFill>
                  <a:srgbClr val="0070C0"/>
                </a:solidFill>
              </a:rPr>
              <a:t>, a solução será saturada com corpo de fundo.</a:t>
            </a:r>
            <a:endParaRPr lang="pt-B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62</a:t>
            </a:fld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24000" y="1562574"/>
          <a:ext cx="6096000" cy="2018352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2883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>
                          <a:solidFill>
                            <a:srgbClr val="FFFFFF"/>
                          </a:solidFill>
                        </a:rPr>
                        <a:t>Substâncias</a:t>
                      </a:r>
                    </a:p>
                  </a:txBody>
                  <a:tcPr marL="62295" marR="62295" marT="44496" marB="44496" anchor="ctr">
                    <a:lnL w="9525" cap="flat" cmpd="sng" algn="ctr">
                      <a:solidFill>
                        <a:srgbClr val="3F6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F6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F6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>
                          <a:solidFill>
                            <a:srgbClr val="FFFFFF"/>
                          </a:solidFill>
                        </a:rPr>
                        <a:t>Fórmulas</a:t>
                      </a:r>
                    </a:p>
                  </a:txBody>
                  <a:tcPr marL="62295" marR="62295" marT="44496" marB="44496" anchor="ctr">
                    <a:lnL w="9525" cap="flat" cmpd="sng" algn="ctr">
                      <a:solidFill>
                        <a:srgbClr val="3F6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F6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F6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>
                          <a:solidFill>
                            <a:srgbClr val="FFFFFF"/>
                          </a:solidFill>
                        </a:rPr>
                        <a:t>Kps</a:t>
                      </a:r>
                    </a:p>
                  </a:txBody>
                  <a:tcPr marL="62295" marR="62295" marT="44496" marB="44496" anchor="ctr">
                    <a:lnL w="9525" cap="flat" cmpd="sng" algn="ctr">
                      <a:solidFill>
                        <a:srgbClr val="3F6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F6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F6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F96"/>
                    </a:solidFill>
                  </a:tcPr>
                </a:tc>
              </a:tr>
              <a:tr h="288336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Sulfeto de chumbo</a:t>
                      </a:r>
                    </a:p>
                  </a:txBody>
                  <a:tcPr marL="62295" marR="62295" marT="44496" marB="44496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PbS</a:t>
                      </a:r>
                    </a:p>
                  </a:txBody>
                  <a:tcPr marL="62295" marR="62295" marT="44496" marB="44496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3,4.10</a:t>
                      </a:r>
                      <a:r>
                        <a:rPr lang="pt-BR" sz="1300" baseline="30000"/>
                        <a:t>-28</a:t>
                      </a:r>
                      <a:endParaRPr lang="pt-BR" sz="1300"/>
                    </a:p>
                  </a:txBody>
                  <a:tcPr marL="62295" marR="62295" marT="44496" marB="44496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336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Sulfeto de prata</a:t>
                      </a:r>
                    </a:p>
                  </a:txBody>
                  <a:tcPr marL="62295" marR="62295" marT="44496" marB="44496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Ag</a:t>
                      </a:r>
                      <a:r>
                        <a:rPr lang="pt-BR" sz="1300" baseline="-25000"/>
                        <a:t>2</a:t>
                      </a:r>
                      <a:r>
                        <a:rPr lang="pt-BR" sz="1300"/>
                        <a:t>S</a:t>
                      </a:r>
                    </a:p>
                  </a:txBody>
                  <a:tcPr marL="62295" marR="62295" marT="44496" marB="44496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6,0.10</a:t>
                      </a:r>
                      <a:r>
                        <a:rPr lang="pt-BR" sz="1300" baseline="30000"/>
                        <a:t>-51</a:t>
                      </a:r>
                      <a:endParaRPr lang="pt-BR" sz="1300"/>
                    </a:p>
                  </a:txBody>
                  <a:tcPr marL="62295" marR="62295" marT="44496" marB="44496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336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Hidróxido de alumínio</a:t>
                      </a:r>
                    </a:p>
                  </a:txBody>
                  <a:tcPr marL="62295" marR="62295" marT="44496" marB="44496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Al(OH)</a:t>
                      </a:r>
                      <a:r>
                        <a:rPr lang="pt-BR" sz="1300" baseline="-25000"/>
                        <a:t>3</a:t>
                      </a:r>
                      <a:endParaRPr lang="pt-BR" sz="1300"/>
                    </a:p>
                  </a:txBody>
                  <a:tcPr marL="62295" marR="62295" marT="44496" marB="44496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1,8.10</a:t>
                      </a:r>
                      <a:r>
                        <a:rPr lang="pt-BR" sz="1300" baseline="30000"/>
                        <a:t>-33</a:t>
                      </a:r>
                      <a:endParaRPr lang="pt-BR" sz="1300"/>
                    </a:p>
                  </a:txBody>
                  <a:tcPr marL="62295" marR="62295" marT="44496" marB="44496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336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Hidróxido de ferro (III)</a:t>
                      </a:r>
                    </a:p>
                  </a:txBody>
                  <a:tcPr marL="62295" marR="62295" marT="44496" marB="44496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Fe(OH)</a:t>
                      </a:r>
                      <a:r>
                        <a:rPr lang="pt-BR" sz="1300" baseline="-25000"/>
                        <a:t>3</a:t>
                      </a:r>
                      <a:endParaRPr lang="pt-BR" sz="1300"/>
                    </a:p>
                  </a:txBody>
                  <a:tcPr marL="62295" marR="62295" marT="44496" marB="44496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1,1.10</a:t>
                      </a:r>
                      <a:r>
                        <a:rPr lang="pt-BR" sz="1300" baseline="30000"/>
                        <a:t>-36</a:t>
                      </a:r>
                      <a:endParaRPr lang="pt-BR" sz="1300"/>
                    </a:p>
                  </a:txBody>
                  <a:tcPr marL="62295" marR="62295" marT="44496" marB="44496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336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Sulfeto de níquel</a:t>
                      </a:r>
                    </a:p>
                  </a:txBody>
                  <a:tcPr marL="62295" marR="62295" marT="44496" marB="44496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NiS</a:t>
                      </a:r>
                    </a:p>
                  </a:txBody>
                  <a:tcPr marL="62295" marR="62295" marT="44496" marB="44496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1,4.10</a:t>
                      </a:r>
                      <a:r>
                        <a:rPr lang="pt-BR" sz="1300" baseline="30000"/>
                        <a:t>-24</a:t>
                      </a:r>
                      <a:endParaRPr lang="pt-BR" sz="1300"/>
                    </a:p>
                  </a:txBody>
                  <a:tcPr marL="62295" marR="62295" marT="44496" marB="44496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336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Sulfato de bário</a:t>
                      </a:r>
                    </a:p>
                  </a:txBody>
                  <a:tcPr marL="62295" marR="62295" marT="44496" marB="44496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BaSO</a:t>
                      </a:r>
                      <a:r>
                        <a:rPr lang="pt-BR" sz="1300" baseline="-25000"/>
                        <a:t>4</a:t>
                      </a:r>
                      <a:endParaRPr lang="pt-BR" sz="1300"/>
                    </a:p>
                  </a:txBody>
                  <a:tcPr marL="62295" marR="62295" marT="44496" marB="44496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1,1.10</a:t>
                      </a:r>
                      <a:r>
                        <a:rPr lang="pt-BR" sz="1300" baseline="30000" dirty="0"/>
                        <a:t>-10</a:t>
                      </a:r>
                      <a:endParaRPr lang="pt-BR" sz="1300" dirty="0"/>
                    </a:p>
                  </a:txBody>
                  <a:tcPr marL="62295" marR="62295" marT="44496" marB="44496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63169" name="Rectangle 1"/>
          <p:cNvSpPr>
            <a:spLocks noChangeArrowheads="1"/>
          </p:cNvSpPr>
          <p:nvPr/>
        </p:nvSpPr>
        <p:spPr bwMode="auto">
          <a:xfrm>
            <a:off x="1763688" y="253692"/>
            <a:ext cx="5688632" cy="11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OpenSans"/>
                <a:cs typeface="Arial" pitchFamily="34" charset="0"/>
              </a:rPr>
              <a:t>O valor do </a:t>
            </a:r>
            <a:r>
              <a:rPr kumimoji="0" lang="pt-BR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OpenSans"/>
                <a:cs typeface="Arial" pitchFamily="34" charset="0"/>
              </a:rPr>
              <a:t>Kps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OpenSans"/>
                <a:cs typeface="Arial" pitchFamily="34" charset="0"/>
              </a:rPr>
              <a:t> varia com a temperatura, as substâncias apresentam </a:t>
            </a:r>
            <a:r>
              <a:rPr kumimoji="0" lang="pt-BR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OpenSans"/>
                <a:cs typeface="Arial" pitchFamily="34" charset="0"/>
              </a:rPr>
              <a:t>Kps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OpenSans"/>
                <a:cs typeface="Arial" pitchFamily="34" charset="0"/>
              </a:rPr>
              <a:t> constante a uma determinada temperatura. Confira alguns exemplos de </a:t>
            </a:r>
            <a:r>
              <a:rPr kumimoji="0" lang="pt-BR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OpenSans"/>
                <a:cs typeface="Arial" pitchFamily="34" charset="0"/>
              </a:rPr>
              <a:t>Kps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OpenSans"/>
                <a:cs typeface="Arial" pitchFamily="34" charset="0"/>
              </a:rPr>
              <a:t> a 25 °C: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63</a:t>
            </a:fld>
            <a:endParaRPr lang="pt-BR"/>
          </a:p>
        </p:txBody>
      </p:sp>
      <p:pic>
        <p:nvPicPr>
          <p:cNvPr id="242690" name="Picture 2" descr="Tabela de solubilidade dos sa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586" y="62829"/>
            <a:ext cx="6000750" cy="502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64</a:t>
            </a:fld>
            <a:endParaRPr lang="pt-BR"/>
          </a:p>
        </p:txBody>
      </p:sp>
      <p:sp>
        <p:nvSpPr>
          <p:cNvPr id="3" name="Rectangle 62"/>
          <p:cNvSpPr>
            <a:spLocks noChangeArrowheads="1"/>
          </p:cNvSpPr>
          <p:nvPr/>
        </p:nvSpPr>
        <p:spPr bwMode="auto">
          <a:xfrm>
            <a:off x="880273" y="182023"/>
            <a:ext cx="7148111" cy="77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800" b="1" i="0" dirty="0">
                <a:solidFill>
                  <a:srgbClr val="002060"/>
                </a:solidFill>
                <a:cs typeface="Arial" charset="0"/>
              </a:rPr>
              <a:t>Vamos considerar um sistema contendo uma </a:t>
            </a:r>
          </a:p>
          <a:p>
            <a:pPr algn="ctr">
              <a:lnSpc>
                <a:spcPct val="130000"/>
              </a:lnSpc>
            </a:pPr>
            <a:r>
              <a:rPr lang="pt-BR" sz="1800" b="1" i="0" dirty="0">
                <a:solidFill>
                  <a:srgbClr val="002060"/>
                </a:solidFill>
                <a:cs typeface="Arial" charset="0"/>
              </a:rPr>
              <a:t>solução saturada com corpo de fundo de sulfeto ferroso (</a:t>
            </a:r>
            <a:r>
              <a:rPr lang="pt-BR" sz="1800" b="1" i="0" dirty="0" err="1">
                <a:solidFill>
                  <a:srgbClr val="002060"/>
                </a:solidFill>
                <a:cs typeface="Arial" charset="0"/>
              </a:rPr>
              <a:t>FeS</a:t>
            </a:r>
            <a:r>
              <a:rPr lang="pt-BR" sz="1800" b="1" i="0" dirty="0">
                <a:solidFill>
                  <a:srgbClr val="002060"/>
                </a:solidFill>
                <a:cs typeface="Arial" charset="0"/>
              </a:rPr>
              <a:t>). </a:t>
            </a:r>
          </a:p>
        </p:txBody>
      </p:sp>
      <p:sp>
        <p:nvSpPr>
          <p:cNvPr id="4" name="Rectangle 64"/>
          <p:cNvSpPr>
            <a:spLocks noChangeArrowheads="1"/>
          </p:cNvSpPr>
          <p:nvPr/>
        </p:nvSpPr>
        <p:spPr bwMode="auto">
          <a:xfrm>
            <a:off x="686038" y="987574"/>
            <a:ext cx="41857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1800" b="1" i="0" dirty="0">
                <a:solidFill>
                  <a:srgbClr val="002060"/>
                </a:solidFill>
                <a:cs typeface="Arial" charset="0"/>
              </a:rPr>
              <a:t>Teremos dois processos ocorrendo:</a:t>
            </a:r>
          </a:p>
        </p:txBody>
      </p: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827584" y="1635547"/>
            <a:ext cx="2159000" cy="2592387"/>
            <a:chOff x="1117600" y="3284538"/>
            <a:chExt cx="2159000" cy="2592387"/>
          </a:xfrm>
        </p:grpSpPr>
        <p:sp>
          <p:nvSpPr>
            <p:cNvPr id="6" name="AutoShape 68"/>
            <p:cNvSpPr>
              <a:spLocks noChangeArrowheads="1"/>
            </p:cNvSpPr>
            <p:nvPr/>
          </p:nvSpPr>
          <p:spPr bwMode="auto">
            <a:xfrm>
              <a:off x="1117600" y="3284538"/>
              <a:ext cx="2159000" cy="2592387"/>
            </a:xfrm>
            <a:prstGeom prst="can">
              <a:avLst>
                <a:gd name="adj" fmla="val 20412"/>
              </a:avLst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cs typeface="Arial" charset="0"/>
              </a:endParaRPr>
            </a:p>
          </p:txBody>
        </p:sp>
        <p:sp>
          <p:nvSpPr>
            <p:cNvPr id="7" name="AutoShape 69"/>
            <p:cNvSpPr>
              <a:spLocks noChangeArrowheads="1"/>
            </p:cNvSpPr>
            <p:nvPr/>
          </p:nvSpPr>
          <p:spPr bwMode="auto">
            <a:xfrm>
              <a:off x="1117600" y="3932238"/>
              <a:ext cx="2159000" cy="1944687"/>
            </a:xfrm>
            <a:prstGeom prst="can">
              <a:avLst>
                <a:gd name="adj" fmla="val 27940"/>
              </a:avLst>
            </a:prstGeom>
            <a:gradFill rotWithShape="1">
              <a:gsLst>
                <a:gs pos="0">
                  <a:srgbClr val="DAEEF0">
                    <a:alpha val="95000"/>
                  </a:srgbClr>
                </a:gs>
                <a:gs pos="100000">
                  <a:srgbClr val="535B5B">
                    <a:alpha val="67998"/>
                  </a:srgbClr>
                </a:gs>
              </a:gsLst>
              <a:path path="rect">
                <a:fillToRect r="100000" b="100000"/>
              </a:path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cs typeface="Arial" charset="0"/>
              </a:endParaRPr>
            </a:p>
          </p:txBody>
        </p:sp>
        <p:sp>
          <p:nvSpPr>
            <p:cNvPr id="8" name="Text Box 70"/>
            <p:cNvSpPr txBox="1">
              <a:spLocks noChangeArrowheads="1"/>
            </p:cNvSpPr>
            <p:nvPr/>
          </p:nvSpPr>
          <p:spPr bwMode="auto">
            <a:xfrm>
              <a:off x="1400175" y="4797425"/>
              <a:ext cx="48101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i="0">
                  <a:solidFill>
                    <a:schemeClr val="bg1"/>
                  </a:solidFill>
                  <a:cs typeface="Arial" charset="0"/>
                </a:rPr>
                <a:t>v</a:t>
              </a:r>
              <a:r>
                <a:rPr lang="pt-BR" sz="1600" b="1" i="0">
                  <a:solidFill>
                    <a:schemeClr val="bg1"/>
                  </a:solidFill>
                  <a:cs typeface="Arial" charset="0"/>
                </a:rPr>
                <a:t>d</a:t>
              </a:r>
            </a:p>
          </p:txBody>
        </p:sp>
        <p:sp>
          <p:nvSpPr>
            <p:cNvPr id="9" name="Oval 71"/>
            <p:cNvSpPr>
              <a:spLocks noChangeArrowheads="1"/>
            </p:cNvSpPr>
            <p:nvPr/>
          </p:nvSpPr>
          <p:spPr bwMode="auto">
            <a:xfrm>
              <a:off x="1476375" y="5661025"/>
              <a:ext cx="142875" cy="7302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cs typeface="Arial" charset="0"/>
              </a:endParaRPr>
            </a:p>
          </p:txBody>
        </p:sp>
        <p:sp>
          <p:nvSpPr>
            <p:cNvPr id="10" name="Oval 72"/>
            <p:cNvSpPr>
              <a:spLocks noChangeArrowheads="1"/>
            </p:cNvSpPr>
            <p:nvPr/>
          </p:nvSpPr>
          <p:spPr bwMode="auto">
            <a:xfrm>
              <a:off x="1765300" y="5589588"/>
              <a:ext cx="142875" cy="7302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cs typeface="Arial" charset="0"/>
              </a:endParaRPr>
            </a:p>
          </p:txBody>
        </p:sp>
        <p:sp>
          <p:nvSpPr>
            <p:cNvPr id="11" name="Oval 73"/>
            <p:cNvSpPr>
              <a:spLocks noChangeArrowheads="1"/>
            </p:cNvSpPr>
            <p:nvPr/>
          </p:nvSpPr>
          <p:spPr bwMode="auto">
            <a:xfrm>
              <a:off x="1476375" y="5446713"/>
              <a:ext cx="142875" cy="7302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cs typeface="Arial" charset="0"/>
              </a:endParaRPr>
            </a:p>
          </p:txBody>
        </p:sp>
        <p:sp>
          <p:nvSpPr>
            <p:cNvPr id="12" name="Oval 74"/>
            <p:cNvSpPr>
              <a:spLocks noChangeArrowheads="1"/>
            </p:cNvSpPr>
            <p:nvPr/>
          </p:nvSpPr>
          <p:spPr bwMode="auto">
            <a:xfrm>
              <a:off x="1549400" y="5516563"/>
              <a:ext cx="142875" cy="7302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cs typeface="Arial" charset="0"/>
              </a:endParaRPr>
            </a:p>
          </p:txBody>
        </p:sp>
        <p:sp>
          <p:nvSpPr>
            <p:cNvPr id="13" name="Oval 75"/>
            <p:cNvSpPr>
              <a:spLocks noChangeArrowheads="1"/>
            </p:cNvSpPr>
            <p:nvPr/>
          </p:nvSpPr>
          <p:spPr bwMode="auto">
            <a:xfrm>
              <a:off x="1692275" y="5661025"/>
              <a:ext cx="142875" cy="7302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cs typeface="Arial" charset="0"/>
              </a:endParaRPr>
            </a:p>
          </p:txBody>
        </p:sp>
        <p:sp>
          <p:nvSpPr>
            <p:cNvPr id="14" name="Oval 76"/>
            <p:cNvSpPr>
              <a:spLocks noChangeArrowheads="1"/>
            </p:cNvSpPr>
            <p:nvPr/>
          </p:nvSpPr>
          <p:spPr bwMode="auto">
            <a:xfrm>
              <a:off x="1763713" y="5446713"/>
              <a:ext cx="142875" cy="7302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cs typeface="Arial" charset="0"/>
              </a:endParaRPr>
            </a:p>
          </p:txBody>
        </p:sp>
        <p:sp>
          <p:nvSpPr>
            <p:cNvPr id="15" name="Oval 77"/>
            <p:cNvSpPr>
              <a:spLocks noChangeArrowheads="1"/>
            </p:cNvSpPr>
            <p:nvPr/>
          </p:nvSpPr>
          <p:spPr bwMode="auto">
            <a:xfrm>
              <a:off x="1908175" y="5589588"/>
              <a:ext cx="142875" cy="7302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cs typeface="Arial" charset="0"/>
              </a:endParaRPr>
            </a:p>
          </p:txBody>
        </p:sp>
        <p:sp>
          <p:nvSpPr>
            <p:cNvPr id="16" name="Oval 78"/>
            <p:cNvSpPr>
              <a:spLocks noChangeArrowheads="1"/>
            </p:cNvSpPr>
            <p:nvPr/>
          </p:nvSpPr>
          <p:spPr bwMode="auto">
            <a:xfrm>
              <a:off x="1982788" y="5661025"/>
              <a:ext cx="142875" cy="7302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cs typeface="Arial" charset="0"/>
              </a:endParaRPr>
            </a:p>
          </p:txBody>
        </p:sp>
        <p:sp>
          <p:nvSpPr>
            <p:cNvPr id="17" name="Oval 79"/>
            <p:cNvSpPr>
              <a:spLocks noChangeArrowheads="1"/>
            </p:cNvSpPr>
            <p:nvPr/>
          </p:nvSpPr>
          <p:spPr bwMode="auto">
            <a:xfrm>
              <a:off x="2054225" y="5518150"/>
              <a:ext cx="142875" cy="7302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cs typeface="Arial" charset="0"/>
              </a:endParaRPr>
            </a:p>
          </p:txBody>
        </p:sp>
        <p:sp>
          <p:nvSpPr>
            <p:cNvPr id="18" name="Oval 80"/>
            <p:cNvSpPr>
              <a:spLocks noChangeArrowheads="1"/>
            </p:cNvSpPr>
            <p:nvPr/>
          </p:nvSpPr>
          <p:spPr bwMode="auto">
            <a:xfrm>
              <a:off x="2127250" y="5588000"/>
              <a:ext cx="142875" cy="7302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cs typeface="Arial" charset="0"/>
              </a:endParaRPr>
            </a:p>
          </p:txBody>
        </p:sp>
        <p:sp>
          <p:nvSpPr>
            <p:cNvPr id="19" name="Oval 81"/>
            <p:cNvSpPr>
              <a:spLocks noChangeArrowheads="1"/>
            </p:cNvSpPr>
            <p:nvPr/>
          </p:nvSpPr>
          <p:spPr bwMode="auto">
            <a:xfrm>
              <a:off x="2270125" y="5661025"/>
              <a:ext cx="142875" cy="7302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cs typeface="Arial" charset="0"/>
              </a:endParaRPr>
            </a:p>
          </p:txBody>
        </p:sp>
        <p:sp>
          <p:nvSpPr>
            <p:cNvPr id="20" name="Oval 82"/>
            <p:cNvSpPr>
              <a:spLocks noChangeArrowheads="1"/>
            </p:cNvSpPr>
            <p:nvPr/>
          </p:nvSpPr>
          <p:spPr bwMode="auto">
            <a:xfrm>
              <a:off x="2341563" y="5518150"/>
              <a:ext cx="142875" cy="7302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cs typeface="Arial" charset="0"/>
              </a:endParaRPr>
            </a:p>
          </p:txBody>
        </p:sp>
        <p:sp>
          <p:nvSpPr>
            <p:cNvPr id="21" name="Oval 83"/>
            <p:cNvSpPr>
              <a:spLocks noChangeArrowheads="1"/>
            </p:cNvSpPr>
            <p:nvPr/>
          </p:nvSpPr>
          <p:spPr bwMode="auto">
            <a:xfrm>
              <a:off x="2197100" y="5446713"/>
              <a:ext cx="142875" cy="7302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cs typeface="Arial" charset="0"/>
              </a:endParaRPr>
            </a:p>
          </p:txBody>
        </p:sp>
        <p:sp>
          <p:nvSpPr>
            <p:cNvPr id="22" name="Oval 84"/>
            <p:cNvSpPr>
              <a:spLocks noChangeArrowheads="1"/>
            </p:cNvSpPr>
            <p:nvPr/>
          </p:nvSpPr>
          <p:spPr bwMode="auto">
            <a:xfrm>
              <a:off x="2411413" y="5589588"/>
              <a:ext cx="142875" cy="7302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cs typeface="Arial" charset="0"/>
              </a:endParaRPr>
            </a:p>
          </p:txBody>
        </p:sp>
        <p:sp>
          <p:nvSpPr>
            <p:cNvPr id="23" name="Oval 85"/>
            <p:cNvSpPr>
              <a:spLocks noChangeArrowheads="1"/>
            </p:cNvSpPr>
            <p:nvPr/>
          </p:nvSpPr>
          <p:spPr bwMode="auto">
            <a:xfrm>
              <a:off x="2482850" y="5446713"/>
              <a:ext cx="142875" cy="7302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cs typeface="Arial" charset="0"/>
              </a:endParaRPr>
            </a:p>
          </p:txBody>
        </p:sp>
        <p:sp>
          <p:nvSpPr>
            <p:cNvPr id="24" name="Oval 86"/>
            <p:cNvSpPr>
              <a:spLocks noChangeArrowheads="1"/>
            </p:cNvSpPr>
            <p:nvPr/>
          </p:nvSpPr>
          <p:spPr bwMode="auto">
            <a:xfrm>
              <a:off x="2555875" y="5516563"/>
              <a:ext cx="142875" cy="7302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cs typeface="Arial" charset="0"/>
              </a:endParaRPr>
            </a:p>
          </p:txBody>
        </p:sp>
        <p:sp>
          <p:nvSpPr>
            <p:cNvPr id="25" name="Oval 87"/>
            <p:cNvSpPr>
              <a:spLocks noChangeArrowheads="1"/>
            </p:cNvSpPr>
            <p:nvPr/>
          </p:nvSpPr>
          <p:spPr bwMode="auto">
            <a:xfrm>
              <a:off x="2698750" y="5589588"/>
              <a:ext cx="142875" cy="7302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cs typeface="Arial" charset="0"/>
              </a:endParaRPr>
            </a:p>
          </p:txBody>
        </p:sp>
        <p:sp>
          <p:nvSpPr>
            <p:cNvPr id="26" name="Oval 88"/>
            <p:cNvSpPr>
              <a:spLocks noChangeArrowheads="1"/>
            </p:cNvSpPr>
            <p:nvPr/>
          </p:nvSpPr>
          <p:spPr bwMode="auto">
            <a:xfrm>
              <a:off x="2770188" y="5446713"/>
              <a:ext cx="142875" cy="7302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cs typeface="Arial" charset="0"/>
              </a:endParaRPr>
            </a:p>
          </p:txBody>
        </p:sp>
        <p:sp>
          <p:nvSpPr>
            <p:cNvPr id="27" name="Text Box 89"/>
            <p:cNvSpPr txBox="1">
              <a:spLocks noChangeArrowheads="1"/>
            </p:cNvSpPr>
            <p:nvPr/>
          </p:nvSpPr>
          <p:spPr bwMode="auto">
            <a:xfrm>
              <a:off x="2413000" y="4797425"/>
              <a:ext cx="48101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i="0">
                  <a:solidFill>
                    <a:schemeClr val="bg1"/>
                  </a:solidFill>
                  <a:cs typeface="Arial" charset="0"/>
                </a:rPr>
                <a:t>v</a:t>
              </a:r>
              <a:r>
                <a:rPr lang="pt-BR" sz="1600" b="1" i="0">
                  <a:solidFill>
                    <a:schemeClr val="bg1"/>
                  </a:solidFill>
                  <a:cs typeface="Arial" charset="0"/>
                </a:rPr>
                <a:t>p</a:t>
              </a:r>
            </a:p>
          </p:txBody>
        </p:sp>
        <p:sp>
          <p:nvSpPr>
            <p:cNvPr id="28" name="AutoShape 90"/>
            <p:cNvSpPr>
              <a:spLocks noChangeArrowheads="1"/>
            </p:cNvSpPr>
            <p:nvPr/>
          </p:nvSpPr>
          <p:spPr bwMode="auto">
            <a:xfrm rot="5400000">
              <a:off x="1999457" y="4977606"/>
              <a:ext cx="647700" cy="144463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" name="AutoShape 91"/>
            <p:cNvSpPr>
              <a:spLocks noChangeArrowheads="1"/>
            </p:cNvSpPr>
            <p:nvPr/>
          </p:nvSpPr>
          <p:spPr bwMode="auto">
            <a:xfrm rot="-5546985">
              <a:off x="1674019" y="4977607"/>
              <a:ext cx="647700" cy="144462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0" name="Grupo 1"/>
          <p:cNvGrpSpPr>
            <a:grpSpLocks/>
          </p:cNvGrpSpPr>
          <p:nvPr/>
        </p:nvGrpSpPr>
        <p:grpSpPr bwMode="auto">
          <a:xfrm>
            <a:off x="4169990" y="1347614"/>
            <a:ext cx="4362450" cy="584200"/>
            <a:chOff x="4108450" y="2855913"/>
            <a:chExt cx="4362450" cy="584200"/>
          </a:xfrm>
        </p:grpSpPr>
        <p:sp>
          <p:nvSpPr>
            <p:cNvPr id="31" name="Rectangle 93"/>
            <p:cNvSpPr>
              <a:spLocks noChangeArrowheads="1"/>
            </p:cNvSpPr>
            <p:nvPr/>
          </p:nvSpPr>
          <p:spPr bwMode="auto">
            <a:xfrm>
              <a:off x="4479925" y="2855913"/>
              <a:ext cx="18415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pt-BR" i="0"/>
            </a:p>
          </p:txBody>
        </p:sp>
        <p:sp>
          <p:nvSpPr>
            <p:cNvPr id="32" name="Text Box 95"/>
            <p:cNvSpPr txBox="1">
              <a:spLocks noChangeArrowheads="1"/>
            </p:cNvSpPr>
            <p:nvPr/>
          </p:nvSpPr>
          <p:spPr bwMode="auto">
            <a:xfrm>
              <a:off x="4108450" y="2990850"/>
              <a:ext cx="4362450" cy="400050"/>
            </a:xfrm>
            <a:prstGeom prst="rect">
              <a:avLst/>
            </a:prstGeom>
            <a:noFill/>
            <a:ln w="76200" cmpd="tri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FeS </a:t>
              </a:r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(s)</a:t>
              </a:r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              Fe     </a:t>
              </a:r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(aq)  </a:t>
              </a:r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+  S     </a:t>
              </a:r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(aq)</a:t>
              </a:r>
            </a:p>
          </p:txBody>
        </p:sp>
        <p:sp>
          <p:nvSpPr>
            <p:cNvPr id="33" name="Text Box 96"/>
            <p:cNvSpPr txBox="1">
              <a:spLocks noChangeArrowheads="1"/>
            </p:cNvSpPr>
            <p:nvPr/>
          </p:nvSpPr>
          <p:spPr bwMode="auto">
            <a:xfrm>
              <a:off x="7500938" y="2924175"/>
              <a:ext cx="500062" cy="338138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2 –</a:t>
              </a: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6143625" y="2924175"/>
              <a:ext cx="500063" cy="338138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2+</a:t>
              </a:r>
            </a:p>
          </p:txBody>
        </p:sp>
        <p:sp>
          <p:nvSpPr>
            <p:cNvPr id="35" name="Line 98"/>
            <p:cNvSpPr>
              <a:spLocks noChangeShapeType="1"/>
            </p:cNvSpPr>
            <p:nvPr/>
          </p:nvSpPr>
          <p:spPr bwMode="auto">
            <a:xfrm>
              <a:off x="5135563" y="3068638"/>
              <a:ext cx="79216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Line 99"/>
            <p:cNvSpPr>
              <a:spLocks noChangeShapeType="1"/>
            </p:cNvSpPr>
            <p:nvPr/>
          </p:nvSpPr>
          <p:spPr bwMode="auto">
            <a:xfrm flipH="1">
              <a:off x="5137150" y="3211513"/>
              <a:ext cx="79057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7" name="Rectangle 101"/>
          <p:cNvSpPr>
            <a:spLocks noChangeArrowheads="1"/>
          </p:cNvSpPr>
          <p:nvPr/>
        </p:nvSpPr>
        <p:spPr bwMode="auto">
          <a:xfrm>
            <a:off x="3995936" y="1995686"/>
            <a:ext cx="4546437" cy="65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600" b="1" i="0" dirty="0">
                <a:solidFill>
                  <a:srgbClr val="002060"/>
                </a:solidFill>
                <a:cs typeface="Arial" charset="0"/>
              </a:rPr>
              <a:t>No equilíbrio a velocidade de dissolução (</a:t>
            </a:r>
            <a:r>
              <a:rPr lang="pt-BR" sz="1600" b="1" i="0" dirty="0" err="1">
                <a:solidFill>
                  <a:srgbClr val="002060"/>
                </a:solidFill>
                <a:cs typeface="Arial" charset="0"/>
              </a:rPr>
              <a:t>v</a:t>
            </a:r>
            <a:r>
              <a:rPr lang="pt-BR" sz="1600" b="1" i="0" baseline="-30000" dirty="0" err="1">
                <a:solidFill>
                  <a:srgbClr val="002060"/>
                </a:solidFill>
                <a:cs typeface="Arial" charset="0"/>
              </a:rPr>
              <a:t>d</a:t>
            </a:r>
            <a:r>
              <a:rPr lang="pt-BR" sz="1600" b="1" i="0" dirty="0">
                <a:solidFill>
                  <a:srgbClr val="002060"/>
                </a:solidFill>
                <a:cs typeface="Arial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pt-BR" sz="1600" b="1" i="0" dirty="0">
                <a:solidFill>
                  <a:srgbClr val="002060"/>
                </a:solidFill>
                <a:cs typeface="Arial" charset="0"/>
              </a:rPr>
              <a:t> é igual à velocidade de precipitação (</a:t>
            </a:r>
            <a:r>
              <a:rPr lang="pt-BR" sz="1600" b="1" i="0" dirty="0" err="1">
                <a:solidFill>
                  <a:srgbClr val="002060"/>
                </a:solidFill>
                <a:cs typeface="Arial" charset="0"/>
              </a:rPr>
              <a:t>v</a:t>
            </a:r>
            <a:r>
              <a:rPr lang="pt-BR" sz="1600" b="1" i="0" baseline="-30000" dirty="0" err="1">
                <a:solidFill>
                  <a:srgbClr val="002060"/>
                </a:solidFill>
                <a:cs typeface="Arial" charset="0"/>
              </a:rPr>
              <a:t>p</a:t>
            </a:r>
            <a:r>
              <a:rPr lang="pt-BR" sz="1600" b="1" i="0" dirty="0">
                <a:solidFill>
                  <a:srgbClr val="002060"/>
                </a:solidFill>
                <a:cs typeface="Arial" charset="0"/>
              </a:rPr>
              <a:t>).</a:t>
            </a:r>
          </a:p>
        </p:txBody>
      </p:sp>
      <p:sp>
        <p:nvSpPr>
          <p:cNvPr id="38" name="Rectangle 103"/>
          <p:cNvSpPr>
            <a:spLocks noChangeArrowheads="1"/>
          </p:cNvSpPr>
          <p:nvPr/>
        </p:nvSpPr>
        <p:spPr bwMode="auto">
          <a:xfrm>
            <a:off x="3538541" y="2649577"/>
            <a:ext cx="21002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1600" b="1" i="0" dirty="0">
                <a:solidFill>
                  <a:srgbClr val="002060"/>
                </a:solidFill>
                <a:cs typeface="Arial" charset="0"/>
              </a:rPr>
              <a:t>Então teremos que:</a:t>
            </a:r>
          </a:p>
        </p:txBody>
      </p:sp>
      <p:sp>
        <p:nvSpPr>
          <p:cNvPr id="39" name="Rectangle 131"/>
          <p:cNvSpPr>
            <a:spLocks noChangeArrowheads="1"/>
          </p:cNvSpPr>
          <p:nvPr/>
        </p:nvSpPr>
        <p:spPr bwMode="auto">
          <a:xfrm>
            <a:off x="971600" y="4701026"/>
            <a:ext cx="7335788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600" b="1" i="0" dirty="0">
                <a:solidFill>
                  <a:srgbClr val="7030A0"/>
                </a:solidFill>
                <a:cs typeface="Arial" charset="0"/>
              </a:rPr>
              <a:t>Conhecendo-se a solubilidade do sal</a:t>
            </a:r>
            <a:r>
              <a:rPr lang="pt-BR" sz="1600" b="1" i="0" dirty="0" smtClean="0">
                <a:solidFill>
                  <a:srgbClr val="7030A0"/>
                </a:solidFill>
                <a:cs typeface="Arial" charset="0"/>
              </a:rPr>
              <a:t>, </a:t>
            </a:r>
            <a:r>
              <a:rPr lang="pt-BR" sz="1600" b="1" i="0" dirty="0">
                <a:solidFill>
                  <a:srgbClr val="7030A0"/>
                </a:solidFill>
                <a:cs typeface="Arial" charset="0"/>
              </a:rPr>
              <a:t>podemos determinar o </a:t>
            </a:r>
            <a:r>
              <a:rPr lang="pt-BR" sz="1600" b="1" i="0" dirty="0" err="1">
                <a:solidFill>
                  <a:srgbClr val="7030A0"/>
                </a:solidFill>
                <a:cs typeface="Arial" charset="0"/>
              </a:rPr>
              <a:t>K</a:t>
            </a:r>
            <a:r>
              <a:rPr lang="pt-BR" sz="1600" b="1" i="0" baseline="-30000" dirty="0" err="1">
                <a:solidFill>
                  <a:srgbClr val="7030A0"/>
                </a:solidFill>
                <a:cs typeface="Arial" charset="0"/>
              </a:rPr>
              <a:t>ps</a:t>
            </a:r>
            <a:r>
              <a:rPr lang="pt-BR" sz="1600" b="1" i="0" dirty="0">
                <a:solidFill>
                  <a:srgbClr val="7030A0"/>
                </a:solidFill>
                <a:cs typeface="Arial" charset="0"/>
              </a:rPr>
              <a:t>. </a:t>
            </a:r>
          </a:p>
        </p:txBody>
      </p:sp>
      <p:sp>
        <p:nvSpPr>
          <p:cNvPr id="54" name="Text Box 109"/>
          <p:cNvSpPr txBox="1">
            <a:spLocks noChangeArrowheads="1"/>
          </p:cNvSpPr>
          <p:nvPr/>
        </p:nvSpPr>
        <p:spPr bwMode="auto">
          <a:xfrm>
            <a:off x="6300614" y="2931790"/>
            <a:ext cx="677863" cy="369887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 dirty="0" err="1">
                <a:solidFill>
                  <a:srgbClr val="FFFF00"/>
                </a:solidFill>
                <a:cs typeface="Arial" charset="0"/>
              </a:rPr>
              <a:t>Kc</a:t>
            </a:r>
            <a:r>
              <a:rPr lang="pt-BR" sz="1800" b="1" i="0" dirty="0">
                <a:solidFill>
                  <a:srgbClr val="FFFF00"/>
                </a:solidFill>
                <a:cs typeface="Arial" charset="0"/>
              </a:rPr>
              <a:t> =</a:t>
            </a:r>
            <a:endParaRPr lang="pt-BR" sz="1400" b="1" i="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55" name="Text Box 112"/>
          <p:cNvSpPr txBox="1">
            <a:spLocks noChangeArrowheads="1"/>
          </p:cNvSpPr>
          <p:nvPr/>
        </p:nvSpPr>
        <p:spPr bwMode="auto">
          <a:xfrm>
            <a:off x="6911826" y="2886571"/>
            <a:ext cx="1620838" cy="36988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 dirty="0">
                <a:solidFill>
                  <a:srgbClr val="FFFF00"/>
                </a:solidFill>
                <a:cs typeface="Arial" charset="0"/>
              </a:rPr>
              <a:t>[ Fe     ] [S    ]</a:t>
            </a:r>
            <a:endParaRPr lang="pt-BR" sz="1400" b="1" i="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56" name="Text Box 113"/>
          <p:cNvSpPr txBox="1">
            <a:spLocks noChangeArrowheads="1"/>
          </p:cNvSpPr>
          <p:nvPr/>
        </p:nvSpPr>
        <p:spPr bwMode="auto">
          <a:xfrm>
            <a:off x="7986191" y="2811264"/>
            <a:ext cx="474663" cy="33655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i="0" dirty="0">
                <a:solidFill>
                  <a:srgbClr val="FFFF00"/>
                </a:solidFill>
                <a:cs typeface="Arial" charset="0"/>
              </a:rPr>
              <a:t>2–</a:t>
            </a:r>
          </a:p>
        </p:txBody>
      </p:sp>
      <p:sp>
        <p:nvSpPr>
          <p:cNvPr id="57" name="Text Box 114"/>
          <p:cNvSpPr txBox="1">
            <a:spLocks noChangeArrowheads="1"/>
          </p:cNvSpPr>
          <p:nvPr/>
        </p:nvSpPr>
        <p:spPr bwMode="auto">
          <a:xfrm>
            <a:off x="7331770" y="2859782"/>
            <a:ext cx="481012" cy="33655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i="0" dirty="0">
                <a:solidFill>
                  <a:srgbClr val="FFFF00"/>
                </a:solidFill>
                <a:cs typeface="Arial" charset="0"/>
              </a:rPr>
              <a:t>2+</a:t>
            </a:r>
          </a:p>
        </p:txBody>
      </p:sp>
      <p:sp>
        <p:nvSpPr>
          <p:cNvPr id="58" name="Text Box 116"/>
          <p:cNvSpPr txBox="1">
            <a:spLocks noChangeArrowheads="1"/>
          </p:cNvSpPr>
          <p:nvPr/>
        </p:nvSpPr>
        <p:spPr bwMode="auto">
          <a:xfrm>
            <a:off x="7338814" y="3219822"/>
            <a:ext cx="762000" cy="36988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 dirty="0">
                <a:solidFill>
                  <a:srgbClr val="FFFF00"/>
                </a:solidFill>
                <a:cs typeface="Arial" charset="0"/>
              </a:rPr>
              <a:t>[</a:t>
            </a:r>
            <a:r>
              <a:rPr lang="pt-BR" sz="1800" b="1" i="0" dirty="0" err="1">
                <a:solidFill>
                  <a:srgbClr val="FFFF00"/>
                </a:solidFill>
                <a:cs typeface="Arial" charset="0"/>
              </a:rPr>
              <a:t>FeS</a:t>
            </a:r>
            <a:r>
              <a:rPr lang="pt-BR" sz="1800" b="1" i="0" dirty="0">
                <a:solidFill>
                  <a:srgbClr val="FFFF00"/>
                </a:solidFill>
                <a:cs typeface="Arial" charset="0"/>
              </a:rPr>
              <a:t>]</a:t>
            </a:r>
            <a:endParaRPr lang="pt-BR" sz="1400" b="1" i="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59" name="Text Box 122"/>
          <p:cNvSpPr txBox="1">
            <a:spLocks noChangeArrowheads="1"/>
          </p:cNvSpPr>
          <p:nvPr/>
        </p:nvSpPr>
        <p:spPr bwMode="auto">
          <a:xfrm>
            <a:off x="4355976" y="3075806"/>
            <a:ext cx="1819275" cy="36988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 dirty="0">
                <a:solidFill>
                  <a:srgbClr val="FFFF00"/>
                </a:solidFill>
                <a:cs typeface="Arial" charset="0"/>
              </a:rPr>
              <a:t>= [ Fe     ] [S    ]</a:t>
            </a:r>
            <a:endParaRPr lang="pt-BR" sz="1400" b="1" i="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60" name="Text Box 123"/>
          <p:cNvSpPr txBox="1">
            <a:spLocks noChangeArrowheads="1"/>
          </p:cNvSpPr>
          <p:nvPr/>
        </p:nvSpPr>
        <p:spPr bwMode="auto">
          <a:xfrm>
            <a:off x="5687864" y="3003798"/>
            <a:ext cx="468312" cy="33655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i="0">
                <a:solidFill>
                  <a:srgbClr val="FFFF00"/>
                </a:solidFill>
                <a:cs typeface="Arial" charset="0"/>
              </a:rPr>
              <a:t>2–</a:t>
            </a:r>
          </a:p>
        </p:txBody>
      </p:sp>
      <p:sp>
        <p:nvSpPr>
          <p:cNvPr id="61" name="Text Box 124"/>
          <p:cNvSpPr txBox="1">
            <a:spLocks noChangeArrowheads="1"/>
          </p:cNvSpPr>
          <p:nvPr/>
        </p:nvSpPr>
        <p:spPr bwMode="auto">
          <a:xfrm>
            <a:off x="5013176" y="3043485"/>
            <a:ext cx="474663" cy="33655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i="0" dirty="0">
                <a:solidFill>
                  <a:srgbClr val="FFFF00"/>
                </a:solidFill>
                <a:cs typeface="Arial" charset="0"/>
              </a:rPr>
              <a:t>2+</a:t>
            </a:r>
          </a:p>
        </p:txBody>
      </p:sp>
      <p:sp>
        <p:nvSpPr>
          <p:cNvPr id="62" name="Text Box 125"/>
          <p:cNvSpPr txBox="1">
            <a:spLocks noChangeArrowheads="1"/>
          </p:cNvSpPr>
          <p:nvPr/>
        </p:nvSpPr>
        <p:spPr bwMode="auto">
          <a:xfrm>
            <a:off x="3131840" y="3075806"/>
            <a:ext cx="1333500" cy="36988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 dirty="0" err="1">
                <a:solidFill>
                  <a:srgbClr val="FFFF00"/>
                </a:solidFill>
                <a:cs typeface="Arial" charset="0"/>
              </a:rPr>
              <a:t>Kc</a:t>
            </a:r>
            <a:r>
              <a:rPr lang="pt-BR" sz="1800" b="1" i="0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pt-BR" sz="1200" b="1" i="0" dirty="0">
                <a:solidFill>
                  <a:srgbClr val="FFFF00"/>
                </a:solidFill>
                <a:cs typeface="Arial" charset="0"/>
              </a:rPr>
              <a:t>x</a:t>
            </a:r>
            <a:r>
              <a:rPr lang="pt-BR" sz="1800" b="1" i="0" dirty="0">
                <a:solidFill>
                  <a:srgbClr val="FFFF00"/>
                </a:solidFill>
                <a:cs typeface="Arial" charset="0"/>
              </a:rPr>
              <a:t> [</a:t>
            </a:r>
            <a:r>
              <a:rPr lang="pt-BR" sz="1800" b="1" i="0" dirty="0" err="1">
                <a:solidFill>
                  <a:srgbClr val="FFFF00"/>
                </a:solidFill>
                <a:cs typeface="Arial" charset="0"/>
              </a:rPr>
              <a:t>FeS</a:t>
            </a:r>
            <a:r>
              <a:rPr lang="pt-BR" sz="1800" b="1" i="0" dirty="0">
                <a:solidFill>
                  <a:srgbClr val="FFFF00"/>
                </a:solidFill>
                <a:cs typeface="Arial" charset="0"/>
              </a:rPr>
              <a:t>] </a:t>
            </a:r>
            <a:endParaRPr lang="pt-BR" sz="1400" b="1" i="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63" name="AutoShape 126"/>
          <p:cNvSpPr>
            <a:spLocks/>
          </p:cNvSpPr>
          <p:nvPr/>
        </p:nvSpPr>
        <p:spPr bwMode="auto">
          <a:xfrm rot="16200000">
            <a:off x="3672161" y="2967534"/>
            <a:ext cx="287337" cy="1223962"/>
          </a:xfrm>
          <a:prstGeom prst="leftBrace">
            <a:avLst>
              <a:gd name="adj1" fmla="val 8835"/>
              <a:gd name="adj2" fmla="val 54731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b="1" i="0">
              <a:cs typeface="Arial" charset="0"/>
            </a:endParaRPr>
          </a:p>
        </p:txBody>
      </p:sp>
      <p:sp>
        <p:nvSpPr>
          <p:cNvPr id="64" name="Text Box 129"/>
          <p:cNvSpPr txBox="1">
            <a:spLocks noChangeArrowheads="1"/>
          </p:cNvSpPr>
          <p:nvPr/>
        </p:nvSpPr>
        <p:spPr bwMode="auto">
          <a:xfrm>
            <a:off x="3635896" y="3795886"/>
            <a:ext cx="454025" cy="36988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 dirty="0">
                <a:solidFill>
                  <a:srgbClr val="FFFF00"/>
                </a:solidFill>
                <a:cs typeface="Arial" charset="0"/>
              </a:rPr>
              <a:t>K</a:t>
            </a:r>
            <a:r>
              <a:rPr lang="pt-BR" sz="1200" b="1" i="0" dirty="0">
                <a:solidFill>
                  <a:srgbClr val="FFFF00"/>
                </a:solidFill>
                <a:cs typeface="Arial" charset="0"/>
              </a:rPr>
              <a:t>S</a:t>
            </a:r>
          </a:p>
        </p:txBody>
      </p:sp>
      <p:sp>
        <p:nvSpPr>
          <p:cNvPr id="65" name="Line 115"/>
          <p:cNvSpPr>
            <a:spLocks noChangeShapeType="1"/>
          </p:cNvSpPr>
          <p:nvPr/>
        </p:nvSpPr>
        <p:spPr bwMode="auto">
          <a:xfrm>
            <a:off x="6948686" y="3291830"/>
            <a:ext cx="16557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" name="Seta em curva para cima 65"/>
          <p:cNvSpPr/>
          <p:nvPr/>
        </p:nvSpPr>
        <p:spPr>
          <a:xfrm rot="10331717" flipV="1">
            <a:off x="4612196" y="3424259"/>
            <a:ext cx="1979862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7" grpId="0"/>
      <p:bldP spid="38" grpId="0"/>
      <p:bldP spid="39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 animBg="1"/>
      <p:bldP spid="64" grpId="0"/>
      <p:bldP spid="65" grpId="0" animBg="1"/>
      <p:bldP spid="6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65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 rot="20178591">
            <a:off x="2556064" y="2110085"/>
            <a:ext cx="4031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QUESTÕES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1384" name="Picture 8" descr="Resultado de imagem para interroga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267494"/>
            <a:ext cx="1292480" cy="2232248"/>
          </a:xfrm>
          <a:prstGeom prst="rect">
            <a:avLst/>
          </a:prstGeom>
          <a:noFill/>
        </p:spPr>
      </p:pic>
      <p:pic>
        <p:nvPicPr>
          <p:cNvPr id="8" name="Picture 8" descr="Resultado de imagem para interroga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2643758"/>
            <a:ext cx="129248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1116014" y="2257425"/>
            <a:ext cx="3013075" cy="36933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1800" b="1" i="0">
                <a:solidFill>
                  <a:srgbClr val="FFFF00"/>
                </a:solidFill>
                <a:cs typeface="Arial" charset="0"/>
              </a:rPr>
              <a:t>K</a:t>
            </a:r>
            <a:r>
              <a:rPr lang="pt-BR" sz="1400" b="1" i="0">
                <a:solidFill>
                  <a:srgbClr val="FFFF00"/>
                </a:solidFill>
                <a:cs typeface="Arial" charset="0"/>
              </a:rPr>
              <a:t>S</a:t>
            </a:r>
            <a:r>
              <a:rPr lang="pt-BR" sz="1800" b="1" i="0">
                <a:solidFill>
                  <a:srgbClr val="FFFF00"/>
                </a:solidFill>
                <a:cs typeface="Arial" charset="0"/>
              </a:rPr>
              <a:t> = [ Ag</a:t>
            </a:r>
            <a:r>
              <a:rPr lang="pt-BR" sz="2400" b="1" i="0" baseline="30000">
                <a:solidFill>
                  <a:srgbClr val="FFFF00"/>
                </a:solidFill>
                <a:cs typeface="Arial" charset="0"/>
              </a:rPr>
              <a:t>+</a:t>
            </a:r>
            <a:r>
              <a:rPr lang="pt-BR" sz="1800" b="1" i="0">
                <a:solidFill>
                  <a:srgbClr val="FFFF00"/>
                </a:solidFill>
                <a:cs typeface="Arial" charset="0"/>
              </a:rPr>
              <a:t> ] </a:t>
            </a:r>
            <a:r>
              <a:rPr lang="pt-BR" sz="1800" b="1" i="0" baseline="30000">
                <a:solidFill>
                  <a:srgbClr val="FFFF00"/>
                </a:solidFill>
                <a:cs typeface="Arial" charset="0"/>
              </a:rPr>
              <a:t>2</a:t>
            </a:r>
            <a:r>
              <a:rPr lang="pt-BR" sz="1800" b="1" i="0">
                <a:solidFill>
                  <a:srgbClr val="FFFF00"/>
                </a:solidFill>
                <a:cs typeface="Arial" charset="0"/>
              </a:rPr>
              <a:t>   [SO</a:t>
            </a:r>
            <a:r>
              <a:rPr lang="pt-BR" sz="1400" b="1" i="0">
                <a:solidFill>
                  <a:srgbClr val="FFFF00"/>
                </a:solidFill>
                <a:cs typeface="Arial" charset="0"/>
              </a:rPr>
              <a:t>4 </a:t>
            </a:r>
            <a:r>
              <a:rPr lang="pt-BR" sz="1800" b="1" i="0" baseline="30000">
                <a:solidFill>
                  <a:srgbClr val="FFFF00"/>
                </a:solidFill>
                <a:cs typeface="Arial" charset="0"/>
              </a:rPr>
              <a:t>– 2</a:t>
            </a:r>
            <a:r>
              <a:rPr lang="pt-BR" sz="1800" b="1" i="0">
                <a:solidFill>
                  <a:srgbClr val="FFFF00"/>
                </a:solidFill>
                <a:cs typeface="Arial" charset="0"/>
              </a:rPr>
              <a:t> ]</a:t>
            </a:r>
            <a:endParaRPr lang="pt-BR" sz="1400" b="1" i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42339" name="Rectangle 11"/>
          <p:cNvSpPr>
            <a:spLocks noChangeArrowheads="1"/>
          </p:cNvSpPr>
          <p:nvPr/>
        </p:nvSpPr>
        <p:spPr bwMode="auto">
          <a:xfrm>
            <a:off x="123826" y="154729"/>
            <a:ext cx="8805863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01) (</a:t>
            </a:r>
            <a:r>
              <a:rPr lang="pt-BR" sz="1800" b="1" i="0" dirty="0" err="1">
                <a:solidFill>
                  <a:schemeClr val="bg1"/>
                </a:solidFill>
                <a:cs typeface="Arial" charset="0"/>
              </a:rPr>
              <a:t>Fuvest</a:t>
            </a:r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 – SP)  Em  determinada  temperatura,  a  solubilidade  </a:t>
            </a:r>
            <a:r>
              <a:rPr lang="pt-BR" sz="1800" b="1" i="0" dirty="0" smtClean="0">
                <a:solidFill>
                  <a:schemeClr val="bg1"/>
                </a:solidFill>
                <a:cs typeface="Arial" charset="0"/>
              </a:rPr>
              <a:t>do       </a:t>
            </a:r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sulfato de prata  (Ag</a:t>
            </a:r>
            <a:r>
              <a:rPr lang="pt-BR" sz="1800" b="1" i="0" baseline="-30000" dirty="0">
                <a:solidFill>
                  <a:schemeClr val="bg1"/>
                </a:solidFill>
                <a:cs typeface="Arial" charset="0"/>
              </a:rPr>
              <a:t>2</a:t>
            </a:r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SO</a:t>
            </a:r>
            <a:r>
              <a:rPr lang="pt-BR" sz="1800" b="1" i="0" baseline="-30000" dirty="0">
                <a:solidFill>
                  <a:schemeClr val="bg1"/>
                </a:solidFill>
                <a:cs typeface="Arial" charset="0"/>
              </a:rPr>
              <a:t>4</a:t>
            </a:r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)  em água  é  de  2,0 x 10 </a:t>
            </a:r>
            <a:r>
              <a:rPr lang="pt-BR" sz="1800" b="1" i="0" baseline="30000" dirty="0">
                <a:solidFill>
                  <a:schemeClr val="bg1"/>
                </a:solidFill>
                <a:cs typeface="Arial" charset="0"/>
              </a:rPr>
              <a:t>– 2</a:t>
            </a:r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 mol/L.  </a:t>
            </a:r>
            <a:r>
              <a:rPr lang="pt-BR" sz="1800" b="1" i="0" dirty="0" smtClean="0">
                <a:solidFill>
                  <a:schemeClr val="bg1"/>
                </a:solidFill>
                <a:cs typeface="Arial" charset="0"/>
              </a:rPr>
              <a:t>Qual o </a:t>
            </a:r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valor  do  produto  de  solubilidade  (</a:t>
            </a:r>
            <a:r>
              <a:rPr lang="pt-BR" sz="1800" b="1" i="0" dirty="0" err="1">
                <a:solidFill>
                  <a:schemeClr val="bg1"/>
                </a:solidFill>
                <a:cs typeface="Arial" charset="0"/>
              </a:rPr>
              <a:t>K</a:t>
            </a:r>
            <a:r>
              <a:rPr lang="pt-BR" sz="1800" b="1" i="0" baseline="-30000" dirty="0" err="1">
                <a:solidFill>
                  <a:schemeClr val="bg1"/>
                </a:solidFill>
                <a:cs typeface="Arial" charset="0"/>
              </a:rPr>
              <a:t>ps</a:t>
            </a:r>
            <a:r>
              <a:rPr lang="pt-BR" sz="1800" b="1" i="0" baseline="-30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)  desse  sal,  à  mesma </a:t>
            </a:r>
            <a:r>
              <a:rPr lang="pt-BR" sz="1800" b="1" i="0" dirty="0" smtClean="0">
                <a:solidFill>
                  <a:schemeClr val="bg1"/>
                </a:solidFill>
                <a:cs typeface="Arial" charset="0"/>
              </a:rPr>
              <a:t>temperatura</a:t>
            </a:r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? 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1116014" y="1339453"/>
            <a:ext cx="6829450" cy="800592"/>
            <a:chOff x="1116013" y="1785938"/>
            <a:chExt cx="6829547" cy="1066828"/>
          </a:xfrm>
        </p:grpSpPr>
        <p:sp>
          <p:nvSpPr>
            <p:cNvPr id="142348" name="Text Box 9"/>
            <p:cNvSpPr txBox="1">
              <a:spLocks noChangeArrowheads="1"/>
            </p:cNvSpPr>
            <p:nvPr/>
          </p:nvSpPr>
          <p:spPr bwMode="auto">
            <a:xfrm>
              <a:off x="1116013" y="2360613"/>
              <a:ext cx="1782885" cy="492153"/>
            </a:xfrm>
            <a:prstGeom prst="rect">
              <a:avLst/>
            </a:prstGeom>
            <a:noFill/>
            <a:ln w="76200" cmpd="tri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solidFill>
                    <a:srgbClr val="FFFF00"/>
                  </a:solidFill>
                  <a:cs typeface="Arial" charset="0"/>
                </a:rPr>
                <a:t>2 x 10 </a:t>
              </a:r>
              <a:r>
                <a:rPr lang="pt-BR" sz="1800" b="1" i="0" baseline="30000">
                  <a:solidFill>
                    <a:srgbClr val="FFFF00"/>
                  </a:solidFill>
                  <a:cs typeface="Arial" charset="0"/>
                </a:rPr>
                <a:t>– 2</a:t>
              </a:r>
              <a:r>
                <a:rPr lang="pt-BR" sz="1800" b="1" i="0">
                  <a:solidFill>
                    <a:srgbClr val="FFFF00"/>
                  </a:solidFill>
                  <a:cs typeface="Arial" charset="0"/>
                </a:rPr>
                <a:t> mol/L</a:t>
              </a:r>
            </a:p>
          </p:txBody>
        </p:sp>
        <p:sp>
          <p:nvSpPr>
            <p:cNvPr id="142349" name="Rectangle 13"/>
            <p:cNvSpPr>
              <a:spLocks noChangeArrowheads="1"/>
            </p:cNvSpPr>
            <p:nvPr/>
          </p:nvSpPr>
          <p:spPr bwMode="auto">
            <a:xfrm>
              <a:off x="1692275" y="1857375"/>
              <a:ext cx="1087172" cy="533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Ag</a:t>
              </a:r>
              <a:r>
                <a:rPr lang="pt-BR" sz="2000" b="1" i="0" baseline="-30000">
                  <a:solidFill>
                    <a:srgbClr val="FFFF00"/>
                  </a:solidFill>
                  <a:cs typeface="Arial" charset="0"/>
                </a:rPr>
                <a:t>2</a:t>
              </a:r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SO</a:t>
              </a:r>
              <a:r>
                <a:rPr lang="pt-BR" sz="2000" b="1" i="0" baseline="-30000">
                  <a:solidFill>
                    <a:srgbClr val="FFFF00"/>
                  </a:solidFill>
                  <a:cs typeface="Arial" charset="0"/>
                </a:rPr>
                <a:t>4</a:t>
              </a:r>
            </a:p>
          </p:txBody>
        </p:sp>
        <p:sp>
          <p:nvSpPr>
            <p:cNvPr id="142350" name="Rectangle 16"/>
            <p:cNvSpPr>
              <a:spLocks noChangeArrowheads="1"/>
            </p:cNvSpPr>
            <p:nvPr/>
          </p:nvSpPr>
          <p:spPr bwMode="auto">
            <a:xfrm>
              <a:off x="4129088" y="1857375"/>
              <a:ext cx="2688595" cy="533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2 Ag </a:t>
              </a:r>
              <a:r>
                <a:rPr lang="pt-BR" sz="2000" b="1" i="0" baseline="30000">
                  <a:solidFill>
                    <a:srgbClr val="FFFF00"/>
                  </a:solidFill>
                  <a:cs typeface="Arial" charset="0"/>
                </a:rPr>
                <a:t>+</a:t>
              </a:r>
              <a:r>
                <a:rPr lang="pt-BR" sz="2000" b="1" i="0" baseline="-30000">
                  <a:solidFill>
                    <a:srgbClr val="FFFF00"/>
                  </a:solidFill>
                  <a:cs typeface="Arial" charset="0"/>
                </a:rPr>
                <a:t>           </a:t>
              </a:r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+         SO</a:t>
              </a:r>
              <a:r>
                <a:rPr lang="pt-BR" sz="2000" b="1" i="0" baseline="-30000">
                  <a:solidFill>
                    <a:srgbClr val="FFFF00"/>
                  </a:solidFill>
                  <a:cs typeface="Arial" charset="0"/>
                </a:rPr>
                <a:t>4</a:t>
              </a:r>
            </a:p>
          </p:txBody>
        </p:sp>
        <p:sp>
          <p:nvSpPr>
            <p:cNvPr id="142351" name="Line 17"/>
            <p:cNvSpPr>
              <a:spLocks noChangeShapeType="1"/>
            </p:cNvSpPr>
            <p:nvPr/>
          </p:nvSpPr>
          <p:spPr bwMode="auto">
            <a:xfrm>
              <a:off x="3059113" y="2001838"/>
              <a:ext cx="79216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2352" name="Line 18"/>
            <p:cNvSpPr>
              <a:spLocks noChangeShapeType="1"/>
            </p:cNvSpPr>
            <p:nvPr/>
          </p:nvSpPr>
          <p:spPr bwMode="auto">
            <a:xfrm flipH="1">
              <a:off x="3059113" y="2144713"/>
              <a:ext cx="79057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2353" name="Text Box 20"/>
            <p:cNvSpPr txBox="1">
              <a:spLocks noChangeArrowheads="1"/>
            </p:cNvSpPr>
            <p:nvPr/>
          </p:nvSpPr>
          <p:spPr bwMode="auto">
            <a:xfrm>
              <a:off x="6162675" y="2360613"/>
              <a:ext cx="1782885" cy="492153"/>
            </a:xfrm>
            <a:prstGeom prst="rect">
              <a:avLst/>
            </a:prstGeom>
            <a:noFill/>
            <a:ln w="76200" cmpd="tri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solidFill>
                    <a:srgbClr val="FFFF00"/>
                  </a:solidFill>
                  <a:cs typeface="Arial" charset="0"/>
                </a:rPr>
                <a:t>2 x 10 </a:t>
              </a:r>
              <a:r>
                <a:rPr lang="pt-BR" sz="1800" b="1" i="0" baseline="30000">
                  <a:solidFill>
                    <a:srgbClr val="FFFF00"/>
                  </a:solidFill>
                  <a:cs typeface="Arial" charset="0"/>
                </a:rPr>
                <a:t>– 2</a:t>
              </a:r>
              <a:r>
                <a:rPr lang="pt-BR" sz="1800" b="1" i="0">
                  <a:solidFill>
                    <a:srgbClr val="FFFF00"/>
                  </a:solidFill>
                  <a:cs typeface="Arial" charset="0"/>
                </a:rPr>
                <a:t> mol/L</a:t>
              </a:r>
            </a:p>
          </p:txBody>
        </p:sp>
        <p:sp>
          <p:nvSpPr>
            <p:cNvPr id="142354" name="Text Box 22"/>
            <p:cNvSpPr txBox="1">
              <a:spLocks noChangeArrowheads="1"/>
            </p:cNvSpPr>
            <p:nvPr/>
          </p:nvSpPr>
          <p:spPr bwMode="auto">
            <a:xfrm>
              <a:off x="3857625" y="2360613"/>
              <a:ext cx="1782885" cy="492153"/>
            </a:xfrm>
            <a:prstGeom prst="rect">
              <a:avLst/>
            </a:prstGeom>
            <a:noFill/>
            <a:ln w="76200" cmpd="tri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solidFill>
                    <a:srgbClr val="FFFF00"/>
                  </a:solidFill>
                  <a:cs typeface="Arial" charset="0"/>
                </a:rPr>
                <a:t>4 x 10 </a:t>
              </a:r>
              <a:r>
                <a:rPr lang="pt-BR" sz="1800" b="1" i="0" baseline="30000">
                  <a:solidFill>
                    <a:srgbClr val="FFFF00"/>
                  </a:solidFill>
                  <a:cs typeface="Arial" charset="0"/>
                </a:rPr>
                <a:t>– 2</a:t>
              </a:r>
              <a:r>
                <a:rPr lang="pt-BR" sz="1800" b="1" i="0">
                  <a:solidFill>
                    <a:srgbClr val="FFFF00"/>
                  </a:solidFill>
                  <a:cs typeface="Arial" charset="0"/>
                </a:rPr>
                <a:t> mol/L</a:t>
              </a:r>
            </a:p>
          </p:txBody>
        </p:sp>
        <p:sp>
          <p:nvSpPr>
            <p:cNvPr id="142355" name="Text Box 24"/>
            <p:cNvSpPr txBox="1">
              <a:spLocks noChangeArrowheads="1"/>
            </p:cNvSpPr>
            <p:nvPr/>
          </p:nvSpPr>
          <p:spPr bwMode="auto">
            <a:xfrm>
              <a:off x="6572250" y="1785938"/>
              <a:ext cx="552450" cy="45114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– 2</a:t>
              </a:r>
            </a:p>
          </p:txBody>
        </p:sp>
      </p:grpSp>
      <p:sp>
        <p:nvSpPr>
          <p:cNvPr id="166940" name="Text Box 28"/>
          <p:cNvSpPr txBox="1">
            <a:spLocks noChangeArrowheads="1"/>
          </p:cNvSpPr>
          <p:nvPr/>
        </p:nvSpPr>
        <p:spPr bwMode="auto">
          <a:xfrm>
            <a:off x="1116014" y="2725342"/>
            <a:ext cx="3108543" cy="36933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solidFill>
                  <a:srgbClr val="FFFF00"/>
                </a:solidFill>
                <a:cs typeface="Arial" charset="0"/>
              </a:rPr>
              <a:t>K</a:t>
            </a:r>
            <a:r>
              <a:rPr lang="pt-BR" sz="1400" b="1" i="0">
                <a:solidFill>
                  <a:srgbClr val="FFFF00"/>
                </a:solidFill>
                <a:cs typeface="Arial" charset="0"/>
              </a:rPr>
              <a:t>S</a:t>
            </a:r>
            <a:r>
              <a:rPr lang="pt-BR" sz="1800" b="1" i="0">
                <a:solidFill>
                  <a:srgbClr val="FFFF00"/>
                </a:solidFill>
                <a:cs typeface="Arial" charset="0"/>
              </a:rPr>
              <a:t> = (4 </a:t>
            </a:r>
            <a:r>
              <a:rPr lang="pt-BR" sz="1400" b="1" i="0">
                <a:solidFill>
                  <a:srgbClr val="FFFF00"/>
                </a:solidFill>
                <a:cs typeface="Arial" charset="0"/>
              </a:rPr>
              <a:t>x</a:t>
            </a:r>
            <a:r>
              <a:rPr lang="pt-BR" sz="1800" b="1" i="0">
                <a:solidFill>
                  <a:srgbClr val="FFFF00"/>
                </a:solidFill>
                <a:cs typeface="Arial" charset="0"/>
              </a:rPr>
              <a:t> 10 </a:t>
            </a:r>
            <a:r>
              <a:rPr lang="pt-BR" sz="1800" b="1" i="0" baseline="30000">
                <a:solidFill>
                  <a:srgbClr val="FFFF00"/>
                </a:solidFill>
                <a:cs typeface="Arial" charset="0"/>
              </a:rPr>
              <a:t>– 2</a:t>
            </a:r>
            <a:r>
              <a:rPr lang="pt-BR" sz="1800" b="1" i="0">
                <a:solidFill>
                  <a:srgbClr val="FFFF00"/>
                </a:solidFill>
                <a:cs typeface="Arial" charset="0"/>
              </a:rPr>
              <a:t> )</a:t>
            </a:r>
            <a:r>
              <a:rPr lang="pt-BR" sz="1800" b="1" i="0" baseline="30000">
                <a:solidFill>
                  <a:srgbClr val="FFFF00"/>
                </a:solidFill>
                <a:cs typeface="Arial" charset="0"/>
              </a:rPr>
              <a:t>2</a:t>
            </a:r>
            <a:r>
              <a:rPr lang="pt-BR" sz="1800" b="1" i="0">
                <a:solidFill>
                  <a:srgbClr val="FFFF00"/>
                </a:solidFill>
                <a:cs typeface="Arial" charset="0"/>
              </a:rPr>
              <a:t> </a:t>
            </a:r>
            <a:r>
              <a:rPr lang="pt-BR" sz="1400" b="1" i="0">
                <a:solidFill>
                  <a:srgbClr val="FFFF00"/>
                </a:solidFill>
                <a:cs typeface="Arial" charset="0"/>
              </a:rPr>
              <a:t>x</a:t>
            </a:r>
            <a:r>
              <a:rPr lang="pt-BR" sz="1800" b="1" i="0">
                <a:solidFill>
                  <a:srgbClr val="FFFF00"/>
                </a:solidFill>
                <a:cs typeface="Arial" charset="0"/>
              </a:rPr>
              <a:t> 2 </a:t>
            </a:r>
            <a:r>
              <a:rPr lang="pt-BR" sz="1400" b="1" i="0">
                <a:solidFill>
                  <a:srgbClr val="FFFF00"/>
                </a:solidFill>
                <a:cs typeface="Arial" charset="0"/>
              </a:rPr>
              <a:t>x</a:t>
            </a:r>
            <a:r>
              <a:rPr lang="pt-BR" sz="1800" b="1" i="0">
                <a:solidFill>
                  <a:srgbClr val="FFFF00"/>
                </a:solidFill>
                <a:cs typeface="Arial" charset="0"/>
              </a:rPr>
              <a:t> 10 </a:t>
            </a:r>
            <a:r>
              <a:rPr lang="pt-BR" sz="1800" b="1" i="0" baseline="30000">
                <a:solidFill>
                  <a:srgbClr val="FFFF00"/>
                </a:solidFill>
                <a:cs typeface="Arial" charset="0"/>
              </a:rPr>
              <a:t>– 2</a:t>
            </a:r>
            <a:r>
              <a:rPr lang="pt-BR" sz="1800" b="1" i="0">
                <a:solidFill>
                  <a:srgbClr val="FFFF00"/>
                </a:solidFill>
                <a:cs typeface="Arial" charset="0"/>
              </a:rPr>
              <a:t> </a:t>
            </a:r>
            <a:endParaRPr lang="pt-BR" sz="1400" b="1" i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66945" name="Text Box 33"/>
          <p:cNvSpPr txBox="1">
            <a:spLocks noChangeArrowheads="1"/>
          </p:cNvSpPr>
          <p:nvPr/>
        </p:nvSpPr>
        <p:spPr bwMode="auto">
          <a:xfrm>
            <a:off x="1116013" y="3212306"/>
            <a:ext cx="2933816" cy="36933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solidFill>
                  <a:srgbClr val="FFFF00"/>
                </a:solidFill>
                <a:cs typeface="Arial" charset="0"/>
              </a:rPr>
              <a:t>K</a:t>
            </a:r>
            <a:r>
              <a:rPr lang="pt-BR" sz="1400" b="1" i="0">
                <a:solidFill>
                  <a:srgbClr val="FFFF00"/>
                </a:solidFill>
                <a:cs typeface="Arial" charset="0"/>
              </a:rPr>
              <a:t>S</a:t>
            </a:r>
            <a:r>
              <a:rPr lang="pt-BR" sz="1800" b="1" i="0">
                <a:solidFill>
                  <a:srgbClr val="FFFF00"/>
                </a:solidFill>
                <a:cs typeface="Arial" charset="0"/>
              </a:rPr>
              <a:t> = 16 </a:t>
            </a:r>
            <a:r>
              <a:rPr lang="pt-BR" sz="1400" b="1" i="0">
                <a:solidFill>
                  <a:srgbClr val="FFFF00"/>
                </a:solidFill>
                <a:cs typeface="Arial" charset="0"/>
              </a:rPr>
              <a:t>x</a:t>
            </a:r>
            <a:r>
              <a:rPr lang="pt-BR" sz="1800" b="1" i="0">
                <a:solidFill>
                  <a:srgbClr val="FFFF00"/>
                </a:solidFill>
                <a:cs typeface="Arial" charset="0"/>
              </a:rPr>
              <a:t> 10 </a:t>
            </a:r>
            <a:r>
              <a:rPr lang="pt-BR" sz="1800" b="1" i="0" baseline="30000">
                <a:solidFill>
                  <a:srgbClr val="FFFF00"/>
                </a:solidFill>
                <a:cs typeface="Arial" charset="0"/>
              </a:rPr>
              <a:t>– 4</a:t>
            </a:r>
            <a:r>
              <a:rPr lang="pt-BR" sz="1800" b="1" i="0">
                <a:solidFill>
                  <a:srgbClr val="FFFF00"/>
                </a:solidFill>
                <a:cs typeface="Arial" charset="0"/>
              </a:rPr>
              <a:t> </a:t>
            </a:r>
            <a:r>
              <a:rPr lang="pt-BR" sz="1400" b="1" i="0">
                <a:solidFill>
                  <a:srgbClr val="FFFF00"/>
                </a:solidFill>
                <a:cs typeface="Arial" charset="0"/>
              </a:rPr>
              <a:t>x</a:t>
            </a:r>
            <a:r>
              <a:rPr lang="pt-BR" sz="1800" b="1" i="0">
                <a:solidFill>
                  <a:srgbClr val="FFFF00"/>
                </a:solidFill>
                <a:cs typeface="Arial" charset="0"/>
              </a:rPr>
              <a:t>  2 </a:t>
            </a:r>
            <a:r>
              <a:rPr lang="pt-BR" sz="1400" b="1" i="0">
                <a:solidFill>
                  <a:srgbClr val="FFFF00"/>
                </a:solidFill>
                <a:cs typeface="Arial" charset="0"/>
              </a:rPr>
              <a:t>x</a:t>
            </a:r>
            <a:r>
              <a:rPr lang="pt-BR" sz="1800" b="1" i="0">
                <a:solidFill>
                  <a:srgbClr val="FFFF00"/>
                </a:solidFill>
                <a:cs typeface="Arial" charset="0"/>
              </a:rPr>
              <a:t> 10 </a:t>
            </a:r>
            <a:r>
              <a:rPr lang="pt-BR" sz="1800" b="1" i="0" baseline="30000">
                <a:solidFill>
                  <a:srgbClr val="FFFF00"/>
                </a:solidFill>
                <a:cs typeface="Arial" charset="0"/>
              </a:rPr>
              <a:t>– 2</a:t>
            </a:r>
            <a:endParaRPr lang="pt-BR" sz="1400" b="1" i="0" baseline="300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66949" name="Text Box 37"/>
          <p:cNvSpPr txBox="1">
            <a:spLocks noChangeArrowheads="1"/>
          </p:cNvSpPr>
          <p:nvPr/>
        </p:nvSpPr>
        <p:spPr bwMode="auto">
          <a:xfrm>
            <a:off x="1116013" y="3698081"/>
            <a:ext cx="1752403" cy="36933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solidFill>
                  <a:srgbClr val="FFFF00"/>
                </a:solidFill>
                <a:cs typeface="Arial" charset="0"/>
              </a:rPr>
              <a:t>K</a:t>
            </a:r>
            <a:r>
              <a:rPr lang="pt-BR" sz="1400" b="1" i="0">
                <a:solidFill>
                  <a:srgbClr val="FFFF00"/>
                </a:solidFill>
                <a:cs typeface="Arial" charset="0"/>
              </a:rPr>
              <a:t>S</a:t>
            </a:r>
            <a:r>
              <a:rPr lang="pt-BR" sz="1800" b="1" i="0">
                <a:solidFill>
                  <a:srgbClr val="FFFF00"/>
                </a:solidFill>
                <a:cs typeface="Arial" charset="0"/>
              </a:rPr>
              <a:t> = 32 </a:t>
            </a:r>
            <a:r>
              <a:rPr lang="pt-BR" sz="1400" b="1" i="0">
                <a:solidFill>
                  <a:srgbClr val="FFFF00"/>
                </a:solidFill>
                <a:cs typeface="Arial" charset="0"/>
              </a:rPr>
              <a:t>x</a:t>
            </a:r>
            <a:r>
              <a:rPr lang="pt-BR" sz="1800" b="1" i="0">
                <a:solidFill>
                  <a:srgbClr val="FFFF00"/>
                </a:solidFill>
                <a:cs typeface="Arial" charset="0"/>
              </a:rPr>
              <a:t> 10 </a:t>
            </a:r>
            <a:r>
              <a:rPr lang="pt-BR" sz="1800" b="1" i="0" baseline="30000">
                <a:solidFill>
                  <a:srgbClr val="FFFF00"/>
                </a:solidFill>
                <a:cs typeface="Arial" charset="0"/>
              </a:rPr>
              <a:t>– 6</a:t>
            </a:r>
            <a:endParaRPr lang="pt-BR" sz="1400" b="1" i="0" baseline="300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66953" name="Text Box 41"/>
          <p:cNvSpPr txBox="1">
            <a:spLocks noChangeArrowheads="1"/>
          </p:cNvSpPr>
          <p:nvPr/>
        </p:nvSpPr>
        <p:spPr bwMode="auto">
          <a:xfrm>
            <a:off x="1116013" y="4088606"/>
            <a:ext cx="1816523" cy="36933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solidFill>
                  <a:srgbClr val="FFFF00"/>
                </a:solidFill>
                <a:cs typeface="Arial" charset="0"/>
              </a:rPr>
              <a:t>K</a:t>
            </a:r>
            <a:r>
              <a:rPr lang="pt-BR" sz="1400" b="1" i="0">
                <a:solidFill>
                  <a:srgbClr val="FFFF00"/>
                </a:solidFill>
                <a:cs typeface="Arial" charset="0"/>
              </a:rPr>
              <a:t>S</a:t>
            </a:r>
            <a:r>
              <a:rPr lang="pt-BR" sz="1800" b="1" i="0">
                <a:solidFill>
                  <a:srgbClr val="FFFF00"/>
                </a:solidFill>
                <a:cs typeface="Arial" charset="0"/>
              </a:rPr>
              <a:t> = 3,2 </a:t>
            </a:r>
            <a:r>
              <a:rPr lang="pt-BR" sz="1400" b="1" i="0">
                <a:solidFill>
                  <a:srgbClr val="FFFF00"/>
                </a:solidFill>
                <a:cs typeface="Arial" charset="0"/>
              </a:rPr>
              <a:t>x</a:t>
            </a:r>
            <a:r>
              <a:rPr lang="pt-BR" sz="1800" b="1" i="0">
                <a:solidFill>
                  <a:srgbClr val="FFFF00"/>
                </a:solidFill>
                <a:cs typeface="Arial" charset="0"/>
              </a:rPr>
              <a:t> 10 </a:t>
            </a:r>
            <a:r>
              <a:rPr lang="pt-BR" sz="1800" b="1" i="0" baseline="30000">
                <a:solidFill>
                  <a:srgbClr val="FFFF00"/>
                </a:solidFill>
                <a:cs typeface="Arial" charset="0"/>
              </a:rPr>
              <a:t>– 5</a:t>
            </a:r>
            <a:endParaRPr lang="pt-BR" sz="1400" b="1" i="0" baseline="3000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16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166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6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16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166940" grpId="0"/>
      <p:bldP spid="166945" grpId="0"/>
      <p:bldP spid="166949" grpId="0"/>
      <p:bldP spid="16695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442397" y="-89529"/>
            <a:ext cx="8281434" cy="12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pt-BR" sz="1800" b="1" i="0" dirty="0">
                <a:solidFill>
                  <a:schemeClr val="bg1"/>
                </a:solidFill>
                <a:cs typeface="Times New Roman" charset="0"/>
              </a:rPr>
              <a:t>02) A determinada temperatura, a solubilidade do composto XY em água</a:t>
            </a:r>
          </a:p>
          <a:p>
            <a:pPr algn="just" eaLnBrk="0" hangingPunct="0">
              <a:lnSpc>
                <a:spcPct val="150000"/>
              </a:lnSpc>
            </a:pPr>
            <a:r>
              <a:rPr lang="pt-BR" sz="1800" b="1" i="0" dirty="0">
                <a:solidFill>
                  <a:schemeClr val="bg1"/>
                </a:solidFill>
                <a:cs typeface="Times New Roman" charset="0"/>
              </a:rPr>
              <a:t>      é 2,0 x 10</a:t>
            </a:r>
            <a:r>
              <a:rPr lang="pt-BR" sz="1800" b="1" i="0" baseline="30000" dirty="0">
                <a:solidFill>
                  <a:schemeClr val="bg1"/>
                </a:solidFill>
                <a:cs typeface="Times New Roman" charset="0"/>
              </a:rPr>
              <a:t> – 2 </a:t>
            </a:r>
            <a:r>
              <a:rPr lang="pt-BR" sz="1800" b="1" i="0" dirty="0">
                <a:solidFill>
                  <a:schemeClr val="bg1"/>
                </a:solidFill>
                <a:cs typeface="Times New Roman" charset="0"/>
              </a:rPr>
              <a:t>mol/L.  O produto de solubilidade (</a:t>
            </a:r>
            <a:r>
              <a:rPr lang="pt-BR" sz="1800" b="1" i="0" dirty="0" err="1">
                <a:solidFill>
                  <a:schemeClr val="bg1"/>
                </a:solidFill>
                <a:cs typeface="Times New Roman" charset="0"/>
              </a:rPr>
              <a:t>K</a:t>
            </a:r>
            <a:r>
              <a:rPr lang="pt-BR" sz="1800" b="1" i="0" baseline="-30000" dirty="0" err="1">
                <a:solidFill>
                  <a:schemeClr val="bg1"/>
                </a:solidFill>
                <a:cs typeface="Times New Roman" charset="0"/>
              </a:rPr>
              <a:t>ps</a:t>
            </a:r>
            <a:r>
              <a:rPr lang="pt-BR" sz="1800" b="1" i="0" dirty="0">
                <a:solidFill>
                  <a:schemeClr val="bg1"/>
                </a:solidFill>
                <a:cs typeface="Times New Roman" charset="0"/>
              </a:rPr>
              <a:t>) desse sal à mesma</a:t>
            </a:r>
          </a:p>
          <a:p>
            <a:pPr algn="just" eaLnBrk="0" hangingPunct="0">
              <a:lnSpc>
                <a:spcPct val="150000"/>
              </a:lnSpc>
            </a:pPr>
            <a:r>
              <a:rPr lang="pt-BR" sz="1800" b="1" i="0" dirty="0">
                <a:solidFill>
                  <a:schemeClr val="bg1"/>
                </a:solidFill>
                <a:cs typeface="Times New Roman" charset="0"/>
              </a:rPr>
              <a:t>      temperatura é:</a:t>
            </a:r>
            <a:endParaRPr lang="pt-BR" sz="1800" b="1" i="0" dirty="0">
              <a:solidFill>
                <a:schemeClr val="bg1"/>
              </a:solidFill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428437" y="1395229"/>
            <a:ext cx="181171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buFont typeface="Arial" charset="0"/>
              <a:buAutoNum type="alphaLcParenR"/>
              <a:tabLst>
                <a:tab pos="457200" algn="l"/>
              </a:tabLst>
            </a:pPr>
            <a:r>
              <a:rPr lang="pt-BR" sz="2000" b="1" i="0" dirty="0">
                <a:solidFill>
                  <a:schemeClr val="bg1"/>
                </a:solidFill>
                <a:cs typeface="Times New Roman" charset="0"/>
              </a:rPr>
              <a:t>4,0 x 10</a:t>
            </a:r>
            <a:r>
              <a:rPr lang="pt-BR" sz="2000" b="1" i="0" baseline="30000" dirty="0">
                <a:solidFill>
                  <a:schemeClr val="bg1"/>
                </a:solidFill>
                <a:cs typeface="Times New Roman" charset="0"/>
              </a:rPr>
              <a:t> – 4</a:t>
            </a:r>
            <a:r>
              <a:rPr lang="pt-BR" sz="2000" b="1" i="0" dirty="0">
                <a:solidFill>
                  <a:schemeClr val="bg1"/>
                </a:solidFill>
                <a:cs typeface="Times New Roman" charset="0"/>
              </a:rPr>
              <a:t>.</a:t>
            </a:r>
            <a:endParaRPr lang="pt-BR" sz="2000" b="1" i="0" dirty="0">
              <a:solidFill>
                <a:schemeClr val="bg1"/>
              </a:solidFill>
            </a:endParaRPr>
          </a:p>
          <a:p>
            <a:pPr marL="342900" indent="-342900" algn="just" eaLnBrk="0" hangingPunct="0">
              <a:lnSpc>
                <a:spcPct val="150000"/>
              </a:lnSpc>
              <a:buFont typeface="Arial" charset="0"/>
              <a:buAutoNum type="alphaLcParenR"/>
              <a:tabLst>
                <a:tab pos="457200" algn="l"/>
              </a:tabLst>
            </a:pPr>
            <a:r>
              <a:rPr lang="pt-BR" sz="2000" b="1" i="0" dirty="0">
                <a:solidFill>
                  <a:schemeClr val="bg1"/>
                </a:solidFill>
                <a:cs typeface="Times New Roman" charset="0"/>
              </a:rPr>
              <a:t>8,0 x 10</a:t>
            </a:r>
            <a:r>
              <a:rPr lang="pt-BR" sz="2000" b="1" i="0" baseline="30000" dirty="0">
                <a:solidFill>
                  <a:schemeClr val="bg1"/>
                </a:solidFill>
                <a:cs typeface="Times New Roman" charset="0"/>
              </a:rPr>
              <a:t> – 4</a:t>
            </a:r>
            <a:r>
              <a:rPr lang="pt-BR" sz="2000" b="1" i="0" dirty="0">
                <a:solidFill>
                  <a:schemeClr val="bg1"/>
                </a:solidFill>
                <a:cs typeface="Times New Roman" charset="0"/>
              </a:rPr>
              <a:t>.</a:t>
            </a:r>
            <a:endParaRPr lang="pt-BR" sz="2000" b="1" i="0" dirty="0">
              <a:solidFill>
                <a:schemeClr val="bg1"/>
              </a:solidFill>
            </a:endParaRPr>
          </a:p>
          <a:p>
            <a:pPr marL="342900" indent="-342900" algn="just" eaLnBrk="0" hangingPunct="0">
              <a:lnSpc>
                <a:spcPct val="150000"/>
              </a:lnSpc>
              <a:buFont typeface="Arial" charset="0"/>
              <a:buAutoNum type="alphaLcParenR"/>
              <a:tabLst>
                <a:tab pos="457200" algn="l"/>
              </a:tabLst>
            </a:pPr>
            <a:r>
              <a:rPr lang="pt-BR" sz="2000" b="1" i="0" dirty="0">
                <a:solidFill>
                  <a:schemeClr val="bg1"/>
                </a:solidFill>
                <a:cs typeface="Times New Roman" charset="0"/>
              </a:rPr>
              <a:t>6,4 x 10</a:t>
            </a:r>
            <a:r>
              <a:rPr lang="pt-BR" sz="2000" b="1" i="0" baseline="30000" dirty="0">
                <a:solidFill>
                  <a:schemeClr val="bg1"/>
                </a:solidFill>
                <a:cs typeface="Times New Roman" charset="0"/>
              </a:rPr>
              <a:t> – 5</a:t>
            </a:r>
            <a:r>
              <a:rPr lang="pt-BR" sz="2000" b="1" i="0" dirty="0">
                <a:solidFill>
                  <a:schemeClr val="bg1"/>
                </a:solidFill>
                <a:cs typeface="Times New Roman" charset="0"/>
              </a:rPr>
              <a:t>.</a:t>
            </a:r>
            <a:endParaRPr lang="pt-BR" sz="2000" b="1" i="0" dirty="0">
              <a:solidFill>
                <a:schemeClr val="bg1"/>
              </a:solidFill>
            </a:endParaRPr>
          </a:p>
          <a:p>
            <a:pPr marL="342900" indent="-342900" algn="just" eaLnBrk="0" hangingPunct="0">
              <a:lnSpc>
                <a:spcPct val="150000"/>
              </a:lnSpc>
              <a:buFont typeface="Arial" charset="0"/>
              <a:buAutoNum type="alphaLcParenR"/>
              <a:tabLst>
                <a:tab pos="457200" algn="l"/>
              </a:tabLst>
            </a:pPr>
            <a:r>
              <a:rPr lang="pt-BR" sz="2000" b="1" i="0" dirty="0">
                <a:solidFill>
                  <a:schemeClr val="bg1"/>
                </a:solidFill>
                <a:cs typeface="Times New Roman" charset="0"/>
              </a:rPr>
              <a:t>3,2 x 10</a:t>
            </a:r>
            <a:r>
              <a:rPr lang="pt-BR" sz="2000" b="1" i="0" baseline="30000" dirty="0">
                <a:solidFill>
                  <a:schemeClr val="bg1"/>
                </a:solidFill>
                <a:cs typeface="Times New Roman" charset="0"/>
              </a:rPr>
              <a:t> – 5</a:t>
            </a:r>
            <a:r>
              <a:rPr lang="pt-BR" sz="2000" b="1" i="0" dirty="0">
                <a:solidFill>
                  <a:schemeClr val="bg1"/>
                </a:solidFill>
                <a:cs typeface="Times New Roman" charset="0"/>
              </a:rPr>
              <a:t>.</a:t>
            </a:r>
            <a:endParaRPr lang="pt-BR" sz="2000" b="1" i="0" dirty="0">
              <a:solidFill>
                <a:schemeClr val="bg1"/>
              </a:solidFill>
            </a:endParaRPr>
          </a:p>
          <a:p>
            <a:pPr marL="342900" indent="-342900" algn="just" eaLnBrk="0" hangingPunct="0">
              <a:lnSpc>
                <a:spcPct val="150000"/>
              </a:lnSpc>
              <a:buFont typeface="Arial" charset="0"/>
              <a:buAutoNum type="alphaLcParenR"/>
              <a:tabLst>
                <a:tab pos="457200" algn="l"/>
              </a:tabLst>
            </a:pPr>
            <a:r>
              <a:rPr lang="pt-BR" sz="2000" b="1" i="0" dirty="0">
                <a:solidFill>
                  <a:schemeClr val="bg1"/>
                </a:solidFill>
                <a:cs typeface="Times New Roman" charset="0"/>
              </a:rPr>
              <a:t>8,0 x 10</a:t>
            </a:r>
            <a:r>
              <a:rPr lang="pt-BR" sz="2000" b="1" i="0" baseline="30000" dirty="0">
                <a:solidFill>
                  <a:schemeClr val="bg1"/>
                </a:solidFill>
                <a:cs typeface="Times New Roman" charset="0"/>
              </a:rPr>
              <a:t> – 6</a:t>
            </a:r>
            <a:r>
              <a:rPr lang="pt-BR" sz="2000" b="1" i="0" dirty="0">
                <a:solidFill>
                  <a:schemeClr val="bg1"/>
                </a:solidFill>
                <a:cs typeface="Times New Roman" charset="0"/>
              </a:rPr>
              <a:t>.</a:t>
            </a:r>
            <a:endParaRPr lang="pt-BR" sz="2000" b="1" i="0" dirty="0">
              <a:solidFill>
                <a:schemeClr val="bg1"/>
              </a:solidFill>
            </a:endParaRP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3544889" y="914370"/>
            <a:ext cx="4764030" cy="450169"/>
            <a:chOff x="3544888" y="1219119"/>
            <a:chExt cx="4764341" cy="600314"/>
          </a:xfrm>
        </p:grpSpPr>
        <p:sp>
          <p:nvSpPr>
            <p:cNvPr id="143376" name="Line 11"/>
            <p:cNvSpPr>
              <a:spLocks noChangeShapeType="1"/>
            </p:cNvSpPr>
            <p:nvPr/>
          </p:nvSpPr>
          <p:spPr bwMode="auto">
            <a:xfrm>
              <a:off x="4686300" y="1412875"/>
              <a:ext cx="792163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377" name="Line 12"/>
            <p:cNvSpPr>
              <a:spLocks noChangeShapeType="1"/>
            </p:cNvSpPr>
            <p:nvPr/>
          </p:nvSpPr>
          <p:spPr bwMode="auto">
            <a:xfrm flipH="1">
              <a:off x="4686300" y="1555750"/>
              <a:ext cx="79057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378" name="CaixaDeTexto 6"/>
            <p:cNvSpPr txBox="1">
              <a:spLocks noChangeArrowheads="1"/>
            </p:cNvSpPr>
            <p:nvPr/>
          </p:nvSpPr>
          <p:spPr bwMode="auto">
            <a:xfrm>
              <a:off x="3544888" y="1285874"/>
              <a:ext cx="527743" cy="533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>
                  <a:solidFill>
                    <a:srgbClr val="FFFF00"/>
                  </a:solidFill>
                </a:rPr>
                <a:t>XY</a:t>
              </a:r>
            </a:p>
          </p:txBody>
        </p:sp>
        <p:sp>
          <p:nvSpPr>
            <p:cNvPr id="143379" name="Rectangle 4"/>
            <p:cNvSpPr>
              <a:spLocks noChangeArrowheads="1"/>
            </p:cNvSpPr>
            <p:nvPr/>
          </p:nvSpPr>
          <p:spPr bwMode="auto">
            <a:xfrm>
              <a:off x="5517898" y="1219119"/>
              <a:ext cx="2791331" cy="533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just" eaLnBrk="0" hangingPunct="0">
                <a:tabLst>
                  <a:tab pos="457200" algn="l"/>
                </a:tabLst>
              </a:pPr>
              <a:r>
                <a:rPr lang="pt-BR" sz="2000" b="1" i="0">
                  <a:solidFill>
                    <a:srgbClr val="FFFF00"/>
                  </a:solidFill>
                  <a:cs typeface="Times New Roman" charset="0"/>
                </a:rPr>
                <a:t>     X</a:t>
              </a:r>
              <a:r>
                <a:rPr lang="pt-BR" sz="2000" b="1" i="0" baseline="30000">
                  <a:solidFill>
                    <a:srgbClr val="FFFF00"/>
                  </a:solidFill>
                  <a:cs typeface="Times New Roman" charset="0"/>
                </a:rPr>
                <a:t>+ A </a:t>
              </a:r>
              <a:r>
                <a:rPr lang="pt-BR" sz="2000" b="1" i="0">
                  <a:solidFill>
                    <a:srgbClr val="FFFF00"/>
                  </a:solidFill>
                  <a:cs typeface="Times New Roman" charset="0"/>
                </a:rPr>
                <a:t>      +         Y </a:t>
              </a:r>
              <a:r>
                <a:rPr lang="pt-BR" sz="2000" b="1" i="0" baseline="30000">
                  <a:solidFill>
                    <a:srgbClr val="FFFF00"/>
                  </a:solidFill>
                  <a:cs typeface="Times New Roman" charset="0"/>
                </a:rPr>
                <a:t>– B </a:t>
              </a:r>
              <a:endParaRPr lang="pt-BR" sz="2000" b="1" i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3108326" y="1339453"/>
            <a:ext cx="1370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2,0 . 10</a:t>
            </a:r>
            <a:r>
              <a:rPr lang="pt-BR" sz="2000" b="1" i="0" baseline="30000">
                <a:solidFill>
                  <a:srgbClr val="FFFF00"/>
                </a:solidFill>
                <a:cs typeface="Times New Roman" charset="0"/>
              </a:rPr>
              <a:t> – 2 </a:t>
            </a:r>
            <a:endParaRPr lang="pt-BR">
              <a:solidFill>
                <a:srgbClr val="FFFF00"/>
              </a:solidFill>
            </a:endParaRP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5594351" y="1339453"/>
            <a:ext cx="1370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2,0 . 10</a:t>
            </a:r>
            <a:r>
              <a:rPr lang="pt-BR" sz="2000" b="1" i="0" baseline="30000">
                <a:solidFill>
                  <a:srgbClr val="FFFF00"/>
                </a:solidFill>
                <a:cs typeface="Times New Roman" charset="0"/>
              </a:rPr>
              <a:t> – 2 </a:t>
            </a:r>
            <a:endParaRPr lang="pt-BR">
              <a:solidFill>
                <a:srgbClr val="FFFF00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7237413" y="1339453"/>
            <a:ext cx="1370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2,0 . 10</a:t>
            </a:r>
            <a:r>
              <a:rPr lang="pt-BR" sz="2000" b="1" i="0" baseline="30000">
                <a:solidFill>
                  <a:srgbClr val="FFFF00"/>
                </a:solidFill>
                <a:cs typeface="Times New Roman" charset="0"/>
              </a:rPr>
              <a:t> – 2 </a:t>
            </a:r>
            <a:endParaRPr lang="pt-BR">
              <a:solidFill>
                <a:srgbClr val="FFFF00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759945" y="1878776"/>
            <a:ext cx="26035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tabLst>
                <a:tab pos="457200" algn="l"/>
              </a:tabLst>
            </a:pP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Kps  =  [ X</a:t>
            </a:r>
            <a:r>
              <a:rPr lang="pt-BR" sz="2000" b="1" i="0" baseline="30000">
                <a:solidFill>
                  <a:srgbClr val="FFFF00"/>
                </a:solidFill>
                <a:cs typeface="Times New Roman" charset="0"/>
              </a:rPr>
              <a:t>+A </a:t>
            </a: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] [Y </a:t>
            </a:r>
            <a:r>
              <a:rPr lang="pt-BR" sz="2000" b="1" i="0" baseline="30000">
                <a:solidFill>
                  <a:srgbClr val="FFFF00"/>
                </a:solidFill>
                <a:cs typeface="Times New Roman" charset="0"/>
              </a:rPr>
              <a:t>– B</a:t>
            </a: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 ]</a:t>
            </a:r>
            <a:endParaRPr lang="pt-BR" sz="2000" b="1" i="0">
              <a:solidFill>
                <a:srgbClr val="FFFF00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786189" y="2360980"/>
            <a:ext cx="4071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Kps   =  2,0 . 10</a:t>
            </a:r>
            <a:r>
              <a:rPr lang="pt-BR" sz="2000" b="1" i="0" baseline="30000">
                <a:solidFill>
                  <a:srgbClr val="FFFF00"/>
                </a:solidFill>
                <a:cs typeface="Times New Roman" charset="0"/>
              </a:rPr>
              <a:t> – 2 </a:t>
            </a: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 .  2,0 . 10</a:t>
            </a:r>
            <a:r>
              <a:rPr lang="pt-BR" sz="2000" b="1" i="0" baseline="30000">
                <a:solidFill>
                  <a:srgbClr val="FFFF00"/>
                </a:solidFill>
                <a:cs typeface="Times New Roman" charset="0"/>
              </a:rPr>
              <a:t> – 2</a:t>
            </a:r>
            <a:endParaRPr lang="pt-BR" sz="2000" b="1" i="0">
              <a:solidFill>
                <a:srgbClr val="FFFF00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786182" y="2864596"/>
            <a:ext cx="250033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pt-BR" sz="2000" b="1" i="0" dirty="0" err="1">
                <a:solidFill>
                  <a:schemeClr val="bg1"/>
                </a:solidFill>
                <a:ea typeface="Times New Roman" pitchFamily="18" charset="0"/>
              </a:rPr>
              <a:t>Kps</a:t>
            </a:r>
            <a:r>
              <a:rPr lang="pt-BR" sz="2000" b="1" i="0" dirty="0">
                <a:solidFill>
                  <a:schemeClr val="bg1"/>
                </a:solidFill>
                <a:ea typeface="Times New Roman" pitchFamily="18" charset="0"/>
              </a:rPr>
              <a:t>   =  4,0 . 10</a:t>
            </a:r>
            <a:r>
              <a:rPr lang="pt-BR" sz="2000" b="1" i="0" baseline="30000" dirty="0">
                <a:solidFill>
                  <a:schemeClr val="bg1"/>
                </a:solidFill>
                <a:ea typeface="Times New Roman" pitchFamily="18" charset="0"/>
              </a:rPr>
              <a:t> – 4 </a:t>
            </a:r>
            <a:endParaRPr lang="pt-BR" sz="2000" b="1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0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autoRev="1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"/>
          <p:cNvSpPr>
            <a:spLocks noChangeArrowheads="1"/>
          </p:cNvSpPr>
          <p:nvPr/>
        </p:nvSpPr>
        <p:spPr bwMode="auto">
          <a:xfrm>
            <a:off x="458896" y="-72861"/>
            <a:ext cx="7988084" cy="12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lnSpc>
                <a:spcPct val="150000"/>
              </a:lnSpc>
              <a:tabLst>
                <a:tab pos="449263" algn="r"/>
                <a:tab pos="6750050" algn="r"/>
              </a:tabLst>
            </a:pPr>
            <a:r>
              <a:rPr lang="pt-BR" sz="1800" b="1" i="0" dirty="0">
                <a:solidFill>
                  <a:schemeClr val="bg1"/>
                </a:solidFill>
                <a:cs typeface="Times New Roman" charset="0"/>
              </a:rPr>
              <a:t>03) (FESO-RJ) A solubilidade de um fosfato de metal alcalino terroso a</a:t>
            </a:r>
          </a:p>
          <a:p>
            <a:pPr algn="just" eaLnBrk="0" hangingPunct="0">
              <a:lnSpc>
                <a:spcPct val="150000"/>
              </a:lnSpc>
              <a:tabLst>
                <a:tab pos="449263" algn="r"/>
                <a:tab pos="6750050" algn="r"/>
              </a:tabLst>
            </a:pPr>
            <a:r>
              <a:rPr lang="pt-BR" sz="1800" b="1" i="0" dirty="0">
                <a:solidFill>
                  <a:schemeClr val="bg1"/>
                </a:solidFill>
                <a:cs typeface="Times New Roman" charset="0"/>
              </a:rPr>
              <a:t>       25°C   é  10</a:t>
            </a:r>
            <a:r>
              <a:rPr lang="pt-BR" sz="1800" b="1" i="0" baseline="30000" dirty="0">
                <a:solidFill>
                  <a:schemeClr val="bg1"/>
                </a:solidFill>
                <a:cs typeface="Times New Roman" charset="0"/>
              </a:rPr>
              <a:t> – 4</a:t>
            </a:r>
            <a:r>
              <a:rPr lang="pt-BR" sz="1800" b="1" i="0" dirty="0">
                <a:solidFill>
                  <a:schemeClr val="bg1"/>
                </a:solidFill>
                <a:cs typeface="Times New Roman" charset="0"/>
              </a:rPr>
              <a:t> mol/L.   O produto de solubilidade deste sal a 25°C é,</a:t>
            </a:r>
          </a:p>
          <a:p>
            <a:pPr algn="just" eaLnBrk="0" hangingPunct="0">
              <a:lnSpc>
                <a:spcPct val="150000"/>
              </a:lnSpc>
              <a:tabLst>
                <a:tab pos="449263" algn="r"/>
                <a:tab pos="6750050" algn="r"/>
              </a:tabLst>
            </a:pPr>
            <a:r>
              <a:rPr lang="pt-BR" sz="1800" b="1" i="0" dirty="0">
                <a:solidFill>
                  <a:schemeClr val="bg1"/>
                </a:solidFill>
                <a:cs typeface="Times New Roman" charset="0"/>
              </a:rPr>
              <a:t>      aproximadamente, igual a:</a:t>
            </a:r>
            <a:endParaRPr lang="pt-BR" sz="1800" b="1" i="0" dirty="0">
              <a:solidFill>
                <a:schemeClr val="bg1"/>
              </a:solidFill>
            </a:endParaRPr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7307" y="1395229"/>
            <a:ext cx="262604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914400" lvl="1" indent="-457200" algn="just" eaLnBrk="0" hangingPunct="0">
              <a:lnSpc>
                <a:spcPct val="150000"/>
              </a:lnSpc>
              <a:buFont typeface="Arial" charset="0"/>
              <a:buAutoNum type="alphaLcParenR"/>
              <a:tabLst>
                <a:tab pos="449263" algn="r"/>
                <a:tab pos="6750050" algn="r"/>
              </a:tabLst>
            </a:pPr>
            <a:r>
              <a:rPr lang="pt-BR" sz="2000" b="1" i="0" dirty="0">
                <a:solidFill>
                  <a:schemeClr val="bg1"/>
                </a:solidFill>
                <a:cs typeface="Times New Roman" charset="0"/>
              </a:rPr>
              <a:t>1,08 x 10</a:t>
            </a:r>
            <a:r>
              <a:rPr lang="pt-BR" sz="2000" b="1" i="0" baseline="30000" dirty="0">
                <a:solidFill>
                  <a:schemeClr val="bg1"/>
                </a:solidFill>
                <a:cs typeface="Times New Roman" charset="0"/>
              </a:rPr>
              <a:t> – 8</a:t>
            </a:r>
            <a:r>
              <a:rPr lang="pt-BR" sz="2000" b="1" i="0" dirty="0">
                <a:solidFill>
                  <a:schemeClr val="bg1"/>
                </a:solidFill>
                <a:cs typeface="Times New Roman" charset="0"/>
              </a:rPr>
              <a:t>.</a:t>
            </a:r>
            <a:endParaRPr lang="pt-BR" sz="2000" b="1" i="0" dirty="0">
              <a:solidFill>
                <a:schemeClr val="bg1"/>
              </a:solidFill>
            </a:endParaRPr>
          </a:p>
          <a:p>
            <a:pPr marL="914400" lvl="1" indent="-457200" algn="just" eaLnBrk="0" hangingPunct="0">
              <a:lnSpc>
                <a:spcPct val="150000"/>
              </a:lnSpc>
              <a:buFont typeface="Arial" charset="0"/>
              <a:buAutoNum type="alphaLcParenR"/>
              <a:tabLst>
                <a:tab pos="449263" algn="r"/>
                <a:tab pos="6750050" algn="r"/>
              </a:tabLst>
            </a:pPr>
            <a:r>
              <a:rPr lang="pt-BR" sz="2000" b="1" i="0" dirty="0">
                <a:solidFill>
                  <a:schemeClr val="bg1"/>
                </a:solidFill>
                <a:cs typeface="Times New Roman" charset="0"/>
              </a:rPr>
              <a:t>1,08 x 10</a:t>
            </a:r>
            <a:r>
              <a:rPr lang="pt-BR" sz="2000" b="1" i="0" baseline="30000" dirty="0">
                <a:solidFill>
                  <a:schemeClr val="bg1"/>
                </a:solidFill>
                <a:cs typeface="Times New Roman" charset="0"/>
              </a:rPr>
              <a:t> – 12</a:t>
            </a:r>
            <a:r>
              <a:rPr lang="pt-BR" sz="2000" b="1" i="0" dirty="0">
                <a:solidFill>
                  <a:schemeClr val="bg1"/>
                </a:solidFill>
                <a:cs typeface="Times New Roman" charset="0"/>
              </a:rPr>
              <a:t>.</a:t>
            </a:r>
            <a:endParaRPr lang="pt-BR" sz="2000" b="1" i="0" dirty="0">
              <a:solidFill>
                <a:schemeClr val="bg1"/>
              </a:solidFill>
            </a:endParaRPr>
          </a:p>
          <a:p>
            <a:pPr marL="914400" lvl="1" indent="-457200" algn="just" eaLnBrk="0" hangingPunct="0">
              <a:lnSpc>
                <a:spcPct val="150000"/>
              </a:lnSpc>
              <a:buFont typeface="Arial" charset="0"/>
              <a:buAutoNum type="alphaLcParenR"/>
              <a:tabLst>
                <a:tab pos="449263" algn="r"/>
                <a:tab pos="6750050" algn="r"/>
              </a:tabLst>
            </a:pPr>
            <a:r>
              <a:rPr lang="pt-BR" sz="2000" b="1" i="0" dirty="0">
                <a:solidFill>
                  <a:schemeClr val="bg1"/>
                </a:solidFill>
                <a:cs typeface="Times New Roman" charset="0"/>
              </a:rPr>
              <a:t>1,08 x 10</a:t>
            </a:r>
            <a:r>
              <a:rPr lang="pt-BR" sz="2000" b="1" i="0" baseline="30000" dirty="0">
                <a:solidFill>
                  <a:schemeClr val="bg1"/>
                </a:solidFill>
                <a:cs typeface="Times New Roman" charset="0"/>
              </a:rPr>
              <a:t> – 16</a:t>
            </a:r>
            <a:r>
              <a:rPr lang="pt-BR" sz="2000" b="1" i="0" dirty="0">
                <a:solidFill>
                  <a:schemeClr val="bg1"/>
                </a:solidFill>
                <a:cs typeface="Times New Roman" charset="0"/>
              </a:rPr>
              <a:t>.</a:t>
            </a:r>
            <a:endParaRPr lang="pt-BR" sz="2000" b="1" i="0" dirty="0">
              <a:solidFill>
                <a:schemeClr val="bg1"/>
              </a:solidFill>
            </a:endParaRPr>
          </a:p>
          <a:p>
            <a:pPr marL="914400" lvl="1" indent="-457200" algn="just" eaLnBrk="0" hangingPunct="0">
              <a:lnSpc>
                <a:spcPct val="150000"/>
              </a:lnSpc>
              <a:buFont typeface="Arial" charset="0"/>
              <a:buAutoNum type="alphaLcParenR"/>
              <a:tabLst>
                <a:tab pos="449263" algn="r"/>
                <a:tab pos="6750050" algn="r"/>
              </a:tabLst>
            </a:pPr>
            <a:r>
              <a:rPr lang="pt-BR" sz="2000" b="1" i="0" dirty="0">
                <a:solidFill>
                  <a:schemeClr val="bg1"/>
                </a:solidFill>
                <a:cs typeface="Times New Roman" charset="0"/>
              </a:rPr>
              <a:t>1,08 x 10</a:t>
            </a:r>
            <a:r>
              <a:rPr lang="pt-BR" sz="2000" b="1" i="0" baseline="30000" dirty="0">
                <a:solidFill>
                  <a:schemeClr val="bg1"/>
                </a:solidFill>
                <a:cs typeface="Times New Roman" charset="0"/>
              </a:rPr>
              <a:t> – 18</a:t>
            </a:r>
            <a:r>
              <a:rPr lang="pt-BR" sz="2000" b="1" i="0" dirty="0">
                <a:solidFill>
                  <a:schemeClr val="bg1"/>
                </a:solidFill>
                <a:cs typeface="Times New Roman" charset="0"/>
              </a:rPr>
              <a:t>.</a:t>
            </a:r>
            <a:endParaRPr lang="pt-BR" sz="2000" b="1" i="0" dirty="0">
              <a:solidFill>
                <a:schemeClr val="bg1"/>
              </a:solidFill>
            </a:endParaRPr>
          </a:p>
          <a:p>
            <a:pPr marL="914400" lvl="1" indent="-457200" algn="just" eaLnBrk="0" hangingPunct="0">
              <a:lnSpc>
                <a:spcPct val="150000"/>
              </a:lnSpc>
              <a:buFont typeface="Arial" charset="0"/>
              <a:buAutoNum type="alphaLcParenR"/>
              <a:tabLst>
                <a:tab pos="449263" algn="r"/>
                <a:tab pos="6750050" algn="r"/>
              </a:tabLst>
            </a:pPr>
            <a:r>
              <a:rPr lang="pt-BR" sz="2000" b="1" i="0" dirty="0">
                <a:solidFill>
                  <a:schemeClr val="bg1"/>
                </a:solidFill>
                <a:cs typeface="Times New Roman" charset="0"/>
              </a:rPr>
              <a:t>1,08 x 10</a:t>
            </a:r>
            <a:r>
              <a:rPr lang="pt-BR" sz="2000" b="1" i="0" baseline="30000" dirty="0">
                <a:solidFill>
                  <a:schemeClr val="bg1"/>
                </a:solidFill>
                <a:cs typeface="Times New Roman" charset="0"/>
              </a:rPr>
              <a:t> – 2</a:t>
            </a:r>
            <a:r>
              <a:rPr lang="pt-BR" sz="2000" b="1" i="0" dirty="0">
                <a:solidFill>
                  <a:schemeClr val="bg1"/>
                </a:solidFill>
                <a:cs typeface="Times New Roman" charset="0"/>
              </a:rPr>
              <a:t>.</a:t>
            </a:r>
            <a:endParaRPr lang="pt-BR" sz="2000" b="1" i="0" dirty="0">
              <a:solidFill>
                <a:schemeClr val="bg1"/>
              </a:solidFill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038726" y="1128683"/>
            <a:ext cx="56605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50825" algn="just"/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Me</a:t>
            </a:r>
            <a:r>
              <a:rPr lang="pt-BR" sz="2000" b="1" i="0" baseline="-25000">
                <a:solidFill>
                  <a:srgbClr val="FFFF00"/>
                </a:solidFill>
                <a:ea typeface="Times New Roman" charset="0"/>
                <a:cs typeface="Arial" charset="0"/>
              </a:rPr>
              <a:t>3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(PO</a:t>
            </a:r>
            <a:r>
              <a:rPr lang="pt-BR" sz="2000" b="1" i="0" baseline="-25000">
                <a:solidFill>
                  <a:srgbClr val="FFFF00"/>
                </a:solidFill>
                <a:ea typeface="Times New Roman" charset="0"/>
                <a:cs typeface="Arial" charset="0"/>
              </a:rPr>
              <a:t>4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)</a:t>
            </a:r>
            <a:r>
              <a:rPr lang="pt-BR" sz="2000" b="1" i="0" baseline="-25000">
                <a:solidFill>
                  <a:srgbClr val="FFFF00"/>
                </a:solidFill>
                <a:ea typeface="Times New Roman" charset="0"/>
                <a:cs typeface="Arial" charset="0"/>
              </a:rPr>
              <a:t>2    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                  3  Me</a:t>
            </a:r>
            <a:r>
              <a:rPr lang="pt-BR" sz="2000" b="1" i="0" baseline="30000">
                <a:solidFill>
                  <a:srgbClr val="FFFF00"/>
                </a:solidFill>
                <a:ea typeface="Times New Roman" charset="0"/>
                <a:cs typeface="Arial" charset="0"/>
              </a:rPr>
              <a:t>+ 2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     +   2  PO</a:t>
            </a:r>
            <a:r>
              <a:rPr lang="pt-BR" sz="2000" b="1" i="0" baseline="-30000">
                <a:solidFill>
                  <a:srgbClr val="FFFF00"/>
                </a:solidFill>
                <a:ea typeface="Times New Roman" charset="0"/>
                <a:cs typeface="Arial" charset="0"/>
              </a:rPr>
              <a:t>4</a:t>
            </a:r>
            <a:r>
              <a:rPr lang="pt-BR" sz="2000" b="1" i="0" baseline="30000">
                <a:solidFill>
                  <a:srgbClr val="FFFF00"/>
                </a:solidFill>
                <a:ea typeface="Times New Roman" charset="0"/>
                <a:cs typeface="Arial" charset="0"/>
              </a:rPr>
              <a:t>– 3</a:t>
            </a:r>
            <a:endParaRPr lang="pt-BR" sz="2000" b="1" i="0">
              <a:solidFill>
                <a:srgbClr val="FFFF00"/>
              </a:solidFill>
              <a:ea typeface="Times New Roman" charset="0"/>
              <a:cs typeface="Arial" charset="0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4779963" y="1285875"/>
            <a:ext cx="7921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H="1">
            <a:off x="4779964" y="1393031"/>
            <a:ext cx="7905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531818" y="1553758"/>
            <a:ext cx="825867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sz="2000" b="1" i="0" dirty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10</a:t>
            </a:r>
            <a:r>
              <a:rPr lang="pt-BR" sz="2000" b="1" i="0" baseline="30000" dirty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 – 4</a:t>
            </a:r>
            <a:r>
              <a:rPr lang="pt-BR" sz="2000" b="1" i="0" dirty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749532" y="1553758"/>
            <a:ext cx="1293944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sz="2000" b="1" i="0" dirty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3  </a:t>
            </a:r>
            <a:r>
              <a:rPr lang="pt-BR" sz="1600" b="1" i="0" dirty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x</a:t>
            </a:r>
            <a:r>
              <a:rPr lang="pt-BR" sz="2000" b="1" i="0" dirty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 10</a:t>
            </a:r>
            <a:r>
              <a:rPr lang="pt-BR" sz="2000" b="1" i="0" baseline="30000" dirty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 – 4</a:t>
            </a:r>
            <a:r>
              <a:rPr lang="pt-BR" sz="2000" b="1" i="0" dirty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321167" y="1553758"/>
            <a:ext cx="1293944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sz="2000" b="1" i="0" dirty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2  </a:t>
            </a:r>
            <a:r>
              <a:rPr lang="pt-BR" sz="1600" b="1" i="0" dirty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x</a:t>
            </a:r>
            <a:r>
              <a:rPr lang="pt-BR" sz="2000" b="1" i="0" dirty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 10</a:t>
            </a:r>
            <a:r>
              <a:rPr lang="pt-BR" sz="2000" b="1" i="0" baseline="30000" dirty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 – 4</a:t>
            </a:r>
            <a:r>
              <a:rPr lang="pt-BR" sz="2000" b="1" i="0" dirty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643314" y="2843183"/>
            <a:ext cx="4143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K</a:t>
            </a:r>
            <a:r>
              <a:rPr lang="pt-BR" sz="16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ps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   =   27 </a:t>
            </a:r>
            <a:r>
              <a:rPr lang="pt-BR" sz="16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 x  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10</a:t>
            </a:r>
            <a:r>
              <a:rPr lang="pt-BR" sz="2000" b="1" i="0" baseline="30000">
                <a:solidFill>
                  <a:srgbClr val="FFFF00"/>
                </a:solidFill>
                <a:ea typeface="Times New Roman" charset="0"/>
                <a:cs typeface="Arial" charset="0"/>
              </a:rPr>
              <a:t> – 12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  </a:t>
            </a:r>
            <a:r>
              <a:rPr lang="pt-BR" sz="16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x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  4  </a:t>
            </a:r>
            <a:r>
              <a:rPr lang="pt-BR" sz="16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x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  10</a:t>
            </a:r>
            <a:r>
              <a:rPr lang="pt-BR" sz="2000" b="1" i="0" baseline="30000">
                <a:solidFill>
                  <a:srgbClr val="FFFF00"/>
                </a:solidFill>
                <a:ea typeface="Times New Roman" charset="0"/>
                <a:cs typeface="Arial" charset="0"/>
              </a:rPr>
              <a:t> – 8</a:t>
            </a:r>
            <a:endParaRPr lang="pt-BR" sz="2000" b="1" i="0">
              <a:solidFill>
                <a:srgbClr val="FFFF00"/>
              </a:solidFill>
              <a:ea typeface="Times New Roman" charset="0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43314" y="3250376"/>
            <a:ext cx="2643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K</a:t>
            </a:r>
            <a:r>
              <a:rPr lang="pt-BR" sz="16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ps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   =   108 </a:t>
            </a:r>
            <a:r>
              <a:rPr lang="pt-BR" sz="16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x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 10</a:t>
            </a:r>
            <a:r>
              <a:rPr lang="pt-BR" sz="2000" b="1" i="0" baseline="30000">
                <a:solidFill>
                  <a:srgbClr val="FFFF00"/>
                </a:solidFill>
                <a:ea typeface="Times New Roman" charset="0"/>
                <a:cs typeface="Arial" charset="0"/>
              </a:rPr>
              <a:t> – 20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 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3643313" y="2414558"/>
            <a:ext cx="4500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K</a:t>
            </a:r>
            <a:r>
              <a:rPr lang="pt-BR" sz="16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ps 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 =  (3  </a:t>
            </a:r>
            <a:r>
              <a:rPr lang="pt-BR" sz="16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x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 10</a:t>
            </a:r>
            <a:r>
              <a:rPr lang="pt-BR" sz="2000" b="1" i="0" baseline="30000">
                <a:solidFill>
                  <a:srgbClr val="FFFF00"/>
                </a:solidFill>
                <a:ea typeface="Times New Roman" charset="0"/>
                <a:cs typeface="Arial" charset="0"/>
              </a:rPr>
              <a:t> – 4 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)</a:t>
            </a:r>
            <a:r>
              <a:rPr lang="pt-BR" sz="2000" b="1" i="0" baseline="30000">
                <a:solidFill>
                  <a:srgbClr val="FFFF00"/>
                </a:solidFill>
                <a:ea typeface="Times New Roman" charset="0"/>
                <a:cs typeface="Arial" charset="0"/>
              </a:rPr>
              <a:t>3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  </a:t>
            </a:r>
            <a:r>
              <a:rPr lang="pt-BR" sz="14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x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  (2  </a:t>
            </a:r>
            <a:r>
              <a:rPr lang="pt-BR" sz="16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x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  10</a:t>
            </a:r>
            <a:r>
              <a:rPr lang="pt-BR" sz="2000" b="1" i="0" baseline="30000">
                <a:solidFill>
                  <a:srgbClr val="FFFF00"/>
                </a:solidFill>
                <a:ea typeface="Times New Roman" charset="0"/>
                <a:cs typeface="Arial" charset="0"/>
              </a:rPr>
              <a:t> – 4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 ) </a:t>
            </a:r>
            <a:r>
              <a:rPr lang="pt-BR" sz="2000" b="1" i="0" baseline="30000">
                <a:solidFill>
                  <a:srgbClr val="FFFF00"/>
                </a:solidFill>
                <a:ea typeface="Times New Roman" charset="0"/>
                <a:cs typeface="Arial" charset="0"/>
              </a:rPr>
              <a:t>2</a:t>
            </a:r>
            <a:endParaRPr lang="pt-BR" sz="2000" b="1" i="0">
              <a:solidFill>
                <a:srgbClr val="FFFF00"/>
              </a:solidFill>
              <a:ea typeface="Times New Roman" charset="0"/>
              <a:cs typeface="Arial" charset="0"/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3643314" y="2035969"/>
            <a:ext cx="3571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K</a:t>
            </a:r>
            <a:r>
              <a:rPr lang="pt-BR" sz="1600" b="1" i="0">
                <a:solidFill>
                  <a:srgbClr val="FFFF00"/>
                </a:solidFill>
                <a:cs typeface="Times New Roman" charset="0"/>
              </a:rPr>
              <a:t>ps</a:t>
            </a: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  =  [ Me</a:t>
            </a:r>
            <a:r>
              <a:rPr lang="pt-BR" sz="2000" b="1" i="0" baseline="30000">
                <a:solidFill>
                  <a:srgbClr val="FFFF00"/>
                </a:solidFill>
                <a:cs typeface="Times New Roman" charset="0"/>
              </a:rPr>
              <a:t>+ </a:t>
            </a: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] </a:t>
            </a:r>
            <a:r>
              <a:rPr lang="pt-BR" sz="2000" b="1" i="0" baseline="30000">
                <a:solidFill>
                  <a:srgbClr val="FFFF00"/>
                </a:solidFill>
                <a:cs typeface="Times New Roman" charset="0"/>
              </a:rPr>
              <a:t>3</a:t>
            </a: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pt-BR" sz="1400" b="1" i="0">
                <a:solidFill>
                  <a:srgbClr val="FFFF00"/>
                </a:solidFill>
                <a:cs typeface="Times New Roman" charset="0"/>
              </a:rPr>
              <a:t>x</a:t>
            </a: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 [ PO</a:t>
            </a:r>
            <a:r>
              <a:rPr lang="pt-BR" sz="2000" b="1" i="0" baseline="-25000">
                <a:solidFill>
                  <a:srgbClr val="FFFF00"/>
                </a:solidFill>
                <a:cs typeface="Times New Roman" charset="0"/>
              </a:rPr>
              <a:t>4</a:t>
            </a:r>
            <a:r>
              <a:rPr lang="pt-BR" sz="2000" b="1" i="0" baseline="30000">
                <a:solidFill>
                  <a:srgbClr val="FFFF00"/>
                </a:solidFill>
                <a:cs typeface="Times New Roman" charset="0"/>
              </a:rPr>
              <a:t> – 3 </a:t>
            </a: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] </a:t>
            </a:r>
            <a:r>
              <a:rPr lang="pt-BR" sz="2000" b="1" i="0" baseline="30000">
                <a:solidFill>
                  <a:srgbClr val="FFFF00"/>
                </a:solidFill>
                <a:cs typeface="Times New Roman" charset="0"/>
              </a:rPr>
              <a:t>2</a:t>
            </a: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 </a:t>
            </a:r>
            <a:endParaRPr lang="pt-BR" sz="2000" b="1" i="0">
              <a:solidFill>
                <a:srgbClr val="FFFF00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643306" y="3646885"/>
            <a:ext cx="2643206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pt-BR" sz="2000" b="1" i="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K</a:t>
            </a:r>
            <a:r>
              <a:rPr lang="pt-BR" sz="1600" b="1" i="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ps</a:t>
            </a:r>
            <a:r>
              <a:rPr lang="pt-BR" sz="2000" b="1" i="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  =   1,08 </a:t>
            </a:r>
            <a:r>
              <a:rPr lang="pt-BR" sz="1600" b="1" i="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pt-BR" sz="2000" b="1" i="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10</a:t>
            </a:r>
            <a:r>
              <a:rPr lang="pt-BR" sz="2000" b="1" i="0" baseline="30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– 18</a:t>
            </a:r>
            <a:r>
              <a:rPr lang="pt-BR" sz="2000" b="1" i="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0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autoRev="1" fill="hold"/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  <p:bldP spid="6" grpId="0" animBg="1"/>
      <p:bldP spid="7" grpId="0" animBg="1"/>
      <p:bldP spid="12" grpId="0"/>
      <p:bldP spid="13" grpId="0"/>
      <p:bldP spid="96261" grpId="0"/>
      <p:bldP spid="1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3"/>
          <p:cNvSpPr>
            <a:spLocks noChangeArrowheads="1"/>
          </p:cNvSpPr>
          <p:nvPr/>
        </p:nvSpPr>
        <p:spPr bwMode="auto">
          <a:xfrm>
            <a:off x="141288" y="89729"/>
            <a:ext cx="8788400" cy="72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  <a:tabLst>
                <a:tab pos="449263" algn="r"/>
                <a:tab pos="6750050" algn="r"/>
              </a:tabLst>
            </a:pPr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04) O  carbonato  de  bário,  BaCO</a:t>
            </a:r>
            <a:r>
              <a:rPr lang="pt-BR" sz="1800" b="1" i="0" baseline="-30000" dirty="0">
                <a:solidFill>
                  <a:schemeClr val="bg1"/>
                </a:solidFill>
                <a:cs typeface="Arial" charset="0"/>
              </a:rPr>
              <a:t>3</a:t>
            </a:r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,  tem  </a:t>
            </a:r>
            <a:r>
              <a:rPr lang="pt-BR" sz="1800" b="1" i="0" dirty="0" err="1">
                <a:solidFill>
                  <a:schemeClr val="bg1"/>
                </a:solidFill>
                <a:cs typeface="Arial" charset="0"/>
              </a:rPr>
              <a:t>K</a:t>
            </a:r>
            <a:r>
              <a:rPr lang="pt-BR" sz="1800" b="1" i="0" baseline="-30000" dirty="0" err="1">
                <a:solidFill>
                  <a:schemeClr val="bg1"/>
                </a:solidFill>
                <a:cs typeface="Arial" charset="0"/>
              </a:rPr>
              <a:t>s</a:t>
            </a:r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 =  1,6 x 10</a:t>
            </a:r>
            <a:r>
              <a:rPr lang="pt-BR" sz="1800" b="1" i="0" baseline="30000" dirty="0">
                <a:solidFill>
                  <a:schemeClr val="bg1"/>
                </a:solidFill>
                <a:cs typeface="Arial" charset="0"/>
              </a:rPr>
              <a:t> – 9</a:t>
            </a:r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,  sob  25°C.</a:t>
            </a:r>
          </a:p>
          <a:p>
            <a:pPr algn="just">
              <a:lnSpc>
                <a:spcPct val="120000"/>
              </a:lnSpc>
              <a:tabLst>
                <a:tab pos="449263" algn="r"/>
                <a:tab pos="6750050" algn="r"/>
              </a:tabLst>
            </a:pPr>
            <a:r>
              <a:rPr lang="pt-BR" sz="1800" b="1" i="0" dirty="0">
                <a:solidFill>
                  <a:schemeClr val="bg1"/>
                </a:solidFill>
                <a:cs typeface="Arial" charset="0"/>
              </a:rPr>
              <a:t>       A solubilidade desse sal, em mol/L, será igual a:</a:t>
            </a: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688773" y="1117069"/>
            <a:ext cx="18149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40000"/>
              </a:lnSpc>
              <a:buFontTx/>
              <a:buAutoNum type="alphaLcParenR"/>
              <a:tabLst>
                <a:tab pos="485775" algn="r"/>
                <a:tab pos="6750050" algn="r"/>
              </a:tabLst>
            </a:pPr>
            <a:r>
              <a:rPr lang="pt-BR" sz="2000" b="1" i="0" dirty="0">
                <a:solidFill>
                  <a:schemeClr val="bg1"/>
                </a:solidFill>
                <a:cs typeface="Arial" charset="0"/>
              </a:rPr>
              <a:t>  4 </a:t>
            </a:r>
            <a:r>
              <a:rPr lang="pt-BR" sz="1400" b="1" i="0" dirty="0">
                <a:solidFill>
                  <a:schemeClr val="bg1"/>
                </a:solidFill>
                <a:cs typeface="Arial" charset="0"/>
              </a:rPr>
              <a:t>x</a:t>
            </a:r>
            <a:r>
              <a:rPr lang="pt-BR" sz="2000" b="1" i="0" dirty="0">
                <a:solidFill>
                  <a:schemeClr val="bg1"/>
                </a:solidFill>
                <a:cs typeface="Arial" charset="0"/>
              </a:rPr>
              <a:t> 10</a:t>
            </a:r>
            <a:r>
              <a:rPr lang="pt-BR" sz="2000" b="1" i="0" baseline="30000" dirty="0">
                <a:solidFill>
                  <a:schemeClr val="bg1"/>
                </a:solidFill>
                <a:cs typeface="Arial" charset="0"/>
              </a:rPr>
              <a:t> – 5</a:t>
            </a:r>
            <a:r>
              <a:rPr lang="pt-BR" sz="2000" b="1" i="0" dirty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just" eaLnBrk="0" hangingPunct="0">
              <a:lnSpc>
                <a:spcPct val="140000"/>
              </a:lnSpc>
              <a:buFontTx/>
              <a:buAutoNum type="alphaLcParenR"/>
              <a:tabLst>
                <a:tab pos="485775" algn="r"/>
                <a:tab pos="6750050" algn="r"/>
              </a:tabLst>
            </a:pPr>
            <a:r>
              <a:rPr lang="pt-BR" sz="2000" b="1" i="0" dirty="0">
                <a:solidFill>
                  <a:schemeClr val="bg1"/>
                </a:solidFill>
                <a:cs typeface="Arial" charset="0"/>
              </a:rPr>
              <a:t>  16 </a:t>
            </a:r>
            <a:r>
              <a:rPr lang="pt-BR" sz="1400" b="1" i="0" dirty="0">
                <a:solidFill>
                  <a:schemeClr val="bg1"/>
                </a:solidFill>
                <a:cs typeface="Arial" charset="0"/>
              </a:rPr>
              <a:t>x</a:t>
            </a:r>
            <a:r>
              <a:rPr lang="pt-BR" sz="2000" b="1" i="0" dirty="0">
                <a:solidFill>
                  <a:schemeClr val="bg1"/>
                </a:solidFill>
                <a:cs typeface="Arial" charset="0"/>
              </a:rPr>
              <a:t> 10</a:t>
            </a:r>
            <a:r>
              <a:rPr lang="pt-BR" sz="2000" b="1" i="0" baseline="30000" dirty="0">
                <a:solidFill>
                  <a:schemeClr val="bg1"/>
                </a:solidFill>
                <a:cs typeface="Arial" charset="0"/>
              </a:rPr>
              <a:t> – 5</a:t>
            </a:r>
            <a:r>
              <a:rPr lang="pt-BR" sz="2000" b="1" i="0" dirty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just" eaLnBrk="0" hangingPunct="0">
              <a:lnSpc>
                <a:spcPct val="140000"/>
              </a:lnSpc>
              <a:buFontTx/>
              <a:buAutoNum type="alphaLcParenR"/>
              <a:tabLst>
                <a:tab pos="485775" algn="r"/>
                <a:tab pos="6750050" algn="r"/>
              </a:tabLst>
            </a:pPr>
            <a:r>
              <a:rPr lang="pt-BR" sz="2000" b="1" i="0" dirty="0">
                <a:solidFill>
                  <a:schemeClr val="bg1"/>
                </a:solidFill>
                <a:cs typeface="Arial" charset="0"/>
              </a:rPr>
              <a:t>  8 </a:t>
            </a:r>
            <a:r>
              <a:rPr lang="pt-BR" sz="1400" b="1" i="0" dirty="0">
                <a:solidFill>
                  <a:schemeClr val="bg1"/>
                </a:solidFill>
                <a:cs typeface="Arial" charset="0"/>
              </a:rPr>
              <a:t>x</a:t>
            </a:r>
            <a:r>
              <a:rPr lang="pt-BR" sz="2000" b="1" i="0" dirty="0">
                <a:solidFill>
                  <a:schemeClr val="bg1"/>
                </a:solidFill>
                <a:cs typeface="Arial" charset="0"/>
              </a:rPr>
              <a:t> 10</a:t>
            </a:r>
            <a:r>
              <a:rPr lang="pt-BR" sz="2000" b="1" i="0" baseline="30000" dirty="0">
                <a:solidFill>
                  <a:schemeClr val="bg1"/>
                </a:solidFill>
                <a:cs typeface="Arial" charset="0"/>
              </a:rPr>
              <a:t> – 10</a:t>
            </a:r>
            <a:r>
              <a:rPr lang="pt-BR" sz="2000" b="1" i="0" dirty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just" eaLnBrk="0" hangingPunct="0">
              <a:lnSpc>
                <a:spcPct val="140000"/>
              </a:lnSpc>
              <a:buFontTx/>
              <a:buAutoNum type="alphaLcParenR"/>
              <a:tabLst>
                <a:tab pos="485775" algn="r"/>
                <a:tab pos="6750050" algn="r"/>
              </a:tabLst>
            </a:pPr>
            <a:r>
              <a:rPr lang="pt-BR" sz="2000" b="1" i="0" dirty="0">
                <a:solidFill>
                  <a:schemeClr val="bg1"/>
                </a:solidFill>
                <a:cs typeface="Arial" charset="0"/>
              </a:rPr>
              <a:t>  4 </a:t>
            </a:r>
            <a:r>
              <a:rPr lang="pt-BR" sz="1400" b="1" i="0" dirty="0">
                <a:solidFill>
                  <a:schemeClr val="bg1"/>
                </a:solidFill>
                <a:cs typeface="Arial" charset="0"/>
              </a:rPr>
              <a:t>x</a:t>
            </a:r>
            <a:r>
              <a:rPr lang="pt-BR" sz="2000" b="1" i="0" dirty="0">
                <a:solidFill>
                  <a:schemeClr val="bg1"/>
                </a:solidFill>
                <a:cs typeface="Arial" charset="0"/>
              </a:rPr>
              <a:t> 10</a:t>
            </a:r>
            <a:r>
              <a:rPr lang="pt-BR" sz="2000" b="1" i="0" baseline="30000" dirty="0">
                <a:solidFill>
                  <a:schemeClr val="bg1"/>
                </a:solidFill>
                <a:cs typeface="Arial" charset="0"/>
              </a:rPr>
              <a:t> – 10</a:t>
            </a:r>
            <a:r>
              <a:rPr lang="pt-BR" sz="2000" b="1" i="0" dirty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just" eaLnBrk="0" hangingPunct="0">
              <a:lnSpc>
                <a:spcPct val="140000"/>
              </a:lnSpc>
              <a:buFontTx/>
              <a:buAutoNum type="alphaLcParenR"/>
              <a:tabLst>
                <a:tab pos="485775" algn="r"/>
                <a:tab pos="6750050" algn="r"/>
              </a:tabLst>
            </a:pPr>
            <a:r>
              <a:rPr lang="pt-BR" sz="2000" b="1" i="0" dirty="0">
                <a:solidFill>
                  <a:schemeClr val="bg1"/>
                </a:solidFill>
                <a:cs typeface="Arial" charset="0"/>
              </a:rPr>
              <a:t>  32 </a:t>
            </a:r>
            <a:r>
              <a:rPr lang="pt-BR" sz="1400" b="1" i="0" dirty="0">
                <a:solidFill>
                  <a:schemeClr val="bg1"/>
                </a:solidFill>
                <a:cs typeface="Arial" charset="0"/>
              </a:rPr>
              <a:t>x</a:t>
            </a:r>
            <a:r>
              <a:rPr lang="pt-BR" sz="2000" b="1" i="0" dirty="0">
                <a:solidFill>
                  <a:schemeClr val="bg1"/>
                </a:solidFill>
                <a:cs typeface="Arial" charset="0"/>
              </a:rPr>
              <a:t> 10</a:t>
            </a:r>
            <a:r>
              <a:rPr lang="pt-BR" sz="2000" b="1" i="0" baseline="30000" dirty="0">
                <a:solidFill>
                  <a:schemeClr val="bg1"/>
                </a:solidFill>
                <a:cs typeface="Arial" charset="0"/>
              </a:rPr>
              <a:t> – 20</a:t>
            </a:r>
            <a:r>
              <a:rPr lang="pt-BR" sz="2000" b="1" i="0" dirty="0">
                <a:solidFill>
                  <a:schemeClr val="bg1"/>
                </a:solidFill>
                <a:cs typeface="Arial" charset="0"/>
              </a:rPr>
              <a:t>.</a:t>
            </a:r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3276601" y="1383507"/>
            <a:ext cx="371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 i="0">
                <a:solidFill>
                  <a:srgbClr val="FFFF00"/>
                </a:solidFill>
                <a:cs typeface="Arial" charset="0"/>
              </a:rPr>
              <a:t>S</a:t>
            </a:r>
            <a:r>
              <a:rPr lang="pt-BR" sz="2000" b="1" i="0" baseline="-30000">
                <a:solidFill>
                  <a:srgbClr val="FFFF00"/>
                </a:solidFill>
                <a:cs typeface="Arial" charset="0"/>
              </a:rPr>
              <a:t>                              </a:t>
            </a:r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3995738" y="1864519"/>
            <a:ext cx="658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 i="0">
                <a:solidFill>
                  <a:srgbClr val="FFFF00"/>
                </a:solidFill>
                <a:cs typeface="Arial" charset="0"/>
              </a:rPr>
              <a:t>Ks</a:t>
            </a:r>
            <a:r>
              <a:rPr lang="pt-BR" sz="2000" b="1" i="0" baseline="-30000">
                <a:solidFill>
                  <a:srgbClr val="FFFF00"/>
                </a:solidFill>
                <a:cs typeface="Arial" charset="0"/>
              </a:rPr>
              <a:t>                            </a:t>
            </a:r>
          </a:p>
        </p:txBody>
      </p:sp>
      <p:grpSp>
        <p:nvGrpSpPr>
          <p:cNvPr id="2" name="Grupo 3"/>
          <p:cNvGrpSpPr>
            <a:grpSpLocks/>
          </p:cNvGrpSpPr>
          <p:nvPr/>
        </p:nvGrpSpPr>
        <p:grpSpPr bwMode="auto">
          <a:xfrm>
            <a:off x="2936876" y="897731"/>
            <a:ext cx="5108575" cy="453689"/>
            <a:chOff x="2936875" y="1196975"/>
            <a:chExt cx="5108575" cy="604919"/>
          </a:xfrm>
        </p:grpSpPr>
        <p:sp>
          <p:nvSpPr>
            <p:cNvPr id="145440" name="Rectangle 9"/>
            <p:cNvSpPr>
              <a:spLocks noChangeArrowheads="1"/>
            </p:cNvSpPr>
            <p:nvPr/>
          </p:nvSpPr>
          <p:spPr bwMode="auto">
            <a:xfrm>
              <a:off x="2936875" y="1268414"/>
              <a:ext cx="992579" cy="53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BaCO</a:t>
              </a:r>
              <a:r>
                <a:rPr lang="pt-BR" sz="2000" b="1" i="0" baseline="-30000">
                  <a:solidFill>
                    <a:srgbClr val="FFFF00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145441" name="Rectangle 10"/>
            <p:cNvSpPr>
              <a:spLocks noChangeArrowheads="1"/>
            </p:cNvSpPr>
            <p:nvPr/>
          </p:nvSpPr>
          <p:spPr bwMode="auto">
            <a:xfrm>
              <a:off x="5454650" y="1268414"/>
              <a:ext cx="2310248" cy="53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Ba </a:t>
              </a:r>
              <a:r>
                <a:rPr lang="pt-BR" sz="2000" b="1" i="0" baseline="30000">
                  <a:solidFill>
                    <a:srgbClr val="FFFF00"/>
                  </a:solidFill>
                  <a:cs typeface="Arial" charset="0"/>
                </a:rPr>
                <a:t>+2</a:t>
              </a:r>
              <a:r>
                <a:rPr lang="pt-BR" sz="2000" b="1" i="0" baseline="-30000">
                  <a:solidFill>
                    <a:srgbClr val="FFFF00"/>
                  </a:solidFill>
                  <a:cs typeface="Arial" charset="0"/>
                </a:rPr>
                <a:t>          </a:t>
              </a:r>
              <a:r>
                <a:rPr lang="pt-BR" sz="2000" b="1" i="0">
                  <a:solidFill>
                    <a:srgbClr val="FFFF00"/>
                  </a:solidFill>
                  <a:cs typeface="Arial" charset="0"/>
                </a:rPr>
                <a:t>+      CO</a:t>
              </a:r>
              <a:r>
                <a:rPr lang="pt-BR" sz="2000" b="1" i="0" baseline="-30000">
                  <a:solidFill>
                    <a:srgbClr val="FFFF00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145442" name="Line 11"/>
            <p:cNvSpPr>
              <a:spLocks noChangeShapeType="1"/>
            </p:cNvSpPr>
            <p:nvPr/>
          </p:nvSpPr>
          <p:spPr bwMode="auto">
            <a:xfrm>
              <a:off x="4283075" y="1412875"/>
              <a:ext cx="792163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5443" name="Line 12"/>
            <p:cNvSpPr>
              <a:spLocks noChangeShapeType="1"/>
            </p:cNvSpPr>
            <p:nvPr/>
          </p:nvSpPr>
          <p:spPr bwMode="auto">
            <a:xfrm flipH="1">
              <a:off x="4283075" y="1555750"/>
              <a:ext cx="79057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5444" name="Text Box 14"/>
            <p:cNvSpPr txBox="1">
              <a:spLocks noChangeArrowheads="1"/>
            </p:cNvSpPr>
            <p:nvPr/>
          </p:nvSpPr>
          <p:spPr bwMode="auto">
            <a:xfrm>
              <a:off x="7500938" y="1196975"/>
              <a:ext cx="544512" cy="451406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 i="0">
                  <a:solidFill>
                    <a:srgbClr val="FFFF00"/>
                  </a:solidFill>
                  <a:cs typeface="Arial" charset="0"/>
                </a:rPr>
                <a:t>–2</a:t>
              </a:r>
            </a:p>
          </p:txBody>
        </p:sp>
      </p:grpSp>
      <p:sp>
        <p:nvSpPr>
          <p:cNvPr id="165903" name="Rectangle 15"/>
          <p:cNvSpPr>
            <a:spLocks noChangeArrowheads="1"/>
          </p:cNvSpPr>
          <p:nvPr/>
        </p:nvSpPr>
        <p:spPr bwMode="auto">
          <a:xfrm>
            <a:off x="5568951" y="1383507"/>
            <a:ext cx="371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 i="0">
                <a:solidFill>
                  <a:srgbClr val="FFFF00"/>
                </a:solidFill>
                <a:cs typeface="Arial" charset="0"/>
              </a:rPr>
              <a:t>S</a:t>
            </a:r>
            <a:r>
              <a:rPr lang="pt-BR" sz="2000" b="1" i="0" baseline="-30000">
                <a:solidFill>
                  <a:srgbClr val="FFFF00"/>
                </a:solidFill>
                <a:cs typeface="Arial" charset="0"/>
              </a:rPr>
              <a:t>                              </a:t>
            </a:r>
          </a:p>
        </p:txBody>
      </p:sp>
      <p:sp>
        <p:nvSpPr>
          <p:cNvPr id="165904" name="Rectangle 16"/>
          <p:cNvSpPr>
            <a:spLocks noChangeArrowheads="1"/>
          </p:cNvSpPr>
          <p:nvPr/>
        </p:nvSpPr>
        <p:spPr bwMode="auto">
          <a:xfrm>
            <a:off x="7215189" y="1383507"/>
            <a:ext cx="371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 i="0">
                <a:solidFill>
                  <a:srgbClr val="FFFF00"/>
                </a:solidFill>
                <a:cs typeface="Arial" charset="0"/>
              </a:rPr>
              <a:t>S</a:t>
            </a:r>
            <a:r>
              <a:rPr lang="pt-BR" sz="2000" b="1" i="0" baseline="-30000">
                <a:solidFill>
                  <a:srgbClr val="FFFF00"/>
                </a:solidFill>
                <a:cs typeface="Arial" charset="0"/>
              </a:rPr>
              <a:t>                              </a:t>
            </a:r>
          </a:p>
        </p:txBody>
      </p:sp>
      <p:sp>
        <p:nvSpPr>
          <p:cNvPr id="165905" name="Rectangle 17"/>
          <p:cNvSpPr>
            <a:spLocks noChangeArrowheads="1"/>
          </p:cNvSpPr>
          <p:nvPr/>
        </p:nvSpPr>
        <p:spPr bwMode="auto">
          <a:xfrm>
            <a:off x="4560888" y="1891904"/>
            <a:ext cx="442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 i="0">
                <a:solidFill>
                  <a:srgbClr val="FFFF00"/>
                </a:solidFill>
                <a:cs typeface="Arial" charset="0"/>
              </a:rPr>
              <a:t>=</a:t>
            </a:r>
            <a:r>
              <a:rPr lang="pt-BR" sz="2000" b="1" i="0" baseline="-30000">
                <a:solidFill>
                  <a:srgbClr val="FFFF00"/>
                </a:solidFill>
                <a:cs typeface="Arial" charset="0"/>
              </a:rPr>
              <a:t>                            </a:t>
            </a:r>
          </a:p>
        </p:txBody>
      </p:sp>
      <p:sp>
        <p:nvSpPr>
          <p:cNvPr id="165907" name="Rectangle 19"/>
          <p:cNvSpPr>
            <a:spLocks noChangeArrowheads="1"/>
          </p:cNvSpPr>
          <p:nvPr/>
        </p:nvSpPr>
        <p:spPr bwMode="auto">
          <a:xfrm>
            <a:off x="4783138" y="1891904"/>
            <a:ext cx="1300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i="0">
                <a:solidFill>
                  <a:srgbClr val="FFFF00"/>
                </a:solidFill>
                <a:cs typeface="Arial" charset="0"/>
              </a:rPr>
              <a:t>[Ba     ]</a:t>
            </a:r>
            <a:r>
              <a:rPr lang="pt-BR" sz="2000" b="1" i="0" baseline="-30000">
                <a:solidFill>
                  <a:srgbClr val="FFFF00"/>
                </a:solidFill>
                <a:cs typeface="Arial" charset="0"/>
              </a:rPr>
              <a:t>         </a:t>
            </a:r>
          </a:p>
        </p:txBody>
      </p:sp>
      <p:sp>
        <p:nvSpPr>
          <p:cNvPr id="165908" name="Text Box 20"/>
          <p:cNvSpPr txBox="1">
            <a:spLocks noChangeArrowheads="1"/>
          </p:cNvSpPr>
          <p:nvPr/>
        </p:nvSpPr>
        <p:spPr bwMode="auto">
          <a:xfrm>
            <a:off x="5364164" y="1864518"/>
            <a:ext cx="504825" cy="338554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i="0">
                <a:solidFill>
                  <a:srgbClr val="FFFF00"/>
                </a:solidFill>
                <a:cs typeface="Arial" charset="0"/>
              </a:rPr>
              <a:t>+2</a:t>
            </a:r>
          </a:p>
        </p:txBody>
      </p:sp>
      <p:sp>
        <p:nvSpPr>
          <p:cNvPr id="165909" name="Rectangle 21"/>
          <p:cNvSpPr>
            <a:spLocks noChangeArrowheads="1"/>
          </p:cNvSpPr>
          <p:nvPr/>
        </p:nvSpPr>
        <p:spPr bwMode="auto">
          <a:xfrm>
            <a:off x="5867400" y="1890713"/>
            <a:ext cx="1368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 i="0">
                <a:solidFill>
                  <a:srgbClr val="FFFF00"/>
                </a:solidFill>
                <a:cs typeface="Arial" charset="0"/>
              </a:rPr>
              <a:t>[CO</a:t>
            </a:r>
            <a:r>
              <a:rPr lang="pt-BR" sz="1600" b="1" i="0">
                <a:solidFill>
                  <a:srgbClr val="FFFF00"/>
                </a:solidFill>
                <a:cs typeface="Arial" charset="0"/>
              </a:rPr>
              <a:t>3</a:t>
            </a:r>
            <a:r>
              <a:rPr lang="pt-BR" sz="2000" b="1" i="0">
                <a:solidFill>
                  <a:srgbClr val="FFFF00"/>
                </a:solidFill>
                <a:cs typeface="Arial" charset="0"/>
              </a:rPr>
              <a:t>      ]</a:t>
            </a:r>
            <a:r>
              <a:rPr lang="pt-BR" sz="2000" b="1" i="0" baseline="-30000">
                <a:solidFill>
                  <a:srgbClr val="FFFF00"/>
                </a:solidFill>
                <a:cs typeface="Arial" charset="0"/>
              </a:rPr>
              <a:t>                              </a:t>
            </a:r>
          </a:p>
        </p:txBody>
      </p:sp>
      <p:sp>
        <p:nvSpPr>
          <p:cNvPr id="165913" name="Text Box 25"/>
          <p:cNvSpPr txBox="1">
            <a:spLocks noChangeArrowheads="1"/>
          </p:cNvSpPr>
          <p:nvPr/>
        </p:nvSpPr>
        <p:spPr bwMode="auto">
          <a:xfrm>
            <a:off x="6424613" y="1815703"/>
            <a:ext cx="647700" cy="338554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i="0">
                <a:solidFill>
                  <a:srgbClr val="FFFF00"/>
                </a:solidFill>
                <a:cs typeface="Arial" charset="0"/>
              </a:rPr>
              <a:t>–2</a:t>
            </a:r>
          </a:p>
        </p:txBody>
      </p:sp>
      <p:sp>
        <p:nvSpPr>
          <p:cNvPr id="165921" name="Rectangle 33"/>
          <p:cNvSpPr>
            <a:spLocks noChangeArrowheads="1"/>
          </p:cNvSpPr>
          <p:nvPr/>
        </p:nvSpPr>
        <p:spPr bwMode="auto">
          <a:xfrm>
            <a:off x="3103563" y="1891903"/>
            <a:ext cx="13949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 i="0">
                <a:solidFill>
                  <a:schemeClr val="bg1"/>
                </a:solidFill>
                <a:cs typeface="Arial" charset="0"/>
              </a:rPr>
              <a:t>1,6 x 10</a:t>
            </a:r>
            <a:r>
              <a:rPr lang="pt-BR" sz="2000" b="1" i="0" baseline="30000">
                <a:solidFill>
                  <a:schemeClr val="bg1"/>
                </a:solidFill>
                <a:cs typeface="Arial" charset="0"/>
              </a:rPr>
              <a:t> – 9</a:t>
            </a:r>
          </a:p>
        </p:txBody>
      </p:sp>
      <p:sp>
        <p:nvSpPr>
          <p:cNvPr id="165922" name="Rectangle 34"/>
          <p:cNvSpPr>
            <a:spLocks noChangeArrowheads="1"/>
          </p:cNvSpPr>
          <p:nvPr/>
        </p:nvSpPr>
        <p:spPr bwMode="auto">
          <a:xfrm>
            <a:off x="5435601" y="1960960"/>
            <a:ext cx="3714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1400" b="1" i="0">
                <a:solidFill>
                  <a:srgbClr val="FFFF00"/>
                </a:solidFill>
                <a:cs typeface="Arial" charset="0"/>
              </a:rPr>
              <a:t>x</a:t>
            </a:r>
            <a:r>
              <a:rPr lang="pt-BR" sz="2000" b="1" i="0" baseline="-30000">
                <a:solidFill>
                  <a:srgbClr val="FFFF00"/>
                </a:solidFill>
                <a:cs typeface="Arial" charset="0"/>
              </a:rPr>
              <a:t>                              </a:t>
            </a:r>
          </a:p>
        </p:txBody>
      </p:sp>
      <p:sp>
        <p:nvSpPr>
          <p:cNvPr id="165923" name="Rectangle 35"/>
          <p:cNvSpPr>
            <a:spLocks noChangeArrowheads="1"/>
          </p:cNvSpPr>
          <p:nvPr/>
        </p:nvSpPr>
        <p:spPr bwMode="auto">
          <a:xfrm>
            <a:off x="5003801" y="1891904"/>
            <a:ext cx="371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 i="0">
                <a:solidFill>
                  <a:schemeClr val="bg1"/>
                </a:solidFill>
                <a:cs typeface="Arial" charset="0"/>
              </a:rPr>
              <a:t>S</a:t>
            </a:r>
            <a:r>
              <a:rPr lang="pt-BR" sz="2000" b="1" i="0" baseline="-30000">
                <a:solidFill>
                  <a:schemeClr val="bg1"/>
                </a:solidFill>
                <a:cs typeface="Arial" charset="0"/>
              </a:rPr>
              <a:t>                              </a:t>
            </a:r>
          </a:p>
        </p:txBody>
      </p:sp>
      <p:sp>
        <p:nvSpPr>
          <p:cNvPr id="165924" name="Rectangle 36"/>
          <p:cNvSpPr>
            <a:spLocks noChangeArrowheads="1"/>
          </p:cNvSpPr>
          <p:nvPr/>
        </p:nvSpPr>
        <p:spPr bwMode="auto">
          <a:xfrm>
            <a:off x="5784851" y="1891904"/>
            <a:ext cx="371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 i="0">
                <a:solidFill>
                  <a:schemeClr val="bg1"/>
                </a:solidFill>
                <a:cs typeface="Arial" charset="0"/>
              </a:rPr>
              <a:t>S</a:t>
            </a:r>
            <a:r>
              <a:rPr lang="pt-BR" sz="2000" b="1" i="0" baseline="-30000">
                <a:solidFill>
                  <a:schemeClr val="bg1"/>
                </a:solidFill>
                <a:cs typeface="Arial" charset="0"/>
              </a:rPr>
              <a:t>                              </a:t>
            </a:r>
          </a:p>
        </p:txBody>
      </p: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3779839" y="2458640"/>
            <a:ext cx="2160587" cy="427496"/>
            <a:chOff x="3779838" y="3500435"/>
            <a:chExt cx="2160587" cy="569995"/>
          </a:xfrm>
        </p:grpSpPr>
        <p:sp>
          <p:nvSpPr>
            <p:cNvPr id="145438" name="Rectangle 37"/>
            <p:cNvSpPr>
              <a:spLocks noChangeArrowheads="1"/>
            </p:cNvSpPr>
            <p:nvPr/>
          </p:nvSpPr>
          <p:spPr bwMode="auto">
            <a:xfrm>
              <a:off x="3779838" y="3536950"/>
              <a:ext cx="2160587" cy="53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2000" b="1" i="0">
                  <a:solidFill>
                    <a:schemeClr val="bg1"/>
                  </a:solidFill>
                  <a:cs typeface="Arial" charset="0"/>
                </a:rPr>
                <a:t>S    = 1,6 </a:t>
              </a:r>
              <a:r>
                <a:rPr lang="pt-BR" sz="1400" b="1" i="0">
                  <a:solidFill>
                    <a:schemeClr val="bg1"/>
                  </a:solidFill>
                  <a:cs typeface="Arial" charset="0"/>
                </a:rPr>
                <a:t>x</a:t>
              </a:r>
              <a:r>
                <a:rPr lang="pt-BR" sz="2000" b="1" i="0">
                  <a:solidFill>
                    <a:schemeClr val="bg1"/>
                  </a:solidFill>
                  <a:cs typeface="Arial" charset="0"/>
                </a:rPr>
                <a:t> 10 </a:t>
              </a:r>
              <a:r>
                <a:rPr lang="pt-BR" sz="2000" b="1" i="0" baseline="30000">
                  <a:solidFill>
                    <a:schemeClr val="bg1"/>
                  </a:solidFill>
                  <a:cs typeface="Arial" charset="0"/>
                </a:rPr>
                <a:t>– 9</a:t>
              </a:r>
              <a:r>
                <a:rPr lang="pt-BR" sz="2000" b="1" i="0">
                  <a:solidFill>
                    <a:schemeClr val="bg1"/>
                  </a:solidFill>
                  <a:cs typeface="Arial" charset="0"/>
                </a:rPr>
                <a:t> </a:t>
              </a:r>
              <a:r>
                <a:rPr lang="pt-BR" sz="2000" b="1" i="0" baseline="-30000">
                  <a:solidFill>
                    <a:schemeClr val="bg1"/>
                  </a:solidFill>
                  <a:cs typeface="Arial" charset="0"/>
                </a:rPr>
                <a:t>                             </a:t>
              </a:r>
            </a:p>
          </p:txBody>
        </p:sp>
        <p:sp>
          <p:nvSpPr>
            <p:cNvPr id="145439" name="Text Box 39"/>
            <p:cNvSpPr txBox="1">
              <a:spLocks noChangeArrowheads="1"/>
            </p:cNvSpPr>
            <p:nvPr/>
          </p:nvSpPr>
          <p:spPr bwMode="auto">
            <a:xfrm>
              <a:off x="3997325" y="3500435"/>
              <a:ext cx="360363" cy="45140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 i="0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</p:grpSp>
      <p:grpSp>
        <p:nvGrpSpPr>
          <p:cNvPr id="4" name="Grupo 1"/>
          <p:cNvGrpSpPr>
            <a:grpSpLocks/>
          </p:cNvGrpSpPr>
          <p:nvPr/>
        </p:nvGrpSpPr>
        <p:grpSpPr bwMode="auto">
          <a:xfrm>
            <a:off x="3779839" y="2945610"/>
            <a:ext cx="2447925" cy="479883"/>
            <a:chOff x="3779838" y="4149725"/>
            <a:chExt cx="2447925" cy="639843"/>
          </a:xfrm>
        </p:grpSpPr>
        <p:sp>
          <p:nvSpPr>
            <p:cNvPr id="145434" name="Rectangle 40"/>
            <p:cNvSpPr>
              <a:spLocks noChangeArrowheads="1"/>
            </p:cNvSpPr>
            <p:nvPr/>
          </p:nvSpPr>
          <p:spPr bwMode="auto">
            <a:xfrm>
              <a:off x="3779838" y="4256088"/>
              <a:ext cx="2376487" cy="53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2000" b="1" i="0">
                  <a:solidFill>
                    <a:schemeClr val="bg1"/>
                  </a:solidFill>
                  <a:cs typeface="Arial" charset="0"/>
                </a:rPr>
                <a:t>S =       16 </a:t>
              </a:r>
              <a:r>
                <a:rPr lang="pt-BR" sz="1400" b="1" i="0">
                  <a:solidFill>
                    <a:schemeClr val="bg1"/>
                  </a:solidFill>
                  <a:cs typeface="Arial" charset="0"/>
                </a:rPr>
                <a:t>x</a:t>
              </a:r>
              <a:r>
                <a:rPr lang="pt-BR" sz="2000" b="1" i="0">
                  <a:solidFill>
                    <a:schemeClr val="bg1"/>
                  </a:solidFill>
                  <a:cs typeface="Arial" charset="0"/>
                </a:rPr>
                <a:t> 10 </a:t>
              </a:r>
              <a:r>
                <a:rPr lang="pt-BR" sz="2000" b="1" i="0" baseline="30000">
                  <a:solidFill>
                    <a:schemeClr val="bg1"/>
                  </a:solidFill>
                  <a:cs typeface="Arial" charset="0"/>
                </a:rPr>
                <a:t>– 10</a:t>
              </a:r>
              <a:r>
                <a:rPr lang="pt-BR" sz="2000" b="1" i="0">
                  <a:solidFill>
                    <a:schemeClr val="bg1"/>
                  </a:solidFill>
                  <a:cs typeface="Arial" charset="0"/>
                </a:rPr>
                <a:t> </a:t>
              </a:r>
              <a:r>
                <a:rPr lang="pt-BR" sz="2000" b="1" i="0" baseline="-30000">
                  <a:solidFill>
                    <a:schemeClr val="bg1"/>
                  </a:solidFill>
                  <a:cs typeface="Arial" charset="0"/>
                </a:rPr>
                <a:t>                             </a:t>
              </a:r>
            </a:p>
          </p:txBody>
        </p:sp>
        <p:sp>
          <p:nvSpPr>
            <p:cNvPr id="145435" name="Line 43"/>
            <p:cNvSpPr>
              <a:spLocks noChangeShapeType="1"/>
            </p:cNvSpPr>
            <p:nvPr/>
          </p:nvSpPr>
          <p:spPr bwMode="auto">
            <a:xfrm>
              <a:off x="4425950" y="4294188"/>
              <a:ext cx="73025" cy="2873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5436" name="Line 44"/>
            <p:cNvSpPr>
              <a:spLocks noChangeShapeType="1"/>
            </p:cNvSpPr>
            <p:nvPr/>
          </p:nvSpPr>
          <p:spPr bwMode="auto">
            <a:xfrm flipH="1">
              <a:off x="4498975" y="4149725"/>
              <a:ext cx="71438" cy="431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5437" name="Line 45"/>
            <p:cNvSpPr>
              <a:spLocks noChangeShapeType="1"/>
            </p:cNvSpPr>
            <p:nvPr/>
          </p:nvSpPr>
          <p:spPr bwMode="auto">
            <a:xfrm>
              <a:off x="4570413" y="4149725"/>
              <a:ext cx="165735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5934" name="Rectangle 46"/>
          <p:cNvSpPr>
            <a:spLocks noChangeArrowheads="1"/>
          </p:cNvSpPr>
          <p:nvPr/>
        </p:nvSpPr>
        <p:spPr bwMode="auto">
          <a:xfrm>
            <a:off x="3779838" y="3511116"/>
            <a:ext cx="2005012" cy="40011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b="1" i="0" dirty="0">
                <a:solidFill>
                  <a:schemeClr val="bg1"/>
                </a:solidFill>
                <a:cs typeface="Arial" charset="0"/>
              </a:rPr>
              <a:t>S  =  4  </a:t>
            </a:r>
            <a:r>
              <a:rPr lang="pt-BR" sz="1400" b="1" i="0" dirty="0">
                <a:solidFill>
                  <a:schemeClr val="bg1"/>
                </a:solidFill>
                <a:cs typeface="Arial" charset="0"/>
              </a:rPr>
              <a:t>x</a:t>
            </a:r>
            <a:r>
              <a:rPr lang="pt-BR" sz="2000" b="1" i="0" dirty="0">
                <a:solidFill>
                  <a:schemeClr val="bg1"/>
                </a:solidFill>
                <a:cs typeface="Arial" charset="0"/>
              </a:rPr>
              <a:t> 10 </a:t>
            </a:r>
            <a:r>
              <a:rPr lang="pt-BR" sz="2000" b="1" i="0" baseline="30000" dirty="0">
                <a:solidFill>
                  <a:schemeClr val="bg1"/>
                </a:solidFill>
                <a:cs typeface="Arial" charset="0"/>
              </a:rPr>
              <a:t>– 5</a:t>
            </a:r>
            <a:r>
              <a:rPr lang="pt-BR" sz="2000" b="1" i="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pt-BR" sz="2000" b="1" i="0" baseline="-30000" dirty="0">
                <a:solidFill>
                  <a:schemeClr val="bg1"/>
                </a:solidFill>
                <a:cs typeface="Arial" charset="0"/>
              </a:rPr>
              <a:t>                            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6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16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16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16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65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6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65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65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4" dur="500"/>
                                        <p:tgtEl>
                                          <p:spTgt spid="16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8" dur="500" autoRev="1" fill="hold"/>
                                        <p:tgtEl>
                                          <p:spTgt spid="16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autoRev="1" fill="hold"/>
                                        <p:tgtEl>
                                          <p:spTgt spid="16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autoRev="1" fill="hold"/>
                                        <p:tgtEl>
                                          <p:spTgt spid="16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5" grpId="0"/>
      <p:bldP spid="165896" grpId="0"/>
      <p:bldP spid="165896" grpId="1"/>
      <p:bldP spid="165903" grpId="0"/>
      <p:bldP spid="165904" grpId="0"/>
      <p:bldP spid="165905" grpId="0"/>
      <p:bldP spid="165907" grpId="0"/>
      <p:bldP spid="165907" grpId="1"/>
      <p:bldP spid="165908" grpId="0"/>
      <p:bldP spid="165908" grpId="1"/>
      <p:bldP spid="165909" grpId="0"/>
      <p:bldP spid="165909" grpId="1"/>
      <p:bldP spid="165913" grpId="0"/>
      <p:bldP spid="165913" grpId="1"/>
      <p:bldP spid="165921" grpId="0"/>
      <p:bldP spid="165922" grpId="0"/>
      <p:bldP spid="165923" grpId="0"/>
      <p:bldP spid="1659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pt-BR"/>
          </a:p>
        </p:txBody>
      </p:sp>
      <p:grpSp>
        <p:nvGrpSpPr>
          <p:cNvPr id="6" name="Grupo 2"/>
          <p:cNvGrpSpPr>
            <a:grpSpLocks/>
          </p:cNvGrpSpPr>
          <p:nvPr/>
        </p:nvGrpSpPr>
        <p:grpSpPr bwMode="auto">
          <a:xfrm>
            <a:off x="2195736" y="3219822"/>
            <a:ext cx="6768752" cy="1224136"/>
            <a:chOff x="1285875" y="3511550"/>
            <a:chExt cx="6929438" cy="1357313"/>
          </a:xfrm>
          <a:noFill/>
        </p:grpSpPr>
        <p:sp>
          <p:nvSpPr>
            <p:cNvPr id="7" name="AutoShape 64"/>
            <p:cNvSpPr>
              <a:spLocks noChangeArrowheads="1"/>
            </p:cNvSpPr>
            <p:nvPr/>
          </p:nvSpPr>
          <p:spPr bwMode="auto">
            <a:xfrm flipV="1">
              <a:off x="1285875" y="3511550"/>
              <a:ext cx="6858000" cy="1357313"/>
            </a:xfrm>
            <a:prstGeom prst="flowChartAlternateProcess">
              <a:avLst/>
            </a:prstGeom>
            <a:grpFill/>
            <a:ln w="76200" cmpd="tri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i="0"/>
            </a:p>
          </p:txBody>
        </p:sp>
        <p:sp>
          <p:nvSpPr>
            <p:cNvPr id="8" name="Rectangle 65"/>
            <p:cNvSpPr>
              <a:spLocks noChangeArrowheads="1"/>
            </p:cNvSpPr>
            <p:nvPr/>
          </p:nvSpPr>
          <p:spPr bwMode="auto">
            <a:xfrm>
              <a:off x="1536700" y="3761978"/>
              <a:ext cx="6678613" cy="8056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pt-BR" sz="1800" b="1" i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Arial" charset="0"/>
                </a:rPr>
                <a:t>Onde : </a:t>
              </a:r>
              <a:r>
                <a:rPr lang="pt-BR" sz="1800" b="1" i="0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Arial" charset="0"/>
                </a:rPr>
                <a:t>ni</a:t>
              </a:r>
              <a:r>
                <a:rPr lang="pt-BR" sz="1800" b="1" i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Arial" charset="0"/>
                </a:rPr>
                <a:t> é o número de mols </a:t>
              </a:r>
              <a:r>
                <a:rPr lang="pt-BR" sz="1800" b="1" i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Arial" charset="0"/>
                </a:rPr>
                <a:t>dissociados ou ionizados</a:t>
              </a:r>
              <a:endParaRPr lang="pt-BR" sz="1800" b="1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endParaRPr>
            </a:p>
            <a:p>
              <a:pPr algn="l">
                <a:lnSpc>
                  <a:spcPct val="120000"/>
                </a:lnSpc>
              </a:pPr>
              <a:r>
                <a:rPr lang="pt-BR" sz="1800" b="1" i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Arial" charset="0"/>
                </a:rPr>
                <a:t>            n é o número de mols inicial</a:t>
              </a:r>
            </a:p>
          </p:txBody>
        </p:sp>
      </p:grpSp>
      <p:grpSp>
        <p:nvGrpSpPr>
          <p:cNvPr id="9" name="Grupo 1"/>
          <p:cNvGrpSpPr>
            <a:grpSpLocks/>
          </p:cNvGrpSpPr>
          <p:nvPr/>
        </p:nvGrpSpPr>
        <p:grpSpPr bwMode="auto">
          <a:xfrm>
            <a:off x="2555776" y="1131590"/>
            <a:ext cx="3311525" cy="1511300"/>
            <a:chOff x="2973388" y="1500188"/>
            <a:chExt cx="3313112" cy="1511300"/>
          </a:xfrm>
          <a:noFill/>
        </p:grpSpPr>
        <p:sp>
          <p:nvSpPr>
            <p:cNvPr id="10" name="AutoShape 68"/>
            <p:cNvSpPr>
              <a:spLocks noChangeArrowheads="1"/>
            </p:cNvSpPr>
            <p:nvPr/>
          </p:nvSpPr>
          <p:spPr bwMode="auto">
            <a:xfrm flipV="1">
              <a:off x="2973388" y="1500188"/>
              <a:ext cx="3313112" cy="1511300"/>
            </a:xfrm>
            <a:prstGeom prst="flowChartAlternateProcess">
              <a:avLst/>
            </a:prstGeom>
            <a:grpFill/>
            <a:ln w="76200" cmpd="tri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i="0"/>
            </a:p>
          </p:txBody>
        </p:sp>
        <p:sp>
          <p:nvSpPr>
            <p:cNvPr id="11" name="Text Box 69"/>
            <p:cNvSpPr txBox="1">
              <a:spLocks noChangeArrowheads="1"/>
            </p:cNvSpPr>
            <p:nvPr/>
          </p:nvSpPr>
          <p:spPr bwMode="auto">
            <a:xfrm>
              <a:off x="3532188" y="1817688"/>
              <a:ext cx="536575" cy="762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4400" b="1" i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Symbol" pitchFamily="18" charset="2"/>
                </a:rPr>
                <a:t>a</a:t>
              </a:r>
            </a:p>
          </p:txBody>
        </p:sp>
        <p:sp>
          <p:nvSpPr>
            <p:cNvPr id="12" name="Text Box 70"/>
            <p:cNvSpPr txBox="1">
              <a:spLocks noChangeArrowheads="1"/>
            </p:cNvSpPr>
            <p:nvPr/>
          </p:nvSpPr>
          <p:spPr bwMode="auto">
            <a:xfrm>
              <a:off x="4808355" y="1674813"/>
              <a:ext cx="510320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 b="1" i="0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rus Blk BT" pitchFamily="18" charset="0"/>
                </a:rPr>
                <a:t>n</a:t>
              </a:r>
              <a:r>
                <a:rPr lang="pt-BR" sz="2800" b="1" i="0" baseline="-25000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rus Blk BT" pitchFamily="18" charset="0"/>
                </a:rPr>
                <a:t>i</a:t>
              </a:r>
              <a:endParaRPr lang="pt-BR" sz="2800" b="1" i="0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rus Blk BT" pitchFamily="18" charset="0"/>
              </a:endParaRPr>
            </a:p>
          </p:txBody>
        </p:sp>
        <p:sp>
          <p:nvSpPr>
            <p:cNvPr id="13" name="Text Box 71"/>
            <p:cNvSpPr txBox="1">
              <a:spLocks noChangeArrowheads="1"/>
            </p:cNvSpPr>
            <p:nvPr/>
          </p:nvSpPr>
          <p:spPr bwMode="auto">
            <a:xfrm>
              <a:off x="4907076" y="2227263"/>
              <a:ext cx="442962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 b="1" i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rus Blk BT" pitchFamily="18" charset="0"/>
                </a:rPr>
                <a:t>n</a:t>
              </a:r>
            </a:p>
          </p:txBody>
        </p:sp>
        <p:sp>
          <p:nvSpPr>
            <p:cNvPr id="14" name="Line 72"/>
            <p:cNvSpPr>
              <a:spLocks noChangeShapeType="1"/>
            </p:cNvSpPr>
            <p:nvPr/>
          </p:nvSpPr>
          <p:spPr bwMode="auto">
            <a:xfrm>
              <a:off x="4714875" y="2292350"/>
              <a:ext cx="863600" cy="0"/>
            </a:xfrm>
            <a:prstGeom prst="line">
              <a:avLst/>
            </a:prstGeom>
            <a:grpFill/>
            <a:ln w="571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 Box 73"/>
            <p:cNvSpPr txBox="1">
              <a:spLocks noChangeArrowheads="1"/>
            </p:cNvSpPr>
            <p:nvPr/>
          </p:nvSpPr>
          <p:spPr bwMode="auto">
            <a:xfrm>
              <a:off x="4198888" y="1931988"/>
              <a:ext cx="468622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 b="1" i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rus Blk BT" pitchFamily="18" charset="0"/>
                </a:rPr>
                <a:t>=</a:t>
              </a:r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2325231" y="500042"/>
            <a:ext cx="2069797" cy="307777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b="1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GRAU DE IONIZAÇÃO</a:t>
            </a:r>
          </a:p>
        </p:txBody>
      </p:sp>
      <p:sp>
        <p:nvSpPr>
          <p:cNvPr id="17" name="Elipse 16"/>
          <p:cNvSpPr/>
          <p:nvPr/>
        </p:nvSpPr>
        <p:spPr>
          <a:xfrm>
            <a:off x="6228184" y="1707654"/>
            <a:ext cx="266429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X 100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VALOR EM PORCENTAGEM</a:t>
            </a:r>
            <a:endParaRPr lang="pt-BR" b="1" dirty="0"/>
          </a:p>
        </p:txBody>
      </p:sp>
      <p:sp>
        <p:nvSpPr>
          <p:cNvPr id="18" name="Seta para a direita 17"/>
          <p:cNvSpPr/>
          <p:nvPr/>
        </p:nvSpPr>
        <p:spPr>
          <a:xfrm>
            <a:off x="5580112" y="206769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57151" y="-1438"/>
            <a:ext cx="8943975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hangingPunct="0">
              <a:lnSpc>
                <a:spcPct val="150000"/>
              </a:lnSpc>
            </a:pPr>
            <a:r>
              <a:rPr lang="pt-BR" sz="18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05) (PUC-SP)  Uma solução saturada de base representada por X(OH)</a:t>
            </a:r>
            <a:r>
              <a:rPr lang="pt-BR" sz="1800" b="1" i="0" baseline="-30000" dirty="0">
                <a:solidFill>
                  <a:schemeClr val="bg1"/>
                </a:solidFill>
                <a:ea typeface="Times New Roman" charset="0"/>
                <a:cs typeface="Arial" charset="0"/>
              </a:rPr>
              <a:t>2</a:t>
            </a:r>
            <a:r>
              <a:rPr lang="pt-BR" sz="18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,</a:t>
            </a:r>
          </a:p>
          <a:p>
            <a:pPr algn="l" eaLnBrk="0" hangingPunct="0">
              <a:lnSpc>
                <a:spcPct val="150000"/>
              </a:lnSpc>
            </a:pPr>
            <a:r>
              <a:rPr lang="pt-BR" sz="18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       cuja reação de equilíbrio é</a:t>
            </a:r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2071689" y="803672"/>
          <a:ext cx="3857625" cy="532209"/>
        </p:xfrm>
        <a:graphic>
          <a:graphicData uri="http://schemas.openxmlformats.org/presentationml/2006/ole">
            <p:oleObj spid="_x0000_s189442" name="CorelDRAW" r:id="rId3" imgW="2826000" imgH="522000" progId="">
              <p:embed/>
            </p:oleObj>
          </a:graphicData>
        </a:graphic>
      </p:graphicFrame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547688" y="1358384"/>
            <a:ext cx="8024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1800" b="1" i="0">
                <a:solidFill>
                  <a:schemeClr val="bg1"/>
                </a:solidFill>
                <a:ea typeface="Times New Roman" charset="0"/>
                <a:cs typeface="Arial" charset="0"/>
              </a:rPr>
              <a:t>tem pH = 10 a 25°C. O produto de solubilidade (K</a:t>
            </a:r>
            <a:r>
              <a:rPr lang="pt-BR" sz="1800" b="1" i="0" baseline="-30000">
                <a:solidFill>
                  <a:schemeClr val="bg1"/>
                </a:solidFill>
                <a:ea typeface="Times New Roman" charset="0"/>
                <a:cs typeface="Arial" charset="0"/>
              </a:rPr>
              <a:t>PS</a:t>
            </a:r>
            <a:r>
              <a:rPr lang="pt-BR" sz="1800" b="1" i="0">
                <a:solidFill>
                  <a:schemeClr val="bg1"/>
                </a:solidFill>
                <a:ea typeface="Times New Roman" charset="0"/>
                <a:cs typeface="Arial" charset="0"/>
              </a:rPr>
              <a:t>) do X(OH)</a:t>
            </a:r>
            <a:r>
              <a:rPr lang="pt-BR" sz="1800" b="1" i="0" baseline="-30000">
                <a:solidFill>
                  <a:schemeClr val="bg1"/>
                </a:solidFill>
                <a:ea typeface="Times New Roman" charset="0"/>
                <a:cs typeface="Arial" charset="0"/>
              </a:rPr>
              <a:t>2</a:t>
            </a:r>
            <a:r>
              <a:rPr lang="pt-BR" sz="1800" b="1" i="0">
                <a:solidFill>
                  <a:schemeClr val="bg1"/>
                </a:solidFill>
                <a:ea typeface="Times New Roman" charset="0"/>
                <a:cs typeface="Arial" charset="0"/>
              </a:rPr>
              <a:t> é: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549104" y="2043301"/>
            <a:ext cx="180850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457200" indent="-457200" algn="just" eaLnBrk="0" hangingPunct="0">
              <a:lnSpc>
                <a:spcPct val="150000"/>
              </a:lnSpc>
              <a:buFont typeface="Arial" charset="0"/>
              <a:buAutoNum type="alphaLcParenR"/>
              <a:tabLst>
                <a:tab pos="523875" algn="l"/>
              </a:tabLst>
            </a:pPr>
            <a:r>
              <a:rPr lang="pt-BR" sz="20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5 x 10</a:t>
            </a:r>
            <a:r>
              <a:rPr lang="pt-BR" sz="2000" b="1" i="0" baseline="30000" dirty="0">
                <a:solidFill>
                  <a:schemeClr val="bg1"/>
                </a:solidFill>
                <a:ea typeface="Times New Roman" charset="0"/>
                <a:cs typeface="Arial" charset="0"/>
              </a:rPr>
              <a:t> – 13</a:t>
            </a:r>
            <a:r>
              <a:rPr lang="pt-BR" sz="20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.</a:t>
            </a:r>
          </a:p>
          <a:p>
            <a:pPr marL="457200" indent="-457200" algn="just" eaLnBrk="0" hangingPunct="0">
              <a:lnSpc>
                <a:spcPct val="150000"/>
              </a:lnSpc>
              <a:buFont typeface="Arial" charset="0"/>
              <a:buAutoNum type="alphaLcParenR"/>
              <a:tabLst>
                <a:tab pos="523875" algn="l"/>
              </a:tabLst>
            </a:pPr>
            <a:r>
              <a:rPr lang="pt-BR" sz="20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2 x 10</a:t>
            </a:r>
            <a:r>
              <a:rPr lang="pt-BR" sz="2000" b="1" i="0" baseline="30000" dirty="0">
                <a:solidFill>
                  <a:schemeClr val="bg1"/>
                </a:solidFill>
                <a:ea typeface="Times New Roman" charset="0"/>
                <a:cs typeface="Arial" charset="0"/>
              </a:rPr>
              <a:t> – 13</a:t>
            </a:r>
            <a:r>
              <a:rPr lang="pt-BR" sz="20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.</a:t>
            </a:r>
          </a:p>
          <a:p>
            <a:pPr marL="457200" indent="-457200" algn="just" eaLnBrk="0" hangingPunct="0">
              <a:lnSpc>
                <a:spcPct val="150000"/>
              </a:lnSpc>
              <a:buFont typeface="Arial" charset="0"/>
              <a:buAutoNum type="alphaLcParenR"/>
              <a:tabLst>
                <a:tab pos="523875" algn="l"/>
              </a:tabLst>
            </a:pPr>
            <a:r>
              <a:rPr lang="pt-BR" sz="20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6 x 10</a:t>
            </a:r>
            <a:r>
              <a:rPr lang="pt-BR" sz="2000" b="1" i="0" baseline="30000" dirty="0">
                <a:solidFill>
                  <a:schemeClr val="bg1"/>
                </a:solidFill>
                <a:ea typeface="Times New Roman" charset="0"/>
                <a:cs typeface="Arial" charset="0"/>
              </a:rPr>
              <a:t> – 1</a:t>
            </a:r>
            <a:r>
              <a:rPr lang="pt-BR" sz="20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.</a:t>
            </a:r>
          </a:p>
          <a:p>
            <a:pPr marL="457200" indent="-457200" algn="just" eaLnBrk="0" hangingPunct="0">
              <a:lnSpc>
                <a:spcPct val="150000"/>
              </a:lnSpc>
              <a:buFont typeface="Arial" charset="0"/>
              <a:buAutoNum type="alphaLcParenR"/>
              <a:tabLst>
                <a:tab pos="523875" algn="l"/>
              </a:tabLst>
            </a:pPr>
            <a:r>
              <a:rPr lang="pt-BR" sz="20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1 x 10</a:t>
            </a:r>
            <a:r>
              <a:rPr lang="pt-BR" sz="2000" b="1" i="0" baseline="30000" dirty="0">
                <a:solidFill>
                  <a:schemeClr val="bg1"/>
                </a:solidFill>
                <a:ea typeface="Times New Roman" charset="0"/>
                <a:cs typeface="Arial" charset="0"/>
              </a:rPr>
              <a:t> – 12</a:t>
            </a:r>
            <a:r>
              <a:rPr lang="pt-BR" sz="20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.</a:t>
            </a:r>
          </a:p>
          <a:p>
            <a:pPr marL="457200" indent="-457200" algn="just" eaLnBrk="0" hangingPunct="0">
              <a:lnSpc>
                <a:spcPct val="150000"/>
              </a:lnSpc>
              <a:buFont typeface="Arial" charset="0"/>
              <a:buAutoNum type="alphaLcParenR"/>
              <a:tabLst>
                <a:tab pos="523875" algn="l"/>
              </a:tabLst>
            </a:pPr>
            <a:r>
              <a:rPr lang="pt-BR" sz="20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3 x 10</a:t>
            </a:r>
            <a:r>
              <a:rPr lang="pt-BR" sz="2000" b="1" i="0" baseline="30000" dirty="0">
                <a:solidFill>
                  <a:schemeClr val="bg1"/>
                </a:solidFill>
                <a:ea typeface="Times New Roman" charset="0"/>
                <a:cs typeface="Arial" charset="0"/>
              </a:rPr>
              <a:t> – 10</a:t>
            </a:r>
            <a:r>
              <a:rPr lang="pt-BR" sz="2000" b="1" i="0" dirty="0">
                <a:solidFill>
                  <a:schemeClr val="bg1"/>
                </a:solidFill>
                <a:ea typeface="Times New Roman" charset="0"/>
                <a:cs typeface="Arial" charset="0"/>
              </a:rPr>
              <a:t>.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3000364" y="2146687"/>
            <a:ext cx="5143536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pt-BR" sz="2000" b="1" i="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X(OH)</a:t>
            </a:r>
            <a:r>
              <a:rPr lang="pt-BR" sz="2000" b="1" i="0" baseline="-300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pt-BR" sz="2000" b="1" i="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                    X </a:t>
            </a:r>
            <a:r>
              <a:rPr lang="pt-BR" sz="2000" b="1" i="0" baseline="300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+2          </a:t>
            </a:r>
            <a:r>
              <a:rPr lang="pt-BR" sz="2000" b="1" i="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+         2   OH </a:t>
            </a:r>
            <a:r>
              <a:rPr lang="pt-BR" sz="2000" b="1" i="0" baseline="300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–</a:t>
            </a:r>
            <a:endParaRPr lang="pt-BR" sz="2000" i="0" dirty="0">
              <a:solidFill>
                <a:schemeClr val="bg1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286251" y="2282429"/>
            <a:ext cx="7921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4286251" y="2389585"/>
            <a:ext cx="7905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2571803" y="1718042"/>
            <a:ext cx="63578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pH = 10   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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</a:rPr>
              <a:t> 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 pOH  = 4,  então, [OH </a:t>
            </a:r>
            <a:r>
              <a:rPr lang="pt-BR" sz="2000" b="1" i="0" baseline="3000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–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 ]  =  10 </a:t>
            </a:r>
            <a:r>
              <a:rPr lang="pt-BR" sz="2000" b="1" i="0" baseline="3000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– 4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 mol/L</a:t>
            </a:r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7224714" y="2603897"/>
            <a:ext cx="848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10 </a:t>
            </a:r>
            <a:r>
              <a:rPr lang="pt-BR" sz="2000" b="1" i="0" baseline="3000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– 4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 </a:t>
            </a:r>
            <a:endParaRPr lang="pt-BR">
              <a:ea typeface="Times New Roman" charset="0"/>
              <a:cs typeface="Arial" charset="0"/>
            </a:endParaRPr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5041900" y="2603897"/>
            <a:ext cx="13163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5  </a:t>
            </a:r>
            <a:r>
              <a:rPr lang="pt-BR" sz="1600" b="1" i="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x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 10 </a:t>
            </a:r>
            <a:r>
              <a:rPr lang="pt-BR" sz="2000" b="1" i="0" baseline="3000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– 5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 </a:t>
            </a:r>
            <a:endParaRPr lang="pt-BR">
              <a:ea typeface="Times New Roman" charset="0"/>
              <a:cs typeface="Arial" charset="0"/>
            </a:endParaRP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3071814" y="2968228"/>
            <a:ext cx="2928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K</a:t>
            </a:r>
            <a:r>
              <a:rPr lang="pt-BR" sz="1600" b="1" i="0">
                <a:solidFill>
                  <a:srgbClr val="FFFF00"/>
                </a:solidFill>
                <a:cs typeface="Times New Roman" charset="0"/>
              </a:rPr>
              <a:t>ps</a:t>
            </a: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  =  [ X</a:t>
            </a:r>
            <a:r>
              <a:rPr lang="pt-BR" sz="2000" b="1" i="0" baseline="30000">
                <a:solidFill>
                  <a:srgbClr val="FFFF00"/>
                </a:solidFill>
                <a:cs typeface="Times New Roman" charset="0"/>
              </a:rPr>
              <a:t>+2 </a:t>
            </a: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] </a:t>
            </a:r>
            <a:r>
              <a:rPr lang="pt-BR" sz="1400" b="1" i="0">
                <a:solidFill>
                  <a:srgbClr val="FFFF00"/>
                </a:solidFill>
                <a:cs typeface="Times New Roman" charset="0"/>
              </a:rPr>
              <a:t>x</a:t>
            </a: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 [ OH </a:t>
            </a:r>
            <a:r>
              <a:rPr lang="pt-BR" sz="2000" b="1" i="0" baseline="30000">
                <a:solidFill>
                  <a:srgbClr val="FFFF00"/>
                </a:solidFill>
                <a:cs typeface="Times New Roman" charset="0"/>
              </a:rPr>
              <a:t>– </a:t>
            </a: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] </a:t>
            </a:r>
            <a:r>
              <a:rPr lang="pt-BR" sz="2000" b="1" i="0" baseline="30000">
                <a:solidFill>
                  <a:srgbClr val="FFFF00"/>
                </a:solidFill>
                <a:cs typeface="Times New Roman" charset="0"/>
              </a:rPr>
              <a:t>2</a:t>
            </a: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 </a:t>
            </a:r>
            <a:endParaRPr lang="pt-BR" sz="2000" b="1" i="0">
              <a:solidFill>
                <a:srgbClr val="FFFF00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3071813" y="3321844"/>
            <a:ext cx="3643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K</a:t>
            </a:r>
            <a:r>
              <a:rPr lang="pt-BR" sz="1600" b="1" i="0">
                <a:solidFill>
                  <a:srgbClr val="FFFF00"/>
                </a:solidFill>
                <a:cs typeface="Times New Roman" charset="0"/>
              </a:rPr>
              <a:t>ps</a:t>
            </a: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  =  (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5  </a:t>
            </a:r>
            <a:r>
              <a:rPr lang="pt-BR" sz="1600" b="1" i="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x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 10 </a:t>
            </a:r>
            <a:r>
              <a:rPr lang="pt-BR" sz="2000" b="1" i="0" baseline="3000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– 5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 </a:t>
            </a: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) </a:t>
            </a:r>
            <a:r>
              <a:rPr lang="pt-BR" sz="1400" b="1" i="0">
                <a:solidFill>
                  <a:srgbClr val="FFFF00"/>
                </a:solidFill>
                <a:cs typeface="Times New Roman" charset="0"/>
              </a:rPr>
              <a:t>x</a:t>
            </a: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 ( 10 </a:t>
            </a:r>
            <a:r>
              <a:rPr lang="pt-BR" sz="2000" b="1" i="0" baseline="30000">
                <a:solidFill>
                  <a:srgbClr val="FFFF00"/>
                </a:solidFill>
                <a:cs typeface="Times New Roman" charset="0"/>
              </a:rPr>
              <a:t>– 4 </a:t>
            </a: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) </a:t>
            </a:r>
            <a:r>
              <a:rPr lang="pt-BR" sz="2000" b="1" i="0" baseline="30000">
                <a:solidFill>
                  <a:srgbClr val="FFFF00"/>
                </a:solidFill>
                <a:cs typeface="Times New Roman" charset="0"/>
              </a:rPr>
              <a:t>2</a:t>
            </a: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 </a:t>
            </a:r>
            <a:endParaRPr lang="pt-BR" sz="2000" b="1" i="0">
              <a:solidFill>
                <a:srgbClr val="FFFF00"/>
              </a:solidFill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3071813" y="3696891"/>
            <a:ext cx="3143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K</a:t>
            </a:r>
            <a:r>
              <a:rPr lang="pt-BR" sz="1600" b="1" i="0">
                <a:solidFill>
                  <a:srgbClr val="FFFF00"/>
                </a:solidFill>
                <a:cs typeface="Times New Roman" charset="0"/>
              </a:rPr>
              <a:t>ps</a:t>
            </a: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  =  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5  </a:t>
            </a:r>
            <a:r>
              <a:rPr lang="pt-BR" sz="1600" b="1" i="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x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 10 </a:t>
            </a:r>
            <a:r>
              <a:rPr lang="pt-BR" sz="2000" b="1" i="0" baseline="3000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– 5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 </a:t>
            </a: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pt-BR" sz="1400" b="1" i="0">
                <a:solidFill>
                  <a:srgbClr val="FFFF00"/>
                </a:solidFill>
                <a:cs typeface="Times New Roman" charset="0"/>
              </a:rPr>
              <a:t>x</a:t>
            </a: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  10 </a:t>
            </a:r>
            <a:r>
              <a:rPr lang="pt-BR" sz="2000" b="1" i="0" baseline="30000">
                <a:solidFill>
                  <a:srgbClr val="FFFF00"/>
                </a:solidFill>
                <a:cs typeface="Times New Roman" charset="0"/>
              </a:rPr>
              <a:t>– 8 </a:t>
            </a: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 </a:t>
            </a:r>
            <a:endParaRPr lang="pt-BR" sz="2000" b="1" i="0">
              <a:solidFill>
                <a:srgbClr val="FFFF00"/>
              </a:solidFill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3071813" y="4018360"/>
            <a:ext cx="228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K</a:t>
            </a:r>
            <a:r>
              <a:rPr lang="pt-BR" sz="1600" b="1" i="0">
                <a:solidFill>
                  <a:srgbClr val="FFFF00"/>
                </a:solidFill>
                <a:cs typeface="Times New Roman" charset="0"/>
              </a:rPr>
              <a:t>ps</a:t>
            </a: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  =  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5  </a:t>
            </a:r>
            <a:r>
              <a:rPr lang="pt-BR" sz="1600" b="1" i="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x</a:t>
            </a:r>
            <a:r>
              <a:rPr lang="pt-BR" sz="2000" b="1" i="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 10 </a:t>
            </a:r>
            <a:r>
              <a:rPr lang="pt-BR" sz="2000" b="1" i="0" baseline="30000">
                <a:solidFill>
                  <a:srgbClr val="FFFF00"/>
                </a:solidFill>
                <a:ea typeface="Times New Roman" charset="0"/>
                <a:cs typeface="Arial" charset="0"/>
                <a:sym typeface="Wingdings" pitchFamily="2" charset="2"/>
              </a:rPr>
              <a:t>– 13</a:t>
            </a:r>
            <a:r>
              <a:rPr lang="pt-BR" sz="2000" b="1" i="0" baseline="3000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pt-BR" sz="2000" b="1" i="0">
                <a:solidFill>
                  <a:srgbClr val="FFFF00"/>
                </a:solidFill>
                <a:cs typeface="Times New Roman" charset="0"/>
              </a:rPr>
              <a:t> </a:t>
            </a:r>
            <a:endParaRPr lang="pt-BR" sz="2000" b="1" i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0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autoRev="1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autoRev="1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autoRev="1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523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"/>
          <p:cNvSpPr txBox="1">
            <a:spLocks noGrp="1"/>
          </p:cNvSpPr>
          <p:nvPr>
            <p:ph type="title"/>
          </p:nvPr>
        </p:nvSpPr>
        <p:spPr>
          <a:xfrm>
            <a:off x="2267744" y="243900"/>
            <a:ext cx="5510281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 smtClean="0"/>
              <a:t>HIDRÓLISE DE SAIS</a:t>
            </a:r>
            <a:endParaRPr sz="2400" b="1" dirty="0"/>
          </a:p>
        </p:txBody>
      </p:sp>
      <p:sp>
        <p:nvSpPr>
          <p:cNvPr id="322" name="Google Shape;322;p2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71</a:t>
            </a:fld>
            <a:endParaRPr/>
          </a:p>
        </p:txBody>
      </p:sp>
      <p:sp>
        <p:nvSpPr>
          <p:cNvPr id="29" name="Retângulo 28"/>
          <p:cNvSpPr/>
          <p:nvPr/>
        </p:nvSpPr>
        <p:spPr>
          <a:xfrm>
            <a:off x="2987824" y="1494433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800" dirty="0" smtClean="0"/>
              <a:t>É um equilíbrio químico que ocorre após a adição de um sal (YX) à água.</a:t>
            </a:r>
          </a:p>
          <a:p>
            <a:pPr algn="ctr">
              <a:lnSpc>
                <a:spcPct val="150000"/>
              </a:lnSpc>
            </a:pPr>
            <a:r>
              <a:rPr lang="pt-BR" sz="1800" dirty="0" smtClean="0"/>
              <a:t>Esse processo acontece por causa da ionização da água, a qual produz o cátion </a:t>
            </a:r>
            <a:r>
              <a:rPr lang="pt-BR" sz="1800" dirty="0" err="1" smtClean="0"/>
              <a:t>hidrônio</a:t>
            </a:r>
            <a:r>
              <a:rPr lang="pt-BR" sz="1800" dirty="0" smtClean="0"/>
              <a:t> (H</a:t>
            </a:r>
            <a:r>
              <a:rPr lang="pt-BR" sz="1800" baseline="30000" dirty="0" smtClean="0"/>
              <a:t>+</a:t>
            </a:r>
            <a:r>
              <a:rPr lang="pt-BR" sz="1800" dirty="0" smtClean="0"/>
              <a:t>) e o ânion hidróxido (OH</a:t>
            </a:r>
            <a:r>
              <a:rPr lang="pt-BR" sz="1800" baseline="30000" dirty="0" smtClean="0"/>
              <a:t>-</a:t>
            </a:r>
            <a:r>
              <a:rPr lang="pt-BR" sz="1800" dirty="0" smtClean="0"/>
              <a:t>), e da dissociação do sal, que libera um cátion qualquer (Y</a:t>
            </a:r>
            <a:r>
              <a:rPr lang="pt-BR" sz="1800" baseline="30000" dirty="0" smtClean="0"/>
              <a:t>+</a:t>
            </a:r>
            <a:r>
              <a:rPr lang="pt-BR" sz="1800" dirty="0" smtClean="0"/>
              <a:t>) e um ânion qualquer (X</a:t>
            </a:r>
            <a:r>
              <a:rPr lang="pt-BR" sz="1800" baseline="30000" dirty="0" smtClean="0"/>
              <a:t>-</a:t>
            </a:r>
            <a:r>
              <a:rPr lang="pt-BR" sz="1800" dirty="0" smtClean="0"/>
              <a:t>).</a:t>
            </a: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72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547664" y="483518"/>
            <a:ext cx="61206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800" dirty="0" smtClean="0"/>
              <a:t>A </a:t>
            </a:r>
            <a:r>
              <a:rPr lang="pt-BR" sz="1800" b="1" dirty="0" smtClean="0"/>
              <a:t>hidrólise dos sais</a:t>
            </a:r>
            <a:r>
              <a:rPr lang="pt-BR" sz="1800" dirty="0" smtClean="0"/>
              <a:t> é a interação entre os íons do sal com os íons da água, isto é, o cátion de um com o ânion do outro, o que pode resultar nas seguintes substâncias:</a:t>
            </a:r>
            <a:endParaRPr lang="pt-BR" sz="1800" dirty="0"/>
          </a:p>
        </p:txBody>
      </p:sp>
      <p:sp>
        <p:nvSpPr>
          <p:cNvPr id="4" name="Retângulo 3"/>
          <p:cNvSpPr/>
          <p:nvPr/>
        </p:nvSpPr>
        <p:spPr>
          <a:xfrm>
            <a:off x="827584" y="2832487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800" dirty="0" smtClean="0"/>
              <a:t>Cátion do sal (Y</a:t>
            </a:r>
            <a:r>
              <a:rPr lang="pt-BR" sz="1800" baseline="30000" dirty="0" smtClean="0"/>
              <a:t>+</a:t>
            </a:r>
            <a:r>
              <a:rPr lang="pt-BR" sz="1800" dirty="0" smtClean="0"/>
              <a:t>) com o ânion da água (OH</a:t>
            </a:r>
            <a:r>
              <a:rPr lang="pt-BR" sz="1800" baseline="30000" dirty="0" smtClean="0"/>
              <a:t>-</a:t>
            </a:r>
            <a:r>
              <a:rPr lang="pt-BR" sz="1800" dirty="0" smtClean="0"/>
              <a:t>) = base inorgânica (YOH)</a:t>
            </a:r>
          </a:p>
          <a:p>
            <a:pPr algn="ctr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800" dirty="0" smtClean="0"/>
              <a:t>Cátion da água (H</a:t>
            </a:r>
            <a:r>
              <a:rPr lang="pt-BR" sz="1800" baseline="30000" dirty="0" smtClean="0"/>
              <a:t>+</a:t>
            </a:r>
            <a:r>
              <a:rPr lang="pt-BR" sz="1800" dirty="0" smtClean="0"/>
              <a:t>) com o ânion do sal (X</a:t>
            </a:r>
            <a:r>
              <a:rPr lang="pt-BR" sz="1800" baseline="30000" dirty="0" smtClean="0"/>
              <a:t>-</a:t>
            </a:r>
            <a:r>
              <a:rPr lang="pt-BR" sz="1800" dirty="0" smtClean="0"/>
              <a:t>) = ácido inorgânico (HX)</a:t>
            </a:r>
            <a:endParaRPr lang="pt-BR" sz="1800" dirty="0"/>
          </a:p>
        </p:txBody>
      </p:sp>
      <p:sp>
        <p:nvSpPr>
          <p:cNvPr id="5" name="Seta para baixo 4"/>
          <p:cNvSpPr/>
          <p:nvPr/>
        </p:nvSpPr>
        <p:spPr>
          <a:xfrm>
            <a:off x="4572000" y="1779662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73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83568" y="411510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/>
              <a:t>Formação de ácido e base : não haverá a presença de íons </a:t>
            </a:r>
            <a:r>
              <a:rPr lang="pt-BR" sz="1600" dirty="0" err="1" smtClean="0"/>
              <a:t>hidrônio</a:t>
            </a:r>
            <a:r>
              <a:rPr lang="pt-BR" sz="1600" dirty="0" smtClean="0"/>
              <a:t> e hidróxido na solução, o que tornará o meio neutro (com pH = 7);</a:t>
            </a:r>
          </a:p>
          <a:p>
            <a:pPr algn="ctr" fontAlgn="base">
              <a:lnSpc>
                <a:spcPct val="150000"/>
              </a:lnSpc>
              <a:buFont typeface="Arial" pitchFamily="34" charset="0"/>
              <a:buChar char="•"/>
            </a:pPr>
            <a:endParaRPr lang="pt-BR" sz="1600" dirty="0" smtClean="0"/>
          </a:p>
          <a:p>
            <a:pPr algn="ctr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/>
              <a:t>Formação apenas da base: existirá a presença de íons </a:t>
            </a:r>
            <a:r>
              <a:rPr lang="pt-BR" sz="1600" dirty="0" err="1" smtClean="0"/>
              <a:t>hidrônio</a:t>
            </a:r>
            <a:r>
              <a:rPr lang="pt-BR" sz="1600" dirty="0" smtClean="0"/>
              <a:t> na solução, o que tornará o meio ácido (com pH &lt; 7);</a:t>
            </a:r>
          </a:p>
          <a:p>
            <a:pPr algn="ctr" fontAlgn="base">
              <a:lnSpc>
                <a:spcPct val="150000"/>
              </a:lnSpc>
              <a:buFont typeface="Arial" pitchFamily="34" charset="0"/>
              <a:buChar char="•"/>
            </a:pPr>
            <a:endParaRPr lang="pt-BR" sz="1600" dirty="0" smtClean="0"/>
          </a:p>
          <a:p>
            <a:pPr algn="ctr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/>
              <a:t>Formação apenas do ácido: haverá a presença de íons hidróxido na solução, o que tornará o meio básico (com pH &gt; 7);</a:t>
            </a:r>
          </a:p>
          <a:p>
            <a:pPr algn="ctr" fontAlgn="base">
              <a:lnSpc>
                <a:spcPct val="150000"/>
              </a:lnSpc>
              <a:buFont typeface="Arial" pitchFamily="34" charset="0"/>
              <a:buChar char="•"/>
            </a:pPr>
            <a:endParaRPr lang="pt-BR" sz="1600" dirty="0" smtClean="0"/>
          </a:p>
          <a:p>
            <a:pPr algn="ctr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/>
              <a:t>Não existirá formação de ácido nem de base: haverá os íons hidróxido e </a:t>
            </a:r>
            <a:r>
              <a:rPr lang="pt-BR" sz="1600" dirty="0" err="1" smtClean="0"/>
              <a:t>hidrônio</a:t>
            </a:r>
            <a:r>
              <a:rPr lang="pt-BR" sz="1600" dirty="0" smtClean="0"/>
              <a:t> na solução, o que tornará o meio neutro (com pH = 7).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74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043608" y="195486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pt-BR" b="1" dirty="0" smtClean="0"/>
              <a:t>Hidrólise de sais com formação de meio neutro</a:t>
            </a:r>
            <a:endParaRPr lang="pt-BR" dirty="0" smtClean="0"/>
          </a:p>
          <a:p>
            <a:pPr algn="just" fontAlgn="base">
              <a:lnSpc>
                <a:spcPct val="150000"/>
              </a:lnSpc>
            </a:pPr>
            <a:r>
              <a:rPr lang="pt-BR" dirty="0" smtClean="0"/>
              <a:t>A hidrólise de sais com a formação de um meio neutro ocorre em duas situações:</a:t>
            </a:r>
          </a:p>
          <a:p>
            <a:pPr algn="just" fontAlgn="base">
              <a:lnSpc>
                <a:spcPct val="150000"/>
              </a:lnSpc>
            </a:pPr>
            <a:endParaRPr lang="pt-BR" dirty="0" smtClean="0"/>
          </a:p>
          <a:p>
            <a:pPr algn="just" fontAlgn="base">
              <a:lnSpc>
                <a:spcPct val="150000"/>
              </a:lnSpc>
            </a:pPr>
            <a:r>
              <a:rPr lang="pt-BR" b="1" dirty="0" smtClean="0"/>
              <a:t>1ª- Quando o sal apresenta cátion capaz de formar base forte e ânion capaz de formar ácido forte:</a:t>
            </a:r>
            <a:endParaRPr lang="pt-BR" dirty="0" smtClean="0"/>
          </a:p>
          <a:p>
            <a:pPr algn="just" fontAlgn="base">
              <a:lnSpc>
                <a:spcPct val="150000"/>
              </a:lnSpc>
            </a:pPr>
            <a:r>
              <a:rPr lang="pt-BR" dirty="0" smtClean="0"/>
              <a:t>Exemplo: hidrólise do iodeto de potássio (KI):</a:t>
            </a:r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3563888" y="2139702"/>
            <a:ext cx="864096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4572000" y="2139702"/>
            <a:ext cx="720080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3203848" y="2787774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K</a:t>
            </a:r>
            <a:r>
              <a:rPr lang="pt-BR" b="1" baseline="30000" dirty="0" smtClean="0"/>
              <a:t>+</a:t>
            </a:r>
            <a:endParaRPr lang="pt-BR" b="1" baseline="30000" dirty="0"/>
          </a:p>
        </p:txBody>
      </p:sp>
      <p:sp>
        <p:nvSpPr>
          <p:cNvPr id="11" name="Elipse 10"/>
          <p:cNvSpPr/>
          <p:nvPr/>
        </p:nvSpPr>
        <p:spPr>
          <a:xfrm>
            <a:off x="5220072" y="2787774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I</a:t>
            </a:r>
            <a:r>
              <a:rPr lang="pt-BR" b="1" baseline="30000" dirty="0" smtClean="0"/>
              <a:t>-</a:t>
            </a:r>
            <a:endParaRPr lang="pt-BR" b="1" baseline="30000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827584" y="2571750"/>
            <a:ext cx="2304256" cy="20162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pertence à família IA, seu cátion não sofre hidrólise, ou seja, não interage com o hidróxido, resultando na base forte hidróxido de potássio [KOH].</a:t>
            </a:r>
            <a:endParaRPr lang="pt-BR" b="1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796136" y="3003798"/>
            <a:ext cx="2520280" cy="19442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Se o ânion iodeto (I</a:t>
            </a:r>
            <a:r>
              <a:rPr lang="pt-BR" b="1" baseline="30000" dirty="0" smtClean="0"/>
              <a:t>-1</a:t>
            </a:r>
            <a:r>
              <a:rPr lang="pt-BR" b="1" dirty="0" smtClean="0"/>
              <a:t>) interagisse com o </a:t>
            </a:r>
            <a:r>
              <a:rPr lang="pt-BR" b="1" dirty="0" err="1" smtClean="0"/>
              <a:t>hidrônio</a:t>
            </a:r>
            <a:r>
              <a:rPr lang="pt-BR" b="1" dirty="0" smtClean="0"/>
              <a:t> (H</a:t>
            </a:r>
            <a:r>
              <a:rPr lang="pt-BR" b="1" baseline="30000" dirty="0" smtClean="0"/>
              <a:t>+</a:t>
            </a:r>
            <a:r>
              <a:rPr lang="pt-BR" b="1" dirty="0" smtClean="0"/>
              <a:t>), haveria a formação do </a:t>
            </a:r>
            <a:r>
              <a:rPr lang="pt-BR" b="1" dirty="0" err="1" smtClean="0"/>
              <a:t>hidrácido</a:t>
            </a:r>
            <a:r>
              <a:rPr lang="pt-BR" b="1" dirty="0" smtClean="0"/>
              <a:t> ácido </a:t>
            </a:r>
            <a:r>
              <a:rPr lang="pt-BR" b="1" dirty="0" err="1" smtClean="0"/>
              <a:t>iodídrico</a:t>
            </a:r>
            <a:r>
              <a:rPr lang="pt-BR" b="1" dirty="0" smtClean="0"/>
              <a:t> (HI), que é um dos três </a:t>
            </a:r>
            <a:r>
              <a:rPr lang="pt-BR" b="1" dirty="0" err="1" smtClean="0"/>
              <a:t>hidrácidos</a:t>
            </a:r>
            <a:r>
              <a:rPr lang="pt-BR" b="1" dirty="0" smtClean="0"/>
              <a:t> considerados fortes (além do </a:t>
            </a:r>
            <a:r>
              <a:rPr lang="pt-BR" b="1" dirty="0" err="1" smtClean="0"/>
              <a:t>HCl</a:t>
            </a:r>
            <a:r>
              <a:rPr lang="pt-BR" b="1" dirty="0" smtClean="0"/>
              <a:t> e do </a:t>
            </a:r>
            <a:r>
              <a:rPr lang="pt-BR" b="1" dirty="0" err="1" smtClean="0"/>
              <a:t>HBr</a:t>
            </a:r>
            <a:r>
              <a:rPr lang="pt-BR" b="1" dirty="0" smtClean="0"/>
              <a:t>). </a:t>
            </a:r>
            <a:endParaRPr lang="pt-BR" b="1" dirty="0"/>
          </a:p>
        </p:txBody>
      </p:sp>
      <p:sp>
        <p:nvSpPr>
          <p:cNvPr id="14" name="Seta para a direita 13"/>
          <p:cNvSpPr/>
          <p:nvPr/>
        </p:nvSpPr>
        <p:spPr>
          <a:xfrm>
            <a:off x="3203848" y="408391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851920" y="4011910"/>
            <a:ext cx="13681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restarão íons hidróxido na solução</a:t>
            </a:r>
            <a:endParaRPr lang="pt-BR" dirty="0"/>
          </a:p>
        </p:txBody>
      </p:sp>
      <p:sp>
        <p:nvSpPr>
          <p:cNvPr id="16" name="Seta para a direita 15"/>
          <p:cNvSpPr/>
          <p:nvPr/>
        </p:nvSpPr>
        <p:spPr>
          <a:xfrm rot="16200000">
            <a:off x="6824560" y="2490143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724128" y="1635646"/>
            <a:ext cx="25202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 iodeto não sofre hidrólise, restando cátions </a:t>
            </a:r>
            <a:r>
              <a:rPr lang="pt-BR" dirty="0" err="1" smtClean="0"/>
              <a:t>hidrônio</a:t>
            </a:r>
            <a:r>
              <a:rPr lang="pt-BR" dirty="0" smtClean="0"/>
              <a:t> na solução</a:t>
            </a:r>
            <a:endParaRPr lang="pt-BR" dirty="0"/>
          </a:p>
        </p:txBody>
      </p:sp>
      <p:sp>
        <p:nvSpPr>
          <p:cNvPr id="19" name="Elipse 18"/>
          <p:cNvSpPr/>
          <p:nvPr/>
        </p:nvSpPr>
        <p:spPr>
          <a:xfrm>
            <a:off x="3779912" y="3219822"/>
            <a:ext cx="1368152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NEUTRA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75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043608" y="195486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pt-BR" b="1" dirty="0" smtClean="0"/>
              <a:t>Hidrólise de sais com formação de meio neutro</a:t>
            </a:r>
            <a:endParaRPr lang="pt-BR" dirty="0" smtClean="0"/>
          </a:p>
          <a:p>
            <a:pPr algn="just" fontAlgn="base">
              <a:lnSpc>
                <a:spcPct val="150000"/>
              </a:lnSpc>
            </a:pPr>
            <a:r>
              <a:rPr lang="pt-BR" dirty="0" smtClean="0"/>
              <a:t>A hidrólise de sais com a formação de um meio neutro ocorre em duas situações:</a:t>
            </a:r>
          </a:p>
          <a:p>
            <a:pPr algn="just" fontAlgn="base">
              <a:lnSpc>
                <a:spcPct val="150000"/>
              </a:lnSpc>
            </a:pPr>
            <a:endParaRPr lang="pt-BR" dirty="0" smtClean="0"/>
          </a:p>
          <a:p>
            <a:pPr algn="just" fontAlgn="base">
              <a:lnSpc>
                <a:spcPct val="150000"/>
              </a:lnSpc>
            </a:pPr>
            <a:r>
              <a:rPr lang="pt-BR" b="1" dirty="0" smtClean="0"/>
              <a:t>2ª- Quando o sal apresenta cátion capaz de formar base fraca e ânion capaz de formar ácido fraco. </a:t>
            </a:r>
          </a:p>
          <a:p>
            <a:pPr algn="just" fontAlgn="base">
              <a:lnSpc>
                <a:spcPct val="150000"/>
              </a:lnSpc>
            </a:pPr>
            <a:r>
              <a:rPr lang="pt-BR" dirty="0" smtClean="0"/>
              <a:t>Exemplo: hidrólise sulfeto de magnésio (</a:t>
            </a:r>
            <a:r>
              <a:rPr lang="pt-BR" dirty="0" err="1" smtClean="0"/>
              <a:t>MgS</a:t>
            </a:r>
            <a:r>
              <a:rPr lang="pt-BR" dirty="0" smtClean="0"/>
              <a:t>):</a:t>
            </a:r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3563888" y="2139702"/>
            <a:ext cx="864096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4572000" y="2139702"/>
            <a:ext cx="720080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3203848" y="2787774"/>
            <a:ext cx="86409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 smtClean="0"/>
              <a:t>Mg</a:t>
            </a:r>
            <a:r>
              <a:rPr lang="pt-BR" b="1" baseline="30000" dirty="0" smtClean="0"/>
              <a:t>+2</a:t>
            </a:r>
            <a:endParaRPr lang="pt-BR" b="1" baseline="30000" dirty="0"/>
          </a:p>
        </p:txBody>
      </p:sp>
      <p:sp>
        <p:nvSpPr>
          <p:cNvPr id="11" name="Elipse 10"/>
          <p:cNvSpPr/>
          <p:nvPr/>
        </p:nvSpPr>
        <p:spPr>
          <a:xfrm>
            <a:off x="5148064" y="2787774"/>
            <a:ext cx="6480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S</a:t>
            </a:r>
            <a:r>
              <a:rPr lang="pt-BR" b="1" baseline="30000" dirty="0" smtClean="0"/>
              <a:t>-2</a:t>
            </a:r>
            <a:endParaRPr lang="pt-BR" b="1" baseline="30000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11560" y="2571750"/>
            <a:ext cx="2520280" cy="20162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Mesmo com o magnésio pertencendo à família IIA, seu cátion sofre hidrólise, ou seja, interage com o hidróxido e forma a base fraca hidróxido de magnésio [</a:t>
            </a:r>
            <a:r>
              <a:rPr lang="pt-BR" b="1" dirty="0" err="1" smtClean="0"/>
              <a:t>Mg</a:t>
            </a:r>
            <a:r>
              <a:rPr lang="pt-BR" b="1" dirty="0" smtClean="0"/>
              <a:t>(OH)</a:t>
            </a:r>
            <a:r>
              <a:rPr lang="pt-BR" b="1" baseline="-25000" dirty="0" smtClean="0"/>
              <a:t>2</a:t>
            </a:r>
            <a:r>
              <a:rPr lang="pt-BR" b="1" dirty="0" smtClean="0"/>
              <a:t>].</a:t>
            </a:r>
            <a:endParaRPr lang="pt-BR" b="1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796136" y="3003798"/>
            <a:ext cx="2736304" cy="19442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Se o ânion sulfeto (S</a:t>
            </a:r>
            <a:r>
              <a:rPr lang="pt-BR" b="1" baseline="30000" dirty="0" smtClean="0"/>
              <a:t>-2</a:t>
            </a:r>
            <a:r>
              <a:rPr lang="pt-BR" b="1" dirty="0" smtClean="0"/>
              <a:t>) interagisse com o </a:t>
            </a:r>
            <a:r>
              <a:rPr lang="pt-BR" b="1" dirty="0" err="1" smtClean="0"/>
              <a:t>hidrônio</a:t>
            </a:r>
            <a:r>
              <a:rPr lang="pt-BR" b="1" dirty="0" smtClean="0"/>
              <a:t> (H</a:t>
            </a:r>
            <a:r>
              <a:rPr lang="pt-BR" b="1" baseline="30000" dirty="0" smtClean="0"/>
              <a:t>+</a:t>
            </a:r>
            <a:r>
              <a:rPr lang="pt-BR" b="1" dirty="0" smtClean="0"/>
              <a:t>), haveria a formação do </a:t>
            </a:r>
            <a:r>
              <a:rPr lang="pt-BR" b="1" dirty="0" err="1" smtClean="0"/>
              <a:t>hidrácido</a:t>
            </a:r>
            <a:r>
              <a:rPr lang="pt-BR" b="1" dirty="0" smtClean="0"/>
              <a:t> ácido sulfídrico (H</a:t>
            </a:r>
            <a:r>
              <a:rPr lang="pt-BR" b="1" baseline="-25000" dirty="0" smtClean="0"/>
              <a:t>2</a:t>
            </a:r>
            <a:r>
              <a:rPr lang="pt-BR" b="1" dirty="0" smtClean="0"/>
              <a:t>S), que é fraco. Dessa forma, não resta cátions </a:t>
            </a:r>
            <a:r>
              <a:rPr lang="pt-BR" b="1" dirty="0" err="1" smtClean="0"/>
              <a:t>hidrônio</a:t>
            </a:r>
            <a:r>
              <a:rPr lang="pt-BR" b="1" dirty="0" smtClean="0"/>
              <a:t> na solução.</a:t>
            </a:r>
            <a:endParaRPr lang="pt-BR" b="1" dirty="0"/>
          </a:p>
        </p:txBody>
      </p:sp>
      <p:sp>
        <p:nvSpPr>
          <p:cNvPr id="14" name="Seta para a direita 13"/>
          <p:cNvSpPr/>
          <p:nvPr/>
        </p:nvSpPr>
        <p:spPr>
          <a:xfrm>
            <a:off x="3203848" y="408391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851920" y="4011910"/>
            <a:ext cx="13681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NÃO restarão íons hidróxido na solução</a:t>
            </a:r>
            <a:endParaRPr lang="pt-BR" dirty="0"/>
          </a:p>
        </p:txBody>
      </p:sp>
      <p:sp>
        <p:nvSpPr>
          <p:cNvPr id="16" name="Seta para a direita 15"/>
          <p:cNvSpPr/>
          <p:nvPr/>
        </p:nvSpPr>
        <p:spPr>
          <a:xfrm rot="16200000">
            <a:off x="6824560" y="2490143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868144" y="1635646"/>
            <a:ext cx="25202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 sulfeto sofre hidrólise, NÃO restando cátions </a:t>
            </a:r>
            <a:r>
              <a:rPr lang="pt-BR" dirty="0" err="1" smtClean="0"/>
              <a:t>hidrônio</a:t>
            </a:r>
            <a:r>
              <a:rPr lang="pt-BR" dirty="0" smtClean="0"/>
              <a:t> na solução</a:t>
            </a:r>
            <a:endParaRPr lang="pt-BR" dirty="0"/>
          </a:p>
        </p:txBody>
      </p:sp>
      <p:sp>
        <p:nvSpPr>
          <p:cNvPr id="19" name="Elipse 18"/>
          <p:cNvSpPr/>
          <p:nvPr/>
        </p:nvSpPr>
        <p:spPr>
          <a:xfrm>
            <a:off x="3779912" y="3219822"/>
            <a:ext cx="1368152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NEUTRA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76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043608" y="195486"/>
            <a:ext cx="72008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pt-BR" b="1" dirty="0" smtClean="0"/>
              <a:t>Hidrólise de sais com formação de meio ácido </a:t>
            </a:r>
          </a:p>
          <a:p>
            <a:pPr algn="just" fontAlgn="base">
              <a:lnSpc>
                <a:spcPct val="150000"/>
              </a:lnSpc>
            </a:pPr>
            <a:r>
              <a:rPr lang="pt-BR" dirty="0" smtClean="0"/>
              <a:t>Ocorre quando um sal apresenta cátion capaz de formar base fraca e ânion capaz de formar ácido forte.</a:t>
            </a:r>
          </a:p>
          <a:p>
            <a:pPr algn="just" fontAlgn="base">
              <a:lnSpc>
                <a:spcPct val="150000"/>
              </a:lnSpc>
            </a:pPr>
            <a:endParaRPr lang="pt-BR" dirty="0" smtClean="0"/>
          </a:p>
          <a:p>
            <a:pPr algn="just" fontAlgn="base">
              <a:lnSpc>
                <a:spcPct val="150000"/>
              </a:lnSpc>
            </a:pPr>
            <a:r>
              <a:rPr lang="pt-BR" dirty="0" smtClean="0"/>
              <a:t>Exemplo: hidrólise do sulfato de ferro II (FeSO</a:t>
            </a:r>
            <a:r>
              <a:rPr lang="pt-BR" baseline="-25000" dirty="0" smtClean="0"/>
              <a:t>4</a:t>
            </a:r>
            <a:r>
              <a:rPr lang="pt-BR" dirty="0" smtClean="0"/>
              <a:t>).</a:t>
            </a:r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3563888" y="1851670"/>
            <a:ext cx="864096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4572000" y="1851670"/>
            <a:ext cx="720080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3203848" y="2571750"/>
            <a:ext cx="86409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Fe</a:t>
            </a:r>
            <a:r>
              <a:rPr lang="pt-BR" b="1" baseline="30000" dirty="0" smtClean="0"/>
              <a:t>+2</a:t>
            </a:r>
            <a:endParaRPr lang="pt-BR" b="1" baseline="30000" dirty="0"/>
          </a:p>
        </p:txBody>
      </p:sp>
      <p:sp>
        <p:nvSpPr>
          <p:cNvPr id="11" name="Elipse 10"/>
          <p:cNvSpPr/>
          <p:nvPr/>
        </p:nvSpPr>
        <p:spPr>
          <a:xfrm>
            <a:off x="5004048" y="2571750"/>
            <a:ext cx="93610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SO</a:t>
            </a:r>
            <a:r>
              <a:rPr lang="pt-BR" b="1" baseline="-25000" dirty="0" smtClean="0"/>
              <a:t>4</a:t>
            </a:r>
            <a:r>
              <a:rPr lang="pt-BR" b="1" baseline="30000" dirty="0" smtClean="0"/>
              <a:t>-2</a:t>
            </a:r>
            <a:endParaRPr lang="pt-BR" b="1" baseline="30000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39552" y="2499742"/>
            <a:ext cx="2592288" cy="20882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Como o ferro não pertence às famílias IA, IIA (com exceção do magnésio) e IIIA, seu cátion ferro II sofre hidrólise, ou seja, interage com o hidróxido e forma a base fraca hidróxido de ferro II [Fe(OH)</a:t>
            </a:r>
            <a:r>
              <a:rPr lang="pt-BR" b="1" baseline="-25000" dirty="0" smtClean="0"/>
              <a:t>2</a:t>
            </a:r>
            <a:r>
              <a:rPr lang="pt-BR" b="1" dirty="0" smtClean="0"/>
              <a:t>].</a:t>
            </a:r>
            <a:endParaRPr lang="pt-BR" b="1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652120" y="3003798"/>
            <a:ext cx="3240360" cy="19442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Se o ânion sulfato (SO</a:t>
            </a:r>
            <a:r>
              <a:rPr lang="pt-BR" b="1" baseline="-25000" dirty="0" smtClean="0"/>
              <a:t>4</a:t>
            </a:r>
            <a:r>
              <a:rPr lang="pt-BR" b="1" baseline="30000" dirty="0" smtClean="0"/>
              <a:t>-2</a:t>
            </a:r>
            <a:r>
              <a:rPr lang="pt-BR" b="1" dirty="0" smtClean="0"/>
              <a:t>) interagisse com o </a:t>
            </a:r>
            <a:r>
              <a:rPr lang="pt-BR" b="1" dirty="0" err="1" smtClean="0"/>
              <a:t>hidrônio</a:t>
            </a:r>
            <a:r>
              <a:rPr lang="pt-BR" b="1" dirty="0" smtClean="0"/>
              <a:t> (H</a:t>
            </a:r>
            <a:r>
              <a:rPr lang="pt-BR" b="1" baseline="30000" dirty="0" smtClean="0"/>
              <a:t>+</a:t>
            </a:r>
            <a:r>
              <a:rPr lang="pt-BR" b="1" dirty="0" smtClean="0"/>
              <a:t>), haveria a formação do </a:t>
            </a:r>
            <a:r>
              <a:rPr lang="pt-BR" b="1" dirty="0" err="1" smtClean="0"/>
              <a:t>oxiácido</a:t>
            </a:r>
            <a:r>
              <a:rPr lang="pt-BR" b="1" dirty="0" smtClean="0"/>
              <a:t> ácido sulfúrico (H</a:t>
            </a:r>
            <a:r>
              <a:rPr lang="pt-BR" b="1" baseline="-25000" dirty="0" smtClean="0"/>
              <a:t>2</a:t>
            </a:r>
            <a:r>
              <a:rPr lang="pt-BR" b="1" dirty="0" smtClean="0"/>
              <a:t>SO</a:t>
            </a:r>
            <a:r>
              <a:rPr lang="pt-BR" b="1" baseline="-25000" dirty="0" smtClean="0"/>
              <a:t>4</a:t>
            </a:r>
            <a:r>
              <a:rPr lang="pt-BR" b="1" dirty="0" smtClean="0"/>
              <a:t>). Esse ácido é considerado forte, uma vez que, para os </a:t>
            </a:r>
            <a:r>
              <a:rPr lang="pt-BR" b="1" dirty="0" err="1" smtClean="0"/>
              <a:t>oxiácidos</a:t>
            </a:r>
            <a:r>
              <a:rPr lang="pt-BR" b="1" dirty="0" smtClean="0"/>
              <a:t>, o resultado da subtração entre oxigênios e hidrogênios deve ser maior ou igual a dois.</a:t>
            </a:r>
            <a:endParaRPr lang="pt-BR" b="1" dirty="0"/>
          </a:p>
        </p:txBody>
      </p:sp>
      <p:sp>
        <p:nvSpPr>
          <p:cNvPr id="14" name="Seta para a direita 13"/>
          <p:cNvSpPr/>
          <p:nvPr/>
        </p:nvSpPr>
        <p:spPr>
          <a:xfrm>
            <a:off x="3203848" y="408391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851920" y="4011910"/>
            <a:ext cx="13681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NÃO restarão íons hidróxido na solução</a:t>
            </a:r>
            <a:endParaRPr lang="pt-BR" dirty="0"/>
          </a:p>
        </p:txBody>
      </p:sp>
      <p:sp>
        <p:nvSpPr>
          <p:cNvPr id="16" name="Seta para a direita 15"/>
          <p:cNvSpPr/>
          <p:nvPr/>
        </p:nvSpPr>
        <p:spPr>
          <a:xfrm rot="16200000">
            <a:off x="6824560" y="2490143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868144" y="1635646"/>
            <a:ext cx="25202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 sulfato NÃO sofre hidrólise e restarão íons </a:t>
            </a:r>
            <a:r>
              <a:rPr lang="pt-BR" dirty="0" err="1" smtClean="0"/>
              <a:t>hidrônio</a:t>
            </a:r>
            <a:r>
              <a:rPr lang="pt-BR" dirty="0" smtClean="0"/>
              <a:t> na solução</a:t>
            </a:r>
            <a:endParaRPr lang="pt-BR" dirty="0"/>
          </a:p>
        </p:txBody>
      </p:sp>
      <p:sp>
        <p:nvSpPr>
          <p:cNvPr id="19" name="Elipse 18"/>
          <p:cNvSpPr/>
          <p:nvPr/>
        </p:nvSpPr>
        <p:spPr>
          <a:xfrm>
            <a:off x="3779912" y="3219822"/>
            <a:ext cx="1368152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ÁCIDO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77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043608" y="195486"/>
            <a:ext cx="72008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pt-BR" b="1" dirty="0" smtClean="0"/>
              <a:t>Hidrólise de sais com formação de meio básico </a:t>
            </a:r>
          </a:p>
          <a:p>
            <a:pPr algn="just" fontAlgn="base">
              <a:lnSpc>
                <a:spcPct val="150000"/>
              </a:lnSpc>
            </a:pPr>
            <a:r>
              <a:rPr lang="pt-BR" dirty="0" smtClean="0"/>
              <a:t>ocorre quando um sal apresenta cátion capaz de formar base forte e ânion capaz de formar ácido fraco. </a:t>
            </a:r>
          </a:p>
          <a:p>
            <a:pPr algn="just" fontAlgn="base">
              <a:lnSpc>
                <a:spcPct val="150000"/>
              </a:lnSpc>
            </a:pPr>
            <a:endParaRPr lang="pt-BR" dirty="0" smtClean="0"/>
          </a:p>
          <a:p>
            <a:pPr algn="just" fontAlgn="base">
              <a:lnSpc>
                <a:spcPct val="150000"/>
              </a:lnSpc>
            </a:pPr>
            <a:r>
              <a:rPr lang="pt-BR" dirty="0" smtClean="0"/>
              <a:t>Exemplo: hidrólise do cianeto de cálcio [Ca(CN)</a:t>
            </a:r>
            <a:r>
              <a:rPr lang="pt-BR" baseline="-25000" dirty="0" smtClean="0"/>
              <a:t>2</a:t>
            </a:r>
            <a:r>
              <a:rPr lang="pt-BR" dirty="0" smtClean="0"/>
              <a:t>].</a:t>
            </a:r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3563888" y="1851670"/>
            <a:ext cx="864096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4572000" y="1851670"/>
            <a:ext cx="720080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3203848" y="2571750"/>
            <a:ext cx="86409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Ca</a:t>
            </a:r>
            <a:r>
              <a:rPr lang="pt-BR" b="1" baseline="30000" dirty="0" smtClean="0"/>
              <a:t>+2</a:t>
            </a:r>
            <a:endParaRPr lang="pt-BR" b="1" baseline="30000" dirty="0"/>
          </a:p>
        </p:txBody>
      </p:sp>
      <p:sp>
        <p:nvSpPr>
          <p:cNvPr id="11" name="Elipse 10"/>
          <p:cNvSpPr/>
          <p:nvPr/>
        </p:nvSpPr>
        <p:spPr>
          <a:xfrm>
            <a:off x="5004048" y="2571750"/>
            <a:ext cx="93610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CN</a:t>
            </a:r>
            <a:r>
              <a:rPr lang="pt-BR" b="1" baseline="30000" dirty="0" smtClean="0"/>
              <a:t>-</a:t>
            </a:r>
            <a:endParaRPr lang="pt-BR" b="1" baseline="30000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971600" y="2499742"/>
            <a:ext cx="2160240" cy="20882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Como o cálcio pertence à família IIA, seu cátion não sofre hidrólise, ou seja, não interage com o hidróxido, pois resulta na base forte hidróxido de cálcio [Ca(OH)</a:t>
            </a:r>
            <a:r>
              <a:rPr lang="pt-BR" b="1" baseline="-25000" dirty="0" smtClean="0"/>
              <a:t>2</a:t>
            </a:r>
            <a:r>
              <a:rPr lang="pt-BR" b="1" dirty="0" smtClean="0"/>
              <a:t>].</a:t>
            </a:r>
            <a:endParaRPr lang="pt-BR" b="1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796136" y="3003798"/>
            <a:ext cx="2520280" cy="19442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Se o ânion cianeto (CN</a:t>
            </a:r>
            <a:r>
              <a:rPr lang="pt-BR" b="1" baseline="30000" dirty="0" smtClean="0"/>
              <a:t>-1</a:t>
            </a:r>
            <a:r>
              <a:rPr lang="pt-BR" b="1" dirty="0" smtClean="0"/>
              <a:t>) interagisse com o </a:t>
            </a:r>
            <a:r>
              <a:rPr lang="pt-BR" b="1" dirty="0" err="1" smtClean="0"/>
              <a:t>hidrônio</a:t>
            </a:r>
            <a:r>
              <a:rPr lang="pt-BR" b="1" dirty="0" smtClean="0"/>
              <a:t> (H</a:t>
            </a:r>
            <a:r>
              <a:rPr lang="pt-BR" b="1" baseline="30000" dirty="0" smtClean="0"/>
              <a:t>+</a:t>
            </a:r>
            <a:r>
              <a:rPr lang="pt-BR" b="1" dirty="0" smtClean="0"/>
              <a:t>), haveria a formação do </a:t>
            </a:r>
            <a:r>
              <a:rPr lang="pt-BR" b="1" dirty="0" err="1" smtClean="0"/>
              <a:t>hidrácido</a:t>
            </a:r>
            <a:r>
              <a:rPr lang="pt-BR" b="1" dirty="0" smtClean="0"/>
              <a:t> ácido cianídrico (HCN), que é fraco, já que apenas </a:t>
            </a:r>
            <a:r>
              <a:rPr lang="pt-BR" b="1" dirty="0" err="1" smtClean="0"/>
              <a:t>HCl</a:t>
            </a:r>
            <a:r>
              <a:rPr lang="pt-BR" b="1" dirty="0" smtClean="0"/>
              <a:t>, </a:t>
            </a:r>
            <a:r>
              <a:rPr lang="pt-BR" b="1" dirty="0" err="1" smtClean="0"/>
              <a:t>HBr</a:t>
            </a:r>
            <a:r>
              <a:rPr lang="pt-BR" b="1" dirty="0" smtClean="0"/>
              <a:t>, HI são </a:t>
            </a:r>
            <a:r>
              <a:rPr lang="pt-BR" b="1" dirty="0" err="1" smtClean="0"/>
              <a:t>hidrácidos</a:t>
            </a:r>
            <a:r>
              <a:rPr lang="pt-BR" b="1" dirty="0" smtClean="0"/>
              <a:t> fortes.</a:t>
            </a:r>
            <a:endParaRPr lang="pt-BR" b="1" dirty="0"/>
          </a:p>
        </p:txBody>
      </p:sp>
      <p:sp>
        <p:nvSpPr>
          <p:cNvPr id="14" name="Seta para a direita 13"/>
          <p:cNvSpPr/>
          <p:nvPr/>
        </p:nvSpPr>
        <p:spPr>
          <a:xfrm>
            <a:off x="3203848" y="408391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851920" y="4011910"/>
            <a:ext cx="13681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restarão íons hidróxido na solução</a:t>
            </a:r>
            <a:endParaRPr lang="pt-BR" dirty="0"/>
          </a:p>
        </p:txBody>
      </p:sp>
      <p:sp>
        <p:nvSpPr>
          <p:cNvPr id="16" name="Seta para a direita 15"/>
          <p:cNvSpPr/>
          <p:nvPr/>
        </p:nvSpPr>
        <p:spPr>
          <a:xfrm rot="16200000">
            <a:off x="6660232" y="2490143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868144" y="1419622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 cianeto SOFRE hidrólise, não restando cátions </a:t>
            </a:r>
            <a:r>
              <a:rPr lang="pt-BR" dirty="0" err="1" smtClean="0"/>
              <a:t>hidrônio</a:t>
            </a:r>
            <a:r>
              <a:rPr lang="pt-BR" dirty="0" smtClean="0"/>
              <a:t> na solução.</a:t>
            </a:r>
            <a:endParaRPr lang="pt-BR" dirty="0"/>
          </a:p>
        </p:txBody>
      </p:sp>
      <p:sp>
        <p:nvSpPr>
          <p:cNvPr id="19" name="Elipse 18"/>
          <p:cNvSpPr/>
          <p:nvPr/>
        </p:nvSpPr>
        <p:spPr>
          <a:xfrm>
            <a:off x="3779912" y="3219822"/>
            <a:ext cx="1368152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BÁSICA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/>
          <p:nvPr/>
        </p:nvSpPr>
        <p:spPr>
          <a:xfrm>
            <a:off x="2688651" y="1739694"/>
            <a:ext cx="2128200" cy="2128200"/>
          </a:xfrm>
          <a:prstGeom prst="ellipse">
            <a:avLst/>
          </a:prstGeom>
          <a:solidFill>
            <a:srgbClr val="F8BB00">
              <a:alpha val="86670"/>
            </a:srgbClr>
          </a:solidFill>
          <a:ln w="9525" cap="flat" cmpd="sng">
            <a:solidFill>
              <a:srgbClr val="617A8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ANOTAR</a:t>
            </a:r>
            <a:endParaRPr b="1" dirty="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6260224" y="1739694"/>
            <a:ext cx="2128200" cy="2128200"/>
          </a:xfrm>
          <a:prstGeom prst="ellipse">
            <a:avLst/>
          </a:prstGeom>
          <a:solidFill>
            <a:srgbClr val="E8004C">
              <a:alpha val="86670"/>
            </a:srgbClr>
          </a:solidFill>
          <a:ln w="9525" cap="flat" cmpd="sng">
            <a:solidFill>
              <a:srgbClr val="617A8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EXERCITAR</a:t>
            </a:r>
            <a:endParaRPr b="1" dirty="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8" name="Google Shape;288;p24"/>
          <p:cNvSpPr txBox="1">
            <a:spLocks noGrp="1"/>
          </p:cNvSpPr>
          <p:nvPr>
            <p:ph type="title" idx="4294967295"/>
          </p:nvPr>
        </p:nvSpPr>
        <p:spPr>
          <a:xfrm>
            <a:off x="1934250" y="706514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LEMBRE-SE!!!</a:t>
            </a:r>
            <a:br>
              <a:rPr lang="en" sz="2400" b="1" dirty="0" smtClean="0"/>
            </a:br>
            <a:r>
              <a:rPr lang="en" sz="2400" b="1" dirty="0" smtClean="0"/>
              <a:t/>
            </a:r>
            <a:br>
              <a:rPr lang="en" sz="2400" b="1" dirty="0" smtClean="0"/>
            </a:br>
            <a:r>
              <a:rPr lang="en" sz="2400" b="1" dirty="0" smtClean="0"/>
              <a:t>APRENDER É...</a:t>
            </a:r>
            <a:endParaRPr sz="2400" b="1" dirty="0"/>
          </a:p>
        </p:txBody>
      </p:sp>
      <p:sp>
        <p:nvSpPr>
          <p:cNvPr id="289" name="Google Shape;289;p24"/>
          <p:cNvSpPr/>
          <p:nvPr/>
        </p:nvSpPr>
        <p:spPr>
          <a:xfrm>
            <a:off x="4474437" y="1739694"/>
            <a:ext cx="2128200" cy="2128200"/>
          </a:xfrm>
          <a:prstGeom prst="ellipse">
            <a:avLst/>
          </a:prstGeom>
          <a:solidFill>
            <a:srgbClr val="ED4A00">
              <a:alpha val="86670"/>
            </a:srgbClr>
          </a:solidFill>
          <a:ln w="9525" cap="flat" cmpd="sng">
            <a:solidFill>
              <a:srgbClr val="617A8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LER</a:t>
            </a:r>
            <a:endParaRPr b="1" dirty="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90" name="Google Shape;290;p2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78</a:t>
            </a:fld>
            <a:endParaRPr/>
          </a:p>
        </p:txBody>
      </p:sp>
      <p:sp>
        <p:nvSpPr>
          <p:cNvPr id="7" name="Google Shape;287;p24"/>
          <p:cNvSpPr/>
          <p:nvPr/>
        </p:nvSpPr>
        <p:spPr>
          <a:xfrm>
            <a:off x="827584" y="1723674"/>
            <a:ext cx="2128200" cy="2128200"/>
          </a:xfrm>
          <a:prstGeom prst="ellipse">
            <a:avLst/>
          </a:prstGeom>
          <a:solidFill>
            <a:schemeClr val="accent3">
              <a:lumMod val="75000"/>
              <a:alpha val="86670"/>
            </a:schemeClr>
          </a:solidFill>
          <a:ln w="9525" cap="flat" cmpd="sng">
            <a:solidFill>
              <a:srgbClr val="617A8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PRESTAR ATENÇÃO</a:t>
            </a:r>
            <a:endParaRPr b="1" dirty="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 animBg="1"/>
      <p:bldP spid="287" grpId="0" animBg="1"/>
      <p:bldP spid="289" grpId="0" animBg="1"/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"/>
          <p:cNvSpPr txBox="1">
            <a:spLocks noGrp="1"/>
          </p:cNvSpPr>
          <p:nvPr>
            <p:ph type="title"/>
          </p:nvPr>
        </p:nvSpPr>
        <p:spPr>
          <a:xfrm>
            <a:off x="2267744" y="243900"/>
            <a:ext cx="5510281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smtClean="0"/>
              <a:t>O QUE MAIS CAI EM PROVAS SOBRE ESTE CONTEÚDO ???</a:t>
            </a:r>
            <a:endParaRPr b="1" dirty="0"/>
          </a:p>
        </p:txBody>
      </p:sp>
      <p:grpSp>
        <p:nvGrpSpPr>
          <p:cNvPr id="2" name="Google Shape;297;p25"/>
          <p:cNvGrpSpPr/>
          <p:nvPr/>
        </p:nvGrpSpPr>
        <p:grpSpPr>
          <a:xfrm>
            <a:off x="3538042" y="908482"/>
            <a:ext cx="4506314" cy="4318581"/>
            <a:chOff x="3473491" y="908480"/>
            <a:chExt cx="4400268" cy="4216953"/>
          </a:xfrm>
        </p:grpSpPr>
        <p:pic>
          <p:nvPicPr>
            <p:cNvPr id="298" name="Google Shape;298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93424">
              <a:off x="3501925" y="3870729"/>
              <a:ext cx="4343400" cy="11334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Google Shape;299;p25"/>
            <p:cNvGrpSpPr/>
            <p:nvPr/>
          </p:nvGrpSpPr>
          <p:grpSpPr>
            <a:xfrm>
              <a:off x="3491049" y="908480"/>
              <a:ext cx="4244249" cy="3840573"/>
              <a:chOff x="832502" y="1450779"/>
              <a:chExt cx="5137694" cy="4649042"/>
            </a:xfrm>
          </p:grpSpPr>
          <p:sp>
            <p:nvSpPr>
              <p:cNvPr id="300" name="Google Shape;300;p25"/>
              <p:cNvSpPr/>
              <p:nvPr/>
            </p:nvSpPr>
            <p:spPr>
              <a:xfrm>
                <a:off x="1301214" y="3484499"/>
                <a:ext cx="3843744" cy="1543617"/>
              </a:xfrm>
              <a:custGeom>
                <a:avLst/>
                <a:gdLst/>
                <a:ahLst/>
                <a:cxnLst/>
                <a:rect l="l" t="t" r="r" b="b"/>
                <a:pathLst>
                  <a:path w="2678567" h="1075691" extrusionOk="0">
                    <a:moveTo>
                      <a:pt x="0" y="267280"/>
                    </a:moveTo>
                    <a:lnTo>
                      <a:pt x="213477" y="1075691"/>
                    </a:lnTo>
                    <a:lnTo>
                      <a:pt x="2678567" y="643046"/>
                    </a:lnTo>
                    <a:lnTo>
                      <a:pt x="862548" y="0"/>
                    </a:lnTo>
                    <a:lnTo>
                      <a:pt x="0" y="267280"/>
                    </a:lnTo>
                    <a:close/>
                  </a:path>
                </a:pathLst>
              </a:custGeom>
              <a:gradFill>
                <a:gsLst>
                  <a:gs pos="0">
                    <a:srgbClr val="6F0000"/>
                  </a:gs>
                  <a:gs pos="50000">
                    <a:srgbClr val="A10002"/>
                  </a:gs>
                  <a:gs pos="100000">
                    <a:srgbClr val="C1000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25"/>
              <p:cNvSpPr/>
              <p:nvPr/>
            </p:nvSpPr>
            <p:spPr>
              <a:xfrm>
                <a:off x="832502" y="3836338"/>
                <a:ext cx="784879" cy="2263483"/>
              </a:xfrm>
              <a:custGeom>
                <a:avLst/>
                <a:gdLst/>
                <a:ahLst/>
                <a:cxnLst/>
                <a:rect l="l" t="t" r="r" b="b"/>
                <a:pathLst>
                  <a:path w="546954" h="1577340" extrusionOk="0">
                    <a:moveTo>
                      <a:pt x="346373" y="0"/>
                    </a:moveTo>
                    <a:lnTo>
                      <a:pt x="546954" y="790165"/>
                    </a:lnTo>
                    <a:lnTo>
                      <a:pt x="541863" y="789979"/>
                    </a:lnTo>
                    <a:lnTo>
                      <a:pt x="215744" y="1577340"/>
                    </a:lnTo>
                    <a:lnTo>
                      <a:pt x="0" y="522350"/>
                    </a:lnTo>
                    <a:lnTo>
                      <a:pt x="346373" y="0"/>
                    </a:lnTo>
                    <a:close/>
                  </a:path>
                </a:pathLst>
              </a:custGeom>
              <a:gradFill>
                <a:gsLst>
                  <a:gs pos="0">
                    <a:srgbClr val="8C1531"/>
                  </a:gs>
                  <a:gs pos="50000">
                    <a:srgbClr val="BF1C42"/>
                  </a:gs>
                  <a:gs pos="100000">
                    <a:srgbClr val="F32454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25"/>
              <p:cNvSpPr/>
              <p:nvPr/>
            </p:nvSpPr>
            <p:spPr>
              <a:xfrm>
                <a:off x="1137388" y="4390371"/>
                <a:ext cx="4832807" cy="1700037"/>
              </a:xfrm>
              <a:custGeom>
                <a:avLst/>
                <a:gdLst/>
                <a:ahLst/>
                <a:cxnLst/>
                <a:rect l="l" t="t" r="r" b="b"/>
                <a:pathLst>
                  <a:path w="3367810" h="1184695" extrusionOk="0">
                    <a:moveTo>
                      <a:pt x="0" y="1184695"/>
                    </a:moveTo>
                    <a:lnTo>
                      <a:pt x="3367810" y="822992"/>
                    </a:lnTo>
                    <a:lnTo>
                      <a:pt x="2778260" y="0"/>
                    </a:lnTo>
                    <a:lnTo>
                      <a:pt x="329993" y="398308"/>
                    </a:lnTo>
                    <a:lnTo>
                      <a:pt x="0" y="1184695"/>
                    </a:lnTo>
                    <a:close/>
                  </a:path>
                </a:pathLst>
              </a:custGeom>
              <a:gradFill>
                <a:gsLst>
                  <a:gs pos="0">
                    <a:srgbClr val="8C1531"/>
                  </a:gs>
                  <a:gs pos="50000">
                    <a:srgbClr val="BF1C42"/>
                  </a:gs>
                  <a:gs pos="100000">
                    <a:srgbClr val="F32454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25"/>
              <p:cNvSpPr/>
              <p:nvPr/>
            </p:nvSpPr>
            <p:spPr>
              <a:xfrm rot="-545807">
                <a:off x="1609085" y="4351947"/>
                <a:ext cx="1823693" cy="900583"/>
              </a:xfrm>
              <a:custGeom>
                <a:avLst/>
                <a:gdLst/>
                <a:ahLst/>
                <a:cxnLst/>
                <a:rect l="l" t="t" r="r" b="b"/>
                <a:pathLst>
                  <a:path w="1048475" h="517762" extrusionOk="0">
                    <a:moveTo>
                      <a:pt x="23521" y="0"/>
                    </a:moveTo>
                    <a:lnTo>
                      <a:pt x="0" y="517762"/>
                    </a:lnTo>
                    <a:lnTo>
                      <a:pt x="1048475" y="248242"/>
                    </a:lnTo>
                    <a:lnTo>
                      <a:pt x="23521" y="0"/>
                    </a:lnTo>
                    <a:close/>
                  </a:path>
                </a:pathLst>
              </a:custGeom>
              <a:solidFill>
                <a:srgbClr val="0C0C0C">
                  <a:alpha val="6391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25"/>
              <p:cNvSpPr/>
              <p:nvPr/>
            </p:nvSpPr>
            <p:spPr>
              <a:xfrm>
                <a:off x="1623309" y="3108363"/>
                <a:ext cx="2998678" cy="913376"/>
              </a:xfrm>
              <a:custGeom>
                <a:avLst/>
                <a:gdLst/>
                <a:ahLst/>
                <a:cxnLst/>
                <a:rect l="l" t="t" r="r" b="b"/>
                <a:pathLst>
                  <a:path w="3783821" h="1152525" extrusionOk="0">
                    <a:moveTo>
                      <a:pt x="0" y="213297"/>
                    </a:moveTo>
                    <a:lnTo>
                      <a:pt x="2183621" y="0"/>
                    </a:lnTo>
                    <a:lnTo>
                      <a:pt x="3783821" y="695325"/>
                    </a:lnTo>
                    <a:lnTo>
                      <a:pt x="659621" y="1152525"/>
                    </a:lnTo>
                    <a:lnTo>
                      <a:pt x="0" y="213297"/>
                    </a:lnTo>
                    <a:close/>
                  </a:path>
                </a:pathLst>
              </a:custGeom>
              <a:gradFill>
                <a:gsLst>
                  <a:gs pos="0">
                    <a:srgbClr val="BF8F15"/>
                  </a:gs>
                  <a:gs pos="50000">
                    <a:srgbClr val="D9A217"/>
                  </a:gs>
                  <a:gs pos="100000">
                    <a:srgbClr val="F8B91B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25"/>
              <p:cNvSpPr/>
              <p:nvPr/>
            </p:nvSpPr>
            <p:spPr>
              <a:xfrm>
                <a:off x="1243017" y="3783232"/>
                <a:ext cx="268261" cy="484729"/>
              </a:xfrm>
              <a:custGeom>
                <a:avLst/>
                <a:gdLst/>
                <a:ahLst/>
                <a:cxnLst/>
                <a:rect l="l" t="t" r="r" b="b"/>
                <a:pathLst>
                  <a:path w="160395" h="243277" extrusionOk="0">
                    <a:moveTo>
                      <a:pt x="0" y="124097"/>
                    </a:moveTo>
                    <a:lnTo>
                      <a:pt x="65314" y="0"/>
                    </a:lnTo>
                    <a:lnTo>
                      <a:pt x="160395" y="243277"/>
                    </a:lnTo>
                    <a:lnTo>
                      <a:pt x="0" y="124097"/>
                    </a:lnTo>
                    <a:close/>
                  </a:path>
                </a:pathLst>
              </a:custGeom>
              <a:solidFill>
                <a:srgbClr val="0C0C0C">
                  <a:alpha val="239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25"/>
              <p:cNvSpPr/>
              <p:nvPr/>
            </p:nvSpPr>
            <p:spPr>
              <a:xfrm>
                <a:off x="1270851" y="3274233"/>
                <a:ext cx="892470" cy="1887141"/>
              </a:xfrm>
              <a:custGeom>
                <a:avLst/>
                <a:gdLst/>
                <a:ahLst/>
                <a:cxnLst/>
                <a:rect l="l" t="t" r="r" b="b"/>
                <a:pathLst>
                  <a:path w="1126145" h="2381250" extrusionOk="0">
                    <a:moveTo>
                      <a:pt x="447675" y="0"/>
                    </a:moveTo>
                    <a:lnTo>
                      <a:pt x="1126145" y="935772"/>
                    </a:lnTo>
                    <a:lnTo>
                      <a:pt x="623887" y="2381250"/>
                    </a:lnTo>
                    <a:lnTo>
                      <a:pt x="0" y="571500"/>
                    </a:lnTo>
                    <a:lnTo>
                      <a:pt x="447675" y="0"/>
                    </a:lnTo>
                    <a:close/>
                  </a:path>
                </a:pathLst>
              </a:custGeom>
              <a:gradFill>
                <a:gsLst>
                  <a:gs pos="0">
                    <a:srgbClr val="BF8F15"/>
                  </a:gs>
                  <a:gs pos="50000">
                    <a:srgbClr val="D9A217"/>
                  </a:gs>
                  <a:gs pos="100000">
                    <a:srgbClr val="F8B91B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25"/>
              <p:cNvSpPr/>
              <p:nvPr/>
            </p:nvSpPr>
            <p:spPr>
              <a:xfrm>
                <a:off x="1760918" y="3658746"/>
                <a:ext cx="3381756" cy="1502164"/>
              </a:xfrm>
              <a:custGeom>
                <a:avLst/>
                <a:gdLst/>
                <a:ahLst/>
                <a:cxnLst/>
                <a:rect l="l" t="t" r="r" b="b"/>
                <a:pathLst>
                  <a:path w="4267200" h="1895475" extrusionOk="0">
                    <a:moveTo>
                      <a:pt x="0" y="1895475"/>
                    </a:moveTo>
                    <a:lnTo>
                      <a:pt x="504825" y="438150"/>
                    </a:lnTo>
                    <a:lnTo>
                      <a:pt x="3609975" y="0"/>
                    </a:lnTo>
                    <a:lnTo>
                      <a:pt x="4267200" y="923925"/>
                    </a:lnTo>
                    <a:lnTo>
                      <a:pt x="0" y="1895475"/>
                    </a:lnTo>
                    <a:close/>
                  </a:path>
                </a:pathLst>
              </a:custGeom>
              <a:gradFill>
                <a:gsLst>
                  <a:gs pos="0">
                    <a:srgbClr val="BF8F15"/>
                  </a:gs>
                  <a:gs pos="50000">
                    <a:srgbClr val="D9A217"/>
                  </a:gs>
                  <a:gs pos="100000">
                    <a:srgbClr val="F8B91B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5"/>
              <p:cNvSpPr/>
              <p:nvPr/>
            </p:nvSpPr>
            <p:spPr>
              <a:xfrm>
                <a:off x="2081181" y="2512890"/>
                <a:ext cx="1990353" cy="505838"/>
              </a:xfrm>
              <a:custGeom>
                <a:avLst/>
                <a:gdLst/>
                <a:ahLst/>
                <a:cxnLst/>
                <a:rect l="l" t="t" r="r" b="b"/>
                <a:pathLst>
                  <a:path w="2511486" h="638281" extrusionOk="0">
                    <a:moveTo>
                      <a:pt x="0" y="267280"/>
                    </a:moveTo>
                    <a:lnTo>
                      <a:pt x="376433" y="638281"/>
                    </a:lnTo>
                    <a:lnTo>
                      <a:pt x="2511486" y="540841"/>
                    </a:lnTo>
                    <a:lnTo>
                      <a:pt x="862548" y="0"/>
                    </a:lnTo>
                    <a:lnTo>
                      <a:pt x="0" y="267280"/>
                    </a:lnTo>
                    <a:close/>
                  </a:path>
                </a:pathLst>
              </a:custGeom>
              <a:gradFill>
                <a:gsLst>
                  <a:gs pos="0">
                    <a:srgbClr val="547D28"/>
                  </a:gs>
                  <a:gs pos="50000">
                    <a:srgbClr val="7AB73A"/>
                  </a:gs>
                  <a:gs pos="100000">
                    <a:srgbClr val="92DA4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25"/>
              <p:cNvSpPr/>
              <p:nvPr/>
            </p:nvSpPr>
            <p:spPr>
              <a:xfrm>
                <a:off x="3510399" y="3674020"/>
                <a:ext cx="1086993" cy="143423"/>
              </a:xfrm>
              <a:custGeom>
                <a:avLst/>
                <a:gdLst/>
                <a:ahLst/>
                <a:cxnLst/>
                <a:rect l="l" t="t" r="r" b="b"/>
                <a:pathLst>
                  <a:path w="1371600" h="180975" extrusionOk="0">
                    <a:moveTo>
                      <a:pt x="0" y="142875"/>
                    </a:moveTo>
                    <a:lnTo>
                      <a:pt x="1371600" y="180975"/>
                    </a:lnTo>
                    <a:lnTo>
                      <a:pt x="1295400" y="0"/>
                    </a:lnTo>
                    <a:lnTo>
                      <a:pt x="0" y="142875"/>
                    </a:lnTo>
                    <a:close/>
                  </a:path>
                </a:pathLst>
              </a:custGeom>
              <a:solidFill>
                <a:srgbClr val="0C0C0C">
                  <a:alpha val="439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25"/>
              <p:cNvSpPr/>
              <p:nvPr/>
            </p:nvSpPr>
            <p:spPr>
              <a:xfrm>
                <a:off x="1835305" y="3530764"/>
                <a:ext cx="286845" cy="618982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781050" extrusionOk="0">
                    <a:moveTo>
                      <a:pt x="361950" y="495300"/>
                    </a:moveTo>
                    <a:lnTo>
                      <a:pt x="171450" y="781050"/>
                    </a:lnTo>
                    <a:lnTo>
                      <a:pt x="0" y="0"/>
                    </a:lnTo>
                    <a:lnTo>
                      <a:pt x="361950" y="495300"/>
                    </a:lnTo>
                    <a:close/>
                  </a:path>
                </a:pathLst>
              </a:custGeom>
              <a:solidFill>
                <a:srgbClr val="0C0C0C">
                  <a:alpha val="439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25"/>
              <p:cNvSpPr/>
              <p:nvPr/>
            </p:nvSpPr>
            <p:spPr>
              <a:xfrm>
                <a:off x="1727127" y="2706986"/>
                <a:ext cx="665137" cy="1250042"/>
              </a:xfrm>
              <a:custGeom>
                <a:avLst/>
                <a:gdLst/>
                <a:ahLst/>
                <a:cxnLst/>
                <a:rect l="l" t="t" r="r" b="b"/>
                <a:pathLst>
                  <a:path w="839289" h="1577340" extrusionOk="0">
                    <a:moveTo>
                      <a:pt x="466998" y="0"/>
                    </a:moveTo>
                    <a:lnTo>
                      <a:pt x="839289" y="378823"/>
                    </a:lnTo>
                    <a:lnTo>
                      <a:pt x="831547" y="399623"/>
                    </a:lnTo>
                    <a:lnTo>
                      <a:pt x="336369" y="1577340"/>
                    </a:lnTo>
                    <a:lnTo>
                      <a:pt x="0" y="653143"/>
                    </a:lnTo>
                    <a:lnTo>
                      <a:pt x="466998" y="0"/>
                    </a:lnTo>
                    <a:close/>
                  </a:path>
                </a:pathLst>
              </a:custGeom>
              <a:gradFill>
                <a:gsLst>
                  <a:gs pos="0">
                    <a:srgbClr val="7E8C12"/>
                  </a:gs>
                  <a:gs pos="50000">
                    <a:srgbClr val="ACBF18"/>
                  </a:gs>
                  <a:gs pos="100000">
                    <a:srgbClr val="DAF31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25"/>
              <p:cNvSpPr/>
              <p:nvPr/>
            </p:nvSpPr>
            <p:spPr>
              <a:xfrm>
                <a:off x="1990804" y="2939643"/>
                <a:ext cx="2601019" cy="1011939"/>
              </a:xfrm>
              <a:custGeom>
                <a:avLst/>
                <a:gdLst/>
                <a:ahLst/>
                <a:cxnLst/>
                <a:rect l="l" t="t" r="r" b="b"/>
                <a:pathLst>
                  <a:path w="3282043" h="1276894" extrusionOk="0">
                    <a:moveTo>
                      <a:pt x="0" y="1276894"/>
                    </a:moveTo>
                    <a:lnTo>
                      <a:pt x="3282043" y="966651"/>
                    </a:lnTo>
                    <a:lnTo>
                      <a:pt x="2625635" y="0"/>
                    </a:lnTo>
                    <a:lnTo>
                      <a:pt x="499655" y="84909"/>
                    </a:lnTo>
                    <a:lnTo>
                      <a:pt x="0" y="1276894"/>
                    </a:lnTo>
                    <a:close/>
                  </a:path>
                </a:pathLst>
              </a:custGeom>
              <a:gradFill>
                <a:gsLst>
                  <a:gs pos="0">
                    <a:srgbClr val="7E8C12"/>
                  </a:gs>
                  <a:gs pos="50000">
                    <a:srgbClr val="ACBF18"/>
                  </a:gs>
                  <a:gs pos="100000">
                    <a:srgbClr val="DAF31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" name="Google Shape;313;p25"/>
              <p:cNvGrpSpPr/>
              <p:nvPr/>
            </p:nvGrpSpPr>
            <p:grpSpPr>
              <a:xfrm>
                <a:off x="2053959" y="1450779"/>
                <a:ext cx="2007594" cy="1676211"/>
                <a:chOff x="5445997" y="2184629"/>
                <a:chExt cx="1754890" cy="1465219"/>
              </a:xfrm>
            </p:grpSpPr>
            <p:sp>
              <p:nvSpPr>
                <p:cNvPr id="314" name="Google Shape;314;p25"/>
                <p:cNvSpPr/>
                <p:nvPr/>
              </p:nvSpPr>
              <p:spPr>
                <a:xfrm>
                  <a:off x="5804127" y="3492862"/>
                  <a:ext cx="798281" cy="156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752" h="226695" extrusionOk="0">
                      <a:moveTo>
                        <a:pt x="0" y="20955"/>
                      </a:moveTo>
                      <a:lnTo>
                        <a:pt x="78377" y="226695"/>
                      </a:lnTo>
                      <a:lnTo>
                        <a:pt x="1152752" y="0"/>
                      </a:lnTo>
                      <a:lnTo>
                        <a:pt x="0" y="20955"/>
                      </a:lnTo>
                      <a:close/>
                    </a:path>
                  </a:pathLst>
                </a:custGeom>
                <a:solidFill>
                  <a:srgbClr val="0C0C0C">
                    <a:alpha val="63919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p25"/>
                <p:cNvSpPr/>
                <p:nvPr/>
              </p:nvSpPr>
              <p:spPr>
                <a:xfrm>
                  <a:off x="5445997" y="3284407"/>
                  <a:ext cx="205797" cy="126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80" h="182880" extrusionOk="0">
                      <a:moveTo>
                        <a:pt x="0" y="124097"/>
                      </a:moveTo>
                      <a:lnTo>
                        <a:pt x="65314" y="0"/>
                      </a:lnTo>
                      <a:lnTo>
                        <a:pt x="297180" y="182880"/>
                      </a:lnTo>
                      <a:lnTo>
                        <a:pt x="0" y="124097"/>
                      </a:lnTo>
                      <a:close/>
                    </a:path>
                  </a:pathLst>
                </a:custGeom>
                <a:solidFill>
                  <a:srgbClr val="0C0C0C">
                    <a:alpha val="63919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" name="Google Shape;316;p25"/>
                <p:cNvSpPr/>
                <p:nvPr/>
              </p:nvSpPr>
              <p:spPr>
                <a:xfrm>
                  <a:off x="5844738" y="2184629"/>
                  <a:ext cx="1356149" cy="1353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8338" h="1954534" extrusionOk="0">
                      <a:moveTo>
                        <a:pt x="0" y="1954534"/>
                      </a:moveTo>
                      <a:lnTo>
                        <a:pt x="658822" y="0"/>
                      </a:lnTo>
                      <a:lnTo>
                        <a:pt x="1958338" y="1843822"/>
                      </a:lnTo>
                      <a:lnTo>
                        <a:pt x="0" y="1954534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197B8C"/>
                    </a:gs>
                    <a:gs pos="50000">
                      <a:srgbClr val="22A8BF"/>
                    </a:gs>
                    <a:gs pos="100000">
                      <a:srgbClr val="2BD5F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228600" anchor="b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7" name="Google Shape;317;p25"/>
              <p:cNvSpPr/>
              <p:nvPr/>
            </p:nvSpPr>
            <p:spPr>
              <a:xfrm>
                <a:off x="2050261" y="1451896"/>
                <a:ext cx="988998" cy="1552074"/>
              </a:xfrm>
              <a:custGeom>
                <a:avLst/>
                <a:gdLst/>
                <a:ahLst/>
                <a:cxnLst/>
                <a:rect l="l" t="t" r="r" b="b"/>
                <a:pathLst>
                  <a:path w="1247947" h="1958453" extrusionOk="0">
                    <a:moveTo>
                      <a:pt x="588532" y="1958453"/>
                    </a:moveTo>
                    <a:lnTo>
                      <a:pt x="0" y="1598612"/>
                    </a:lnTo>
                    <a:lnTo>
                      <a:pt x="1247947" y="0"/>
                    </a:lnTo>
                    <a:lnTo>
                      <a:pt x="588532" y="1958453"/>
                    </a:lnTo>
                    <a:close/>
                  </a:path>
                </a:pathLst>
              </a:custGeom>
              <a:gradFill>
                <a:gsLst>
                  <a:gs pos="0">
                    <a:srgbClr val="197B8C"/>
                  </a:gs>
                  <a:gs pos="50000">
                    <a:srgbClr val="22A8BF"/>
                  </a:gs>
                  <a:gs pos="100000">
                    <a:srgbClr val="2BD5F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25"/>
              <p:cNvSpPr txBox="1"/>
              <p:nvPr/>
            </p:nvSpPr>
            <p:spPr>
              <a:xfrm rot="-314756">
                <a:off x="2861738" y="5018436"/>
                <a:ext cx="145027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0" i="0" u="none" strike="noStrike" cap="none" dirty="0" smtClean="0">
                    <a:solidFill>
                      <a:srgbClr val="FFFFFF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EQUILÍBRIO DA ÁGUA (Kw)</a:t>
                </a:r>
                <a:endParaRPr sz="1100" b="0" i="0" u="none" strike="noStrike" cap="none" dirty="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sp>
            <p:nvSpPr>
              <p:cNvPr id="319" name="Google Shape;319;p25"/>
              <p:cNvSpPr txBox="1"/>
              <p:nvPr/>
            </p:nvSpPr>
            <p:spPr>
              <a:xfrm rot="-667019">
                <a:off x="2664813" y="4089996"/>
                <a:ext cx="1450111" cy="3693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0" i="0" u="none" strike="noStrike" cap="none" dirty="0" smtClean="0">
                    <a:solidFill>
                      <a:srgbClr val="FFFFFF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EQUILÍBRIO DE ÁCIDOS (Ka)</a:t>
                </a:r>
                <a:endParaRPr sz="1100" b="0" i="0" u="none" strike="noStrike" cap="none" dirty="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sp>
            <p:nvSpPr>
              <p:cNvPr id="320" name="Google Shape;320;p25"/>
              <p:cNvSpPr txBox="1"/>
              <p:nvPr/>
            </p:nvSpPr>
            <p:spPr>
              <a:xfrm rot="-314756">
                <a:off x="2524112" y="3189636"/>
                <a:ext cx="145027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0" i="0" u="none" strike="noStrike" cap="none" dirty="0" smtClean="0">
                    <a:solidFill>
                      <a:srgbClr val="FFFFFF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EQUILÍBRIO MOLECULAR (Kc , Kp)</a:t>
                </a:r>
                <a:endParaRPr sz="1100" b="0" i="0" u="none" strike="noStrike" cap="none" dirty="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sp>
            <p:nvSpPr>
              <p:cNvPr id="321" name="Google Shape;321;p25"/>
              <p:cNvSpPr txBox="1"/>
              <p:nvPr/>
            </p:nvSpPr>
            <p:spPr>
              <a:xfrm rot="-203867">
                <a:off x="2737706" y="2249326"/>
                <a:ext cx="966800" cy="6464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 dirty="0" smtClean="0">
                    <a:solidFill>
                      <a:srgbClr val="FFFFFF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Kb e </a:t>
                </a:r>
                <a:r>
                  <a:rPr lang="pt-BR" sz="1100" dirty="0" err="1" smtClean="0">
                    <a:solidFill>
                      <a:srgbClr val="FFFFFF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Kps</a:t>
                </a:r>
                <a:endParaRPr sz="1100" b="0" i="0" u="none" strike="noStrike" cap="none" dirty="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</p:grpSp>
      </p:grpSp>
      <p:sp>
        <p:nvSpPr>
          <p:cNvPr id="322" name="Google Shape;322;p2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2699792" y="1491630"/>
            <a:ext cx="5112568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000" b="1" dirty="0" smtClean="0">
                <a:latin typeface="Segoe Script"/>
              </a:rPr>
              <a:t>α</a:t>
            </a:r>
            <a:r>
              <a:rPr lang="pt-BR" sz="2000" b="1" dirty="0" smtClean="0">
                <a:latin typeface="Segoe Script"/>
              </a:rPr>
              <a:t> pode ser calculado para qualquer equilíbrio químico</a:t>
            </a:r>
          </a:p>
          <a:p>
            <a:endParaRPr lang="pt-BR" sz="2000" b="1" dirty="0" smtClean="0">
              <a:latin typeface="Segoe Script"/>
            </a:endParaRPr>
          </a:p>
          <a:p>
            <a:pPr algn="ctr"/>
            <a:r>
              <a:rPr lang="pt-BR" sz="2000" b="1" dirty="0" smtClean="0">
                <a:latin typeface="Segoe Script"/>
              </a:rPr>
              <a:t>IÔNICO OU MOLECULAR</a:t>
            </a:r>
            <a:endParaRPr lang="pt-BR" sz="2000" b="1" dirty="0"/>
          </a:p>
        </p:txBody>
      </p:sp>
      <p:sp>
        <p:nvSpPr>
          <p:cNvPr id="10" name="Retângulo 9"/>
          <p:cNvSpPr/>
          <p:nvPr/>
        </p:nvSpPr>
        <p:spPr>
          <a:xfrm>
            <a:off x="3635896" y="731480"/>
            <a:ext cx="5121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pt-BR" sz="2000" b="1" dirty="0" smtClean="0">
                <a:solidFill>
                  <a:schemeClr val="accent3">
                    <a:lumMod val="75000"/>
                  </a:schemeClr>
                </a:solidFill>
              </a:rPr>
              <a:t>Obs.: </a:t>
            </a:r>
            <a:r>
              <a:rPr lang="pt-BR" sz="2000" b="1" dirty="0" err="1" smtClean="0">
                <a:solidFill>
                  <a:schemeClr val="accent3">
                    <a:lumMod val="75000"/>
                  </a:schemeClr>
                </a:solidFill>
                <a:sym typeface="Symbol" pitchFamily="18" charset="2"/>
              </a:rPr>
              <a:t></a:t>
            </a:r>
            <a:r>
              <a:rPr lang="pt-BR" sz="20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pt-BR" sz="2000" b="1" dirty="0" smtClean="0">
                <a:solidFill>
                  <a:schemeClr val="accent3">
                    <a:lumMod val="75000"/>
                  </a:schemeClr>
                </a:solidFill>
                <a:sym typeface="Symbol" pitchFamily="18" charset="2"/>
              </a:rPr>
              <a:t></a:t>
            </a:r>
            <a:r>
              <a:rPr lang="pt-BR" sz="2000" b="1" dirty="0" smtClean="0">
                <a:solidFill>
                  <a:schemeClr val="accent3">
                    <a:lumMod val="75000"/>
                  </a:schemeClr>
                </a:solidFill>
              </a:rPr>
              <a:t> rendimento da reação</a:t>
            </a:r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3491880" y="1131590"/>
            <a:ext cx="504056" cy="93610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6"/>
          <p:cNvSpPr/>
          <p:nvPr/>
        </p:nvSpPr>
        <p:spPr>
          <a:xfrm>
            <a:off x="2222325" y="250226"/>
            <a:ext cx="4699257" cy="365842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A1BE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6"/>
          <p:cNvSpPr/>
          <p:nvPr/>
        </p:nvSpPr>
        <p:spPr>
          <a:xfrm>
            <a:off x="2418946" y="442756"/>
            <a:ext cx="4305900" cy="27495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BR" b="1" dirty="0" smtClean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ACESSE O CONTEÚDO PELO:</a:t>
            </a:r>
          </a:p>
          <a:p>
            <a:pPr lvl="0" algn="ctr"/>
            <a:endParaRPr lang="pt-BR" sz="1800" b="1" dirty="0" smtClean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lvl="0" algn="ctr"/>
            <a:r>
              <a:rPr lang="pt-BR" sz="1800" b="1" dirty="0" err="1" smtClean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luanapnunes</a:t>
            </a:r>
            <a:r>
              <a:rPr lang="pt-BR" sz="1800" b="1" dirty="0" smtClean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.wix.com/</a:t>
            </a:r>
            <a:r>
              <a:rPr lang="pt-BR" sz="1800" b="1" dirty="0" err="1" smtClean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lnquimica</a:t>
            </a:r>
            <a:endParaRPr lang="pt-BR" sz="1800" b="1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27" name="Google Shape;427;p36"/>
          <p:cNvSpPr txBox="1">
            <a:spLocks noGrp="1"/>
          </p:cNvSpPr>
          <p:nvPr>
            <p:ph type="body" idx="4294967295"/>
          </p:nvPr>
        </p:nvSpPr>
        <p:spPr>
          <a:xfrm>
            <a:off x="2085975" y="3843000"/>
            <a:ext cx="4972200" cy="12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rgbClr val="002060"/>
                </a:solidFill>
                <a:latin typeface="Nixie One"/>
                <a:ea typeface="Nixie One"/>
                <a:cs typeface="Nixie One"/>
                <a:sym typeface="Nixie One"/>
              </a:rPr>
              <a:t>E ESTUDE MAIS UM POUCO!!!</a:t>
            </a:r>
            <a:endParaRPr sz="1400" b="1" dirty="0">
              <a:solidFill>
                <a:srgbClr val="002060"/>
              </a:solidFill>
            </a:endParaRPr>
          </a:p>
        </p:txBody>
      </p:sp>
      <p:sp>
        <p:nvSpPr>
          <p:cNvPr id="428" name="Google Shape;428;p36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7"/>
          <p:cNvSpPr txBox="1">
            <a:spLocks noGrp="1"/>
          </p:cNvSpPr>
          <p:nvPr>
            <p:ph type="ctrTitle" idx="4294967295"/>
          </p:nvPr>
        </p:nvSpPr>
        <p:spPr>
          <a:xfrm>
            <a:off x="685800" y="6689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/>
              <a:t>OBRIGADA!!!!</a:t>
            </a:r>
            <a:endParaRPr sz="4800" b="1" dirty="0"/>
          </a:p>
        </p:txBody>
      </p:sp>
      <p:sp>
        <p:nvSpPr>
          <p:cNvPr id="434" name="Google Shape;434;p37"/>
          <p:cNvSpPr txBox="1">
            <a:spLocks noGrp="1"/>
          </p:cNvSpPr>
          <p:nvPr>
            <p:ph type="subTitle" idx="4294967295"/>
          </p:nvPr>
        </p:nvSpPr>
        <p:spPr>
          <a:xfrm>
            <a:off x="1275150" y="3229400"/>
            <a:ext cx="65937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rgbClr val="00ACC3"/>
                </a:solidFill>
              </a:rPr>
              <a:t>ALGUMA DÚVIDA?</a:t>
            </a:r>
            <a:endParaRPr sz="3600" b="1" dirty="0">
              <a:solidFill>
                <a:srgbClr val="00ACC3"/>
              </a:solidFill>
            </a:endParaRPr>
          </a:p>
        </p:txBody>
      </p:sp>
      <p:sp>
        <p:nvSpPr>
          <p:cNvPr id="435" name="Google Shape;435;p37"/>
          <p:cNvSpPr txBox="1">
            <a:spLocks noGrp="1"/>
          </p:cNvSpPr>
          <p:nvPr>
            <p:ph type="body" idx="4294967295"/>
          </p:nvPr>
        </p:nvSpPr>
        <p:spPr>
          <a:xfrm>
            <a:off x="1275150" y="3905252"/>
            <a:ext cx="65937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 smtClean="0"/>
              <a:t>GUARDE E ANOTE PARA AS NOSSAS AULAS DE TIRA-DÚVIDAS</a:t>
            </a:r>
            <a:endParaRPr sz="1400" dirty="0"/>
          </a:p>
        </p:txBody>
      </p:sp>
      <p:sp>
        <p:nvSpPr>
          <p:cNvPr id="436" name="Google Shape;436;p37"/>
          <p:cNvSpPr/>
          <p:nvPr/>
        </p:nvSpPr>
        <p:spPr>
          <a:xfrm>
            <a:off x="4073931" y="2091663"/>
            <a:ext cx="996143" cy="996143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7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42"/>
          <p:cNvSpPr txBox="1"/>
          <p:nvPr/>
        </p:nvSpPr>
        <p:spPr>
          <a:xfrm>
            <a:off x="971600" y="339502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REFERÊNCIAS</a:t>
            </a:r>
            <a:endParaRPr sz="18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66" name="Google Shape;766;p42"/>
          <p:cNvGrpSpPr/>
          <p:nvPr/>
        </p:nvGrpSpPr>
        <p:grpSpPr>
          <a:xfrm>
            <a:off x="6116460" y="1175550"/>
            <a:ext cx="1695900" cy="892144"/>
            <a:chOff x="801125" y="3214206"/>
            <a:chExt cx="1695900" cy="892144"/>
          </a:xfrm>
        </p:grpSpPr>
        <p:sp>
          <p:nvSpPr>
            <p:cNvPr id="767" name="Google Shape;767;p42"/>
            <p:cNvSpPr txBox="1"/>
            <p:nvPr/>
          </p:nvSpPr>
          <p:spPr>
            <a:xfrm>
              <a:off x="801125" y="3469450"/>
              <a:ext cx="1695900" cy="6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/>
              <a:r>
                <a:rPr lang="pt-BR" sz="1200" dirty="0" smtClean="0">
                  <a:hlinkClick r:id="rId3"/>
                </a:rPr>
                <a:t>https://brasilescola.uol.com.br/quimica/kwphpoh.htm</a:t>
              </a:r>
              <a:endParaRPr lang="pt-BR" sz="1200" dirty="0" smtClean="0"/>
            </a:p>
            <a:p>
              <a:pPr lvl="0" algn="ctr"/>
              <a:endParaRPr lang="pt-BR" sz="1200" dirty="0" smtClean="0"/>
            </a:p>
            <a:p>
              <a:pPr lvl="0" algn="ctr"/>
              <a:r>
                <a:rPr lang="pt-BR" sz="1200" dirty="0" smtClean="0">
                  <a:hlinkClick r:id="rId4"/>
                </a:rPr>
                <a:t>https://brasilescola.uol.com.br/quimica/constante-ionizacao.htm</a:t>
              </a:r>
              <a:endParaRPr lang="pt-BR" sz="1200" dirty="0" smtClean="0"/>
            </a:p>
            <a:p>
              <a:pPr lvl="0" algn="ctr"/>
              <a:endParaRPr lang="pt-BR" sz="1200" dirty="0" smtClean="0"/>
            </a:p>
            <a:p>
              <a:pPr lvl="0" algn="ctr"/>
              <a:r>
                <a:rPr lang="pt-BR" sz="1200" dirty="0" smtClean="0">
                  <a:hlinkClick r:id="rId5"/>
                </a:rPr>
                <a:t>http://educacao.globo.com/quimica/assunto/equilibrio-quimico/equilibrio-ionico-acidos-e-bases.html</a:t>
              </a:r>
              <a:endParaRPr lang="pt-BR" sz="1200" dirty="0" smtClean="0"/>
            </a:p>
            <a:p>
              <a:pPr lvl="0" algn="ctr"/>
              <a:endParaRPr lang="pt-BR" sz="1200" dirty="0" smtClean="0"/>
            </a:p>
            <a:p>
              <a:pPr lvl="0" algn="ctr"/>
              <a:r>
                <a:rPr lang="pt-BR" sz="1200" dirty="0" smtClean="0">
                  <a:hlinkClick r:id="rId6"/>
                </a:rPr>
                <a:t>https://www.todamateria.com.br/equilibrio-ionico</a:t>
              </a:r>
              <a:endParaRPr lang="pt-BR" sz="1200" dirty="0" smtClean="0"/>
            </a:p>
            <a:p>
              <a:pPr lvl="0" algn="ctr"/>
              <a:endParaRPr lang="pt-BR" sz="1200" dirty="0" smtClean="0"/>
            </a:p>
            <a:p>
              <a:pPr lvl="0" algn="ctr"/>
              <a:endParaRPr lang="pt-BR" sz="1200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1535764" y="3214206"/>
              <a:ext cx="226629" cy="180627"/>
            </a:xfrm>
            <a:custGeom>
              <a:avLst/>
              <a:gdLst/>
              <a:ahLst/>
              <a:cxnLst/>
              <a:rect l="l" t="t" r="r" b="b"/>
              <a:pathLst>
                <a:path w="7439" h="5929" extrusionOk="0">
                  <a:moveTo>
                    <a:pt x="5947" y="728"/>
                  </a:moveTo>
                  <a:lnTo>
                    <a:pt x="5947" y="3710"/>
                  </a:lnTo>
                  <a:lnTo>
                    <a:pt x="1492" y="3710"/>
                  </a:lnTo>
                  <a:lnTo>
                    <a:pt x="1492" y="728"/>
                  </a:lnTo>
                  <a:close/>
                  <a:moveTo>
                    <a:pt x="1194" y="1"/>
                  </a:moveTo>
                  <a:lnTo>
                    <a:pt x="1101" y="38"/>
                  </a:lnTo>
                  <a:lnTo>
                    <a:pt x="989" y="94"/>
                  </a:lnTo>
                  <a:lnTo>
                    <a:pt x="914" y="150"/>
                  </a:lnTo>
                  <a:lnTo>
                    <a:pt x="840" y="243"/>
                  </a:lnTo>
                  <a:lnTo>
                    <a:pt x="802" y="336"/>
                  </a:lnTo>
                  <a:lnTo>
                    <a:pt x="765" y="430"/>
                  </a:lnTo>
                  <a:lnTo>
                    <a:pt x="746" y="542"/>
                  </a:lnTo>
                  <a:lnTo>
                    <a:pt x="746" y="4437"/>
                  </a:lnTo>
                  <a:lnTo>
                    <a:pt x="6693" y="4437"/>
                  </a:lnTo>
                  <a:lnTo>
                    <a:pt x="6693" y="542"/>
                  </a:lnTo>
                  <a:lnTo>
                    <a:pt x="6674" y="430"/>
                  </a:lnTo>
                  <a:lnTo>
                    <a:pt x="6655" y="336"/>
                  </a:lnTo>
                  <a:lnTo>
                    <a:pt x="6599" y="243"/>
                  </a:lnTo>
                  <a:lnTo>
                    <a:pt x="6525" y="150"/>
                  </a:lnTo>
                  <a:lnTo>
                    <a:pt x="6450" y="94"/>
                  </a:lnTo>
                  <a:lnTo>
                    <a:pt x="6357" y="38"/>
                  </a:lnTo>
                  <a:lnTo>
                    <a:pt x="6245" y="1"/>
                  </a:lnTo>
                  <a:close/>
                  <a:moveTo>
                    <a:pt x="187" y="4810"/>
                  </a:moveTo>
                  <a:lnTo>
                    <a:pt x="131" y="4829"/>
                  </a:lnTo>
                  <a:lnTo>
                    <a:pt x="57" y="4866"/>
                  </a:lnTo>
                  <a:lnTo>
                    <a:pt x="20" y="4941"/>
                  </a:lnTo>
                  <a:lnTo>
                    <a:pt x="1" y="4996"/>
                  </a:lnTo>
                  <a:lnTo>
                    <a:pt x="1" y="5183"/>
                  </a:lnTo>
                  <a:lnTo>
                    <a:pt x="20" y="5332"/>
                  </a:lnTo>
                  <a:lnTo>
                    <a:pt x="75" y="5481"/>
                  </a:lnTo>
                  <a:lnTo>
                    <a:pt x="131" y="5612"/>
                  </a:lnTo>
                  <a:lnTo>
                    <a:pt x="225" y="5705"/>
                  </a:lnTo>
                  <a:lnTo>
                    <a:pt x="336" y="5798"/>
                  </a:lnTo>
                  <a:lnTo>
                    <a:pt x="467" y="5873"/>
                  </a:lnTo>
                  <a:lnTo>
                    <a:pt x="597" y="5910"/>
                  </a:lnTo>
                  <a:lnTo>
                    <a:pt x="746" y="5928"/>
                  </a:lnTo>
                  <a:lnTo>
                    <a:pt x="6693" y="5928"/>
                  </a:lnTo>
                  <a:lnTo>
                    <a:pt x="6842" y="5910"/>
                  </a:lnTo>
                  <a:lnTo>
                    <a:pt x="6972" y="5873"/>
                  </a:lnTo>
                  <a:lnTo>
                    <a:pt x="7103" y="5798"/>
                  </a:lnTo>
                  <a:lnTo>
                    <a:pt x="7214" y="5705"/>
                  </a:lnTo>
                  <a:lnTo>
                    <a:pt x="7308" y="5612"/>
                  </a:lnTo>
                  <a:lnTo>
                    <a:pt x="7382" y="5481"/>
                  </a:lnTo>
                  <a:lnTo>
                    <a:pt x="7420" y="5332"/>
                  </a:lnTo>
                  <a:lnTo>
                    <a:pt x="7438" y="5183"/>
                  </a:lnTo>
                  <a:lnTo>
                    <a:pt x="7438" y="4996"/>
                  </a:lnTo>
                  <a:lnTo>
                    <a:pt x="7420" y="4941"/>
                  </a:lnTo>
                  <a:lnTo>
                    <a:pt x="7382" y="4866"/>
                  </a:lnTo>
                  <a:lnTo>
                    <a:pt x="7326" y="4829"/>
                  </a:lnTo>
                  <a:lnTo>
                    <a:pt x="7252" y="4810"/>
                  </a:lnTo>
                  <a:lnTo>
                    <a:pt x="4437" y="4810"/>
                  </a:lnTo>
                  <a:lnTo>
                    <a:pt x="4419" y="4903"/>
                  </a:lnTo>
                  <a:lnTo>
                    <a:pt x="4400" y="4978"/>
                  </a:lnTo>
                  <a:lnTo>
                    <a:pt x="4363" y="5034"/>
                  </a:lnTo>
                  <a:lnTo>
                    <a:pt x="4325" y="5090"/>
                  </a:lnTo>
                  <a:lnTo>
                    <a:pt x="4269" y="5127"/>
                  </a:lnTo>
                  <a:lnTo>
                    <a:pt x="4195" y="5164"/>
                  </a:lnTo>
                  <a:lnTo>
                    <a:pt x="4139" y="5183"/>
                  </a:lnTo>
                  <a:lnTo>
                    <a:pt x="3263" y="5183"/>
                  </a:lnTo>
                  <a:lnTo>
                    <a:pt x="3207" y="5146"/>
                  </a:lnTo>
                  <a:lnTo>
                    <a:pt x="3132" y="5108"/>
                  </a:lnTo>
                  <a:lnTo>
                    <a:pt x="3076" y="5071"/>
                  </a:lnTo>
                  <a:lnTo>
                    <a:pt x="3039" y="5015"/>
                  </a:lnTo>
                  <a:lnTo>
                    <a:pt x="3002" y="4941"/>
                  </a:lnTo>
                  <a:lnTo>
                    <a:pt x="2983" y="4885"/>
                  </a:lnTo>
                  <a:lnTo>
                    <a:pt x="2965" y="48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6" name="Google Shape;766;p42"/>
          <p:cNvGrpSpPr/>
          <p:nvPr/>
        </p:nvGrpSpPr>
        <p:grpSpPr>
          <a:xfrm>
            <a:off x="1475656" y="987574"/>
            <a:ext cx="1695900" cy="892144"/>
            <a:chOff x="801125" y="3214206"/>
            <a:chExt cx="1695900" cy="892144"/>
          </a:xfrm>
        </p:grpSpPr>
        <p:sp>
          <p:nvSpPr>
            <p:cNvPr id="7" name="Google Shape;767;p42"/>
            <p:cNvSpPr txBox="1"/>
            <p:nvPr/>
          </p:nvSpPr>
          <p:spPr>
            <a:xfrm>
              <a:off x="801125" y="3469450"/>
              <a:ext cx="1695900" cy="6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/>
              <a:r>
                <a:rPr lang="pt-BR" sz="1200" dirty="0" smtClean="0">
                  <a:hlinkClick r:id="rId7"/>
                </a:rPr>
                <a:t>http://www.simonsen.br/eja/arquivos-pdf/qui-4.pdf</a:t>
              </a:r>
              <a:endParaRPr lang="pt-BR" sz="1200" dirty="0" smtClean="0"/>
            </a:p>
            <a:p>
              <a:pPr lvl="0" algn="ctr"/>
              <a:endParaRPr lang="pt-BR" sz="1200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lvl="0" algn="ctr"/>
              <a:r>
                <a:rPr lang="pt-BR" sz="1200" dirty="0" smtClean="0">
                  <a:hlinkClick r:id="rId8"/>
                </a:rPr>
                <a:t>https://pt.wikipedia.org/wiki/Eletr%C3%B3lito</a:t>
              </a:r>
              <a:endParaRPr lang="pt-BR" sz="1200" dirty="0" smtClean="0"/>
            </a:p>
            <a:p>
              <a:pPr lvl="0" algn="ctr"/>
              <a:endParaRPr lang="pt-BR" sz="1200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lvl="0" algn="ctr"/>
              <a:r>
                <a:rPr lang="pt-BR" sz="1200" dirty="0" smtClean="0">
                  <a:hlinkClick r:id="rId9"/>
                </a:rPr>
                <a:t>https://www.infoescola.com/quimica/equilibrio-ionico/</a:t>
              </a:r>
              <a:endParaRPr lang="pt-BR" sz="1200" dirty="0" smtClean="0"/>
            </a:p>
            <a:p>
              <a:pPr lvl="0" algn="ctr"/>
              <a:endParaRPr lang="pt-BR" sz="1200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lvl="0" algn="ctr"/>
              <a:r>
                <a:rPr lang="pt-BR" sz="1200" dirty="0" smtClean="0">
                  <a:hlinkClick r:id="rId10"/>
                </a:rPr>
                <a:t>https://mundoeducacao.bol.uol.com.br/quimica/lei-ostwald.htm</a:t>
              </a:r>
              <a:endParaRPr lang="pt-BR" sz="1200" dirty="0" smtClean="0"/>
            </a:p>
            <a:p>
              <a:pPr lvl="0" algn="ctr"/>
              <a:endParaRPr lang="pt-BR" sz="1200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lvl="0" algn="ctr"/>
              <a:r>
                <a:rPr lang="pt-BR" sz="1200" dirty="0" smtClean="0">
                  <a:hlinkClick r:id="rId11"/>
                </a:rPr>
                <a:t>https://www.manualdaquimica.com/fisico-quimica/hidrolise-sais.htm</a:t>
              </a:r>
              <a:endParaRPr sz="12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" name="Google Shape;768;p42"/>
            <p:cNvSpPr/>
            <p:nvPr/>
          </p:nvSpPr>
          <p:spPr>
            <a:xfrm>
              <a:off x="1535764" y="3214206"/>
              <a:ext cx="226629" cy="180627"/>
            </a:xfrm>
            <a:custGeom>
              <a:avLst/>
              <a:gdLst/>
              <a:ahLst/>
              <a:cxnLst/>
              <a:rect l="l" t="t" r="r" b="b"/>
              <a:pathLst>
                <a:path w="7439" h="5929" extrusionOk="0">
                  <a:moveTo>
                    <a:pt x="5947" y="728"/>
                  </a:moveTo>
                  <a:lnTo>
                    <a:pt x="5947" y="3710"/>
                  </a:lnTo>
                  <a:lnTo>
                    <a:pt x="1492" y="3710"/>
                  </a:lnTo>
                  <a:lnTo>
                    <a:pt x="1492" y="728"/>
                  </a:lnTo>
                  <a:close/>
                  <a:moveTo>
                    <a:pt x="1194" y="1"/>
                  </a:moveTo>
                  <a:lnTo>
                    <a:pt x="1101" y="38"/>
                  </a:lnTo>
                  <a:lnTo>
                    <a:pt x="989" y="94"/>
                  </a:lnTo>
                  <a:lnTo>
                    <a:pt x="914" y="150"/>
                  </a:lnTo>
                  <a:lnTo>
                    <a:pt x="840" y="243"/>
                  </a:lnTo>
                  <a:lnTo>
                    <a:pt x="802" y="336"/>
                  </a:lnTo>
                  <a:lnTo>
                    <a:pt x="765" y="430"/>
                  </a:lnTo>
                  <a:lnTo>
                    <a:pt x="746" y="542"/>
                  </a:lnTo>
                  <a:lnTo>
                    <a:pt x="746" y="4437"/>
                  </a:lnTo>
                  <a:lnTo>
                    <a:pt x="6693" y="4437"/>
                  </a:lnTo>
                  <a:lnTo>
                    <a:pt x="6693" y="542"/>
                  </a:lnTo>
                  <a:lnTo>
                    <a:pt x="6674" y="430"/>
                  </a:lnTo>
                  <a:lnTo>
                    <a:pt x="6655" y="336"/>
                  </a:lnTo>
                  <a:lnTo>
                    <a:pt x="6599" y="243"/>
                  </a:lnTo>
                  <a:lnTo>
                    <a:pt x="6525" y="150"/>
                  </a:lnTo>
                  <a:lnTo>
                    <a:pt x="6450" y="94"/>
                  </a:lnTo>
                  <a:lnTo>
                    <a:pt x="6357" y="38"/>
                  </a:lnTo>
                  <a:lnTo>
                    <a:pt x="6245" y="1"/>
                  </a:lnTo>
                  <a:close/>
                  <a:moveTo>
                    <a:pt x="187" y="4810"/>
                  </a:moveTo>
                  <a:lnTo>
                    <a:pt x="131" y="4829"/>
                  </a:lnTo>
                  <a:lnTo>
                    <a:pt x="57" y="4866"/>
                  </a:lnTo>
                  <a:lnTo>
                    <a:pt x="20" y="4941"/>
                  </a:lnTo>
                  <a:lnTo>
                    <a:pt x="1" y="4996"/>
                  </a:lnTo>
                  <a:lnTo>
                    <a:pt x="1" y="5183"/>
                  </a:lnTo>
                  <a:lnTo>
                    <a:pt x="20" y="5332"/>
                  </a:lnTo>
                  <a:lnTo>
                    <a:pt x="75" y="5481"/>
                  </a:lnTo>
                  <a:lnTo>
                    <a:pt x="131" y="5612"/>
                  </a:lnTo>
                  <a:lnTo>
                    <a:pt x="225" y="5705"/>
                  </a:lnTo>
                  <a:lnTo>
                    <a:pt x="336" y="5798"/>
                  </a:lnTo>
                  <a:lnTo>
                    <a:pt x="467" y="5873"/>
                  </a:lnTo>
                  <a:lnTo>
                    <a:pt x="597" y="5910"/>
                  </a:lnTo>
                  <a:lnTo>
                    <a:pt x="746" y="5928"/>
                  </a:lnTo>
                  <a:lnTo>
                    <a:pt x="6693" y="5928"/>
                  </a:lnTo>
                  <a:lnTo>
                    <a:pt x="6842" y="5910"/>
                  </a:lnTo>
                  <a:lnTo>
                    <a:pt x="6972" y="5873"/>
                  </a:lnTo>
                  <a:lnTo>
                    <a:pt x="7103" y="5798"/>
                  </a:lnTo>
                  <a:lnTo>
                    <a:pt x="7214" y="5705"/>
                  </a:lnTo>
                  <a:lnTo>
                    <a:pt x="7308" y="5612"/>
                  </a:lnTo>
                  <a:lnTo>
                    <a:pt x="7382" y="5481"/>
                  </a:lnTo>
                  <a:lnTo>
                    <a:pt x="7420" y="5332"/>
                  </a:lnTo>
                  <a:lnTo>
                    <a:pt x="7438" y="5183"/>
                  </a:lnTo>
                  <a:lnTo>
                    <a:pt x="7438" y="4996"/>
                  </a:lnTo>
                  <a:lnTo>
                    <a:pt x="7420" y="4941"/>
                  </a:lnTo>
                  <a:lnTo>
                    <a:pt x="7382" y="4866"/>
                  </a:lnTo>
                  <a:lnTo>
                    <a:pt x="7326" y="4829"/>
                  </a:lnTo>
                  <a:lnTo>
                    <a:pt x="7252" y="4810"/>
                  </a:lnTo>
                  <a:lnTo>
                    <a:pt x="4437" y="4810"/>
                  </a:lnTo>
                  <a:lnTo>
                    <a:pt x="4419" y="4903"/>
                  </a:lnTo>
                  <a:lnTo>
                    <a:pt x="4400" y="4978"/>
                  </a:lnTo>
                  <a:lnTo>
                    <a:pt x="4363" y="5034"/>
                  </a:lnTo>
                  <a:lnTo>
                    <a:pt x="4325" y="5090"/>
                  </a:lnTo>
                  <a:lnTo>
                    <a:pt x="4269" y="5127"/>
                  </a:lnTo>
                  <a:lnTo>
                    <a:pt x="4195" y="5164"/>
                  </a:lnTo>
                  <a:lnTo>
                    <a:pt x="4139" y="5183"/>
                  </a:lnTo>
                  <a:lnTo>
                    <a:pt x="3263" y="5183"/>
                  </a:lnTo>
                  <a:lnTo>
                    <a:pt x="3207" y="5146"/>
                  </a:lnTo>
                  <a:lnTo>
                    <a:pt x="3132" y="5108"/>
                  </a:lnTo>
                  <a:lnTo>
                    <a:pt x="3076" y="5071"/>
                  </a:lnTo>
                  <a:lnTo>
                    <a:pt x="3039" y="5015"/>
                  </a:lnTo>
                  <a:lnTo>
                    <a:pt x="3002" y="4941"/>
                  </a:lnTo>
                  <a:lnTo>
                    <a:pt x="2983" y="4885"/>
                  </a:lnTo>
                  <a:lnTo>
                    <a:pt x="2965" y="48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9" name="Google Shape;766;p42"/>
          <p:cNvGrpSpPr/>
          <p:nvPr/>
        </p:nvGrpSpPr>
        <p:grpSpPr>
          <a:xfrm>
            <a:off x="3812204" y="1175550"/>
            <a:ext cx="1695900" cy="892144"/>
            <a:chOff x="801125" y="3214206"/>
            <a:chExt cx="1695900" cy="892144"/>
          </a:xfrm>
        </p:grpSpPr>
        <p:sp>
          <p:nvSpPr>
            <p:cNvPr id="10" name="Google Shape;767;p42"/>
            <p:cNvSpPr txBox="1"/>
            <p:nvPr/>
          </p:nvSpPr>
          <p:spPr>
            <a:xfrm>
              <a:off x="801125" y="3469450"/>
              <a:ext cx="1695900" cy="6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/>
              <a:r>
                <a:rPr lang="pt-BR" sz="1200" dirty="0" smtClean="0">
                  <a:hlinkClick r:id="rId12"/>
                </a:rPr>
                <a:t>http://www.agamenonquimica.com/aulas.html</a:t>
              </a:r>
              <a:endParaRPr lang="pt-BR" sz="1200" dirty="0" smtClean="0"/>
            </a:p>
            <a:p>
              <a:pPr lvl="0" algn="ctr"/>
              <a:endParaRPr lang="pt-BR" sz="1200" dirty="0" smtClean="0"/>
            </a:p>
            <a:p>
              <a:pPr lvl="0" algn="ctr"/>
              <a:r>
                <a:rPr lang="pt-BR" sz="1200" dirty="0" smtClean="0">
                  <a:hlinkClick r:id="rId13"/>
                </a:rPr>
                <a:t>https://brasilescola.uol.com.br/quimica/equilibrio-quimico-.htm</a:t>
              </a:r>
              <a:endParaRPr lang="pt-BR" sz="1200" dirty="0" smtClean="0"/>
            </a:p>
            <a:p>
              <a:pPr lvl="0" algn="ctr"/>
              <a:endParaRPr lang="pt-BR" sz="1200" dirty="0" smtClean="0"/>
            </a:p>
            <a:p>
              <a:pPr lvl="0" algn="ctr"/>
              <a:r>
                <a:rPr lang="pt-BR" sz="1200" dirty="0" smtClean="0">
                  <a:hlinkClick r:id="rId14"/>
                </a:rPr>
                <a:t>https://brasilescola.uol.com.br/quimica/equilibrio-ionico-agua.htm</a:t>
              </a:r>
              <a:endParaRPr lang="pt-BR" sz="1200" dirty="0" smtClean="0"/>
            </a:p>
            <a:p>
              <a:pPr lvl="0" algn="ctr"/>
              <a:endParaRPr lang="pt-BR" sz="1200" dirty="0" smtClean="0"/>
            </a:p>
            <a:p>
              <a:pPr algn="ctr"/>
              <a:r>
                <a:rPr lang="pt-BR" sz="1200" dirty="0" smtClean="0">
                  <a:hlinkClick r:id="rId15"/>
                </a:rPr>
                <a:t>http://www.agamenonquimica.com/docs/teoria/fisico/equilibrio.pdf</a:t>
              </a:r>
              <a:endParaRPr lang="pt-BR" sz="1200" dirty="0" smtClean="0"/>
            </a:p>
            <a:p>
              <a:pPr lvl="0" algn="ctr"/>
              <a:endParaRPr lang="pt-BR" sz="1200" dirty="0" smtClean="0"/>
            </a:p>
            <a:p>
              <a:pPr lvl="0" algn="ctr"/>
              <a:endParaRPr lang="pt-BR" sz="1200" dirty="0" smtClean="0"/>
            </a:p>
            <a:p>
              <a:pPr lvl="0" algn="ctr"/>
              <a:endParaRPr lang="pt-BR" sz="1200" dirty="0" smtClean="0"/>
            </a:p>
            <a:p>
              <a:pPr lvl="0" algn="ctr"/>
              <a:endParaRPr lang="pt-BR" sz="1200" dirty="0" smtClean="0"/>
            </a:p>
            <a:p>
              <a:pPr lvl="0" algn="ctr"/>
              <a:endParaRPr lang="pt-BR" sz="1200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" name="Google Shape;768;p42"/>
            <p:cNvSpPr/>
            <p:nvPr/>
          </p:nvSpPr>
          <p:spPr>
            <a:xfrm>
              <a:off x="1535764" y="3214206"/>
              <a:ext cx="226629" cy="180627"/>
            </a:xfrm>
            <a:custGeom>
              <a:avLst/>
              <a:gdLst/>
              <a:ahLst/>
              <a:cxnLst/>
              <a:rect l="l" t="t" r="r" b="b"/>
              <a:pathLst>
                <a:path w="7439" h="5929" extrusionOk="0">
                  <a:moveTo>
                    <a:pt x="5947" y="728"/>
                  </a:moveTo>
                  <a:lnTo>
                    <a:pt x="5947" y="3710"/>
                  </a:lnTo>
                  <a:lnTo>
                    <a:pt x="1492" y="3710"/>
                  </a:lnTo>
                  <a:lnTo>
                    <a:pt x="1492" y="728"/>
                  </a:lnTo>
                  <a:close/>
                  <a:moveTo>
                    <a:pt x="1194" y="1"/>
                  </a:moveTo>
                  <a:lnTo>
                    <a:pt x="1101" y="38"/>
                  </a:lnTo>
                  <a:lnTo>
                    <a:pt x="989" y="94"/>
                  </a:lnTo>
                  <a:lnTo>
                    <a:pt x="914" y="150"/>
                  </a:lnTo>
                  <a:lnTo>
                    <a:pt x="840" y="243"/>
                  </a:lnTo>
                  <a:lnTo>
                    <a:pt x="802" y="336"/>
                  </a:lnTo>
                  <a:lnTo>
                    <a:pt x="765" y="430"/>
                  </a:lnTo>
                  <a:lnTo>
                    <a:pt x="746" y="542"/>
                  </a:lnTo>
                  <a:lnTo>
                    <a:pt x="746" y="4437"/>
                  </a:lnTo>
                  <a:lnTo>
                    <a:pt x="6693" y="4437"/>
                  </a:lnTo>
                  <a:lnTo>
                    <a:pt x="6693" y="542"/>
                  </a:lnTo>
                  <a:lnTo>
                    <a:pt x="6674" y="430"/>
                  </a:lnTo>
                  <a:lnTo>
                    <a:pt x="6655" y="336"/>
                  </a:lnTo>
                  <a:lnTo>
                    <a:pt x="6599" y="243"/>
                  </a:lnTo>
                  <a:lnTo>
                    <a:pt x="6525" y="150"/>
                  </a:lnTo>
                  <a:lnTo>
                    <a:pt x="6450" y="94"/>
                  </a:lnTo>
                  <a:lnTo>
                    <a:pt x="6357" y="38"/>
                  </a:lnTo>
                  <a:lnTo>
                    <a:pt x="6245" y="1"/>
                  </a:lnTo>
                  <a:close/>
                  <a:moveTo>
                    <a:pt x="187" y="4810"/>
                  </a:moveTo>
                  <a:lnTo>
                    <a:pt x="131" y="4829"/>
                  </a:lnTo>
                  <a:lnTo>
                    <a:pt x="57" y="4866"/>
                  </a:lnTo>
                  <a:lnTo>
                    <a:pt x="20" y="4941"/>
                  </a:lnTo>
                  <a:lnTo>
                    <a:pt x="1" y="4996"/>
                  </a:lnTo>
                  <a:lnTo>
                    <a:pt x="1" y="5183"/>
                  </a:lnTo>
                  <a:lnTo>
                    <a:pt x="20" y="5332"/>
                  </a:lnTo>
                  <a:lnTo>
                    <a:pt x="75" y="5481"/>
                  </a:lnTo>
                  <a:lnTo>
                    <a:pt x="131" y="5612"/>
                  </a:lnTo>
                  <a:lnTo>
                    <a:pt x="225" y="5705"/>
                  </a:lnTo>
                  <a:lnTo>
                    <a:pt x="336" y="5798"/>
                  </a:lnTo>
                  <a:lnTo>
                    <a:pt x="467" y="5873"/>
                  </a:lnTo>
                  <a:lnTo>
                    <a:pt x="597" y="5910"/>
                  </a:lnTo>
                  <a:lnTo>
                    <a:pt x="746" y="5928"/>
                  </a:lnTo>
                  <a:lnTo>
                    <a:pt x="6693" y="5928"/>
                  </a:lnTo>
                  <a:lnTo>
                    <a:pt x="6842" y="5910"/>
                  </a:lnTo>
                  <a:lnTo>
                    <a:pt x="6972" y="5873"/>
                  </a:lnTo>
                  <a:lnTo>
                    <a:pt x="7103" y="5798"/>
                  </a:lnTo>
                  <a:lnTo>
                    <a:pt x="7214" y="5705"/>
                  </a:lnTo>
                  <a:lnTo>
                    <a:pt x="7308" y="5612"/>
                  </a:lnTo>
                  <a:lnTo>
                    <a:pt x="7382" y="5481"/>
                  </a:lnTo>
                  <a:lnTo>
                    <a:pt x="7420" y="5332"/>
                  </a:lnTo>
                  <a:lnTo>
                    <a:pt x="7438" y="5183"/>
                  </a:lnTo>
                  <a:lnTo>
                    <a:pt x="7438" y="4996"/>
                  </a:lnTo>
                  <a:lnTo>
                    <a:pt x="7420" y="4941"/>
                  </a:lnTo>
                  <a:lnTo>
                    <a:pt x="7382" y="4866"/>
                  </a:lnTo>
                  <a:lnTo>
                    <a:pt x="7326" y="4829"/>
                  </a:lnTo>
                  <a:lnTo>
                    <a:pt x="7252" y="4810"/>
                  </a:lnTo>
                  <a:lnTo>
                    <a:pt x="4437" y="4810"/>
                  </a:lnTo>
                  <a:lnTo>
                    <a:pt x="4419" y="4903"/>
                  </a:lnTo>
                  <a:lnTo>
                    <a:pt x="4400" y="4978"/>
                  </a:lnTo>
                  <a:lnTo>
                    <a:pt x="4363" y="5034"/>
                  </a:lnTo>
                  <a:lnTo>
                    <a:pt x="4325" y="5090"/>
                  </a:lnTo>
                  <a:lnTo>
                    <a:pt x="4269" y="5127"/>
                  </a:lnTo>
                  <a:lnTo>
                    <a:pt x="4195" y="5164"/>
                  </a:lnTo>
                  <a:lnTo>
                    <a:pt x="4139" y="5183"/>
                  </a:lnTo>
                  <a:lnTo>
                    <a:pt x="3263" y="5183"/>
                  </a:lnTo>
                  <a:lnTo>
                    <a:pt x="3207" y="5146"/>
                  </a:lnTo>
                  <a:lnTo>
                    <a:pt x="3132" y="5108"/>
                  </a:lnTo>
                  <a:lnTo>
                    <a:pt x="3076" y="5071"/>
                  </a:lnTo>
                  <a:lnTo>
                    <a:pt x="3039" y="5015"/>
                  </a:lnTo>
                  <a:lnTo>
                    <a:pt x="3002" y="4941"/>
                  </a:lnTo>
                  <a:lnTo>
                    <a:pt x="2983" y="4885"/>
                  </a:lnTo>
                  <a:lnTo>
                    <a:pt x="2965" y="48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9657"/>
            <a:ext cx="8964612" cy="3888581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pt-BR" dirty="0" smtClean="0"/>
              <a:t>(UFPA) Em um recipiente de 1 L, colocou-se 1,0 mol de PC</a:t>
            </a:r>
            <a:r>
              <a:rPr lang="pt-BR" dirty="0" smtClean="0">
                <a:sym typeface="MT Extra" pitchFamily="18" charset="2"/>
              </a:rPr>
              <a:t></a:t>
            </a:r>
            <a:r>
              <a:rPr lang="pt-BR" baseline="-25000" dirty="0" smtClean="0"/>
              <a:t>5</a:t>
            </a:r>
            <a:r>
              <a:rPr lang="pt-BR" dirty="0" smtClean="0"/>
              <a:t>. Suponha um sistema homogêneo e em temperatura tal que o PC</a:t>
            </a:r>
            <a:r>
              <a:rPr lang="pt-BR" dirty="0" smtClean="0">
                <a:sym typeface="MT Extra" pitchFamily="18" charset="2"/>
              </a:rPr>
              <a:t></a:t>
            </a:r>
            <a:r>
              <a:rPr lang="pt-BR" baseline="-25000" dirty="0" smtClean="0"/>
              <a:t>5</a:t>
            </a:r>
            <a:r>
              <a:rPr lang="pt-BR" dirty="0" smtClean="0"/>
              <a:t> esteja 80% dissociado. A constante de equilíbrio para esse sistema é:</a:t>
            </a:r>
          </a:p>
          <a:p>
            <a:pPr marL="0" indent="0" algn="just" eaLnBrk="1" hangingPunct="1">
              <a:buFontTx/>
              <a:buNone/>
              <a:defRPr/>
            </a:pPr>
            <a:endParaRPr lang="pt-BR" dirty="0" smtClean="0"/>
          </a:p>
          <a:p>
            <a:pPr marL="0" indent="0" algn="ctr" eaLnBrk="1" hangingPunct="1">
              <a:buFontTx/>
              <a:buNone/>
              <a:defRPr/>
            </a:pPr>
            <a:r>
              <a:rPr lang="pt-BR" dirty="0" smtClean="0">
                <a:solidFill>
                  <a:schemeClr val="hlink"/>
                </a:solidFill>
              </a:rPr>
              <a:t>PC</a:t>
            </a:r>
            <a:r>
              <a:rPr lang="pt-BR" dirty="0" smtClean="0">
                <a:solidFill>
                  <a:schemeClr val="hlink"/>
                </a:solidFill>
                <a:sym typeface="MT Extra" pitchFamily="18" charset="2"/>
              </a:rPr>
              <a:t></a:t>
            </a:r>
            <a:r>
              <a:rPr lang="pt-BR" baseline="-25000" dirty="0" smtClean="0">
                <a:solidFill>
                  <a:schemeClr val="hlink"/>
                </a:solidFill>
              </a:rPr>
              <a:t>5(g)</a:t>
            </a:r>
            <a:r>
              <a:rPr lang="pt-BR" dirty="0" smtClean="0">
                <a:solidFill>
                  <a:schemeClr val="hlink"/>
                </a:solidFill>
              </a:rPr>
              <a:t> </a:t>
            </a:r>
            <a:r>
              <a:rPr lang="pt-BR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↔</a:t>
            </a:r>
            <a:r>
              <a:rPr lang="pt-BR" dirty="0" smtClean="0">
                <a:solidFill>
                  <a:schemeClr val="hlink"/>
                </a:solidFill>
              </a:rPr>
              <a:t> PC</a:t>
            </a:r>
            <a:r>
              <a:rPr lang="pt-BR" dirty="0" smtClean="0">
                <a:solidFill>
                  <a:schemeClr val="hlink"/>
                </a:solidFill>
                <a:sym typeface="MT Extra" pitchFamily="18" charset="2"/>
              </a:rPr>
              <a:t></a:t>
            </a:r>
            <a:r>
              <a:rPr lang="pt-BR" baseline="-25000" dirty="0" smtClean="0">
                <a:solidFill>
                  <a:schemeClr val="hlink"/>
                </a:solidFill>
              </a:rPr>
              <a:t>3(g)</a:t>
            </a:r>
            <a:r>
              <a:rPr lang="pt-BR" dirty="0" smtClean="0">
                <a:solidFill>
                  <a:schemeClr val="hlink"/>
                </a:solidFill>
              </a:rPr>
              <a:t> +  C</a:t>
            </a:r>
            <a:r>
              <a:rPr lang="pt-BR" dirty="0" smtClean="0">
                <a:solidFill>
                  <a:schemeClr val="hlink"/>
                </a:solidFill>
                <a:sym typeface="MT Extra" pitchFamily="18" charset="2"/>
              </a:rPr>
              <a:t></a:t>
            </a:r>
            <a:r>
              <a:rPr lang="pt-BR" baseline="-25000" dirty="0" smtClean="0">
                <a:solidFill>
                  <a:schemeClr val="hlink"/>
                </a:solidFill>
              </a:rPr>
              <a:t>2(g)</a:t>
            </a:r>
          </a:p>
          <a:p>
            <a:pPr marL="0" indent="0" algn="just" eaLnBrk="1" hangingPunct="1">
              <a:buFontTx/>
              <a:buNone/>
              <a:defRPr/>
            </a:pPr>
            <a:endParaRPr lang="pt-BR" dirty="0" smtClean="0">
              <a:solidFill>
                <a:schemeClr val="hlink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1520" y="339502"/>
            <a:ext cx="6984776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17A86"/>
                </a:solidFill>
                <a:effectLst/>
                <a:uLnTx/>
                <a:uFillTx/>
                <a:latin typeface="Nixie One"/>
                <a:ea typeface="Nixie One"/>
                <a:cs typeface="Nixie One"/>
                <a:sym typeface="Nixie One"/>
              </a:rPr>
              <a:t>EXEMPLO DE QUESTÃO USANDO O </a:t>
            </a: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17A86"/>
                </a:solidFill>
                <a:effectLst/>
                <a:uLnTx/>
                <a:uFillTx/>
                <a:latin typeface="Segoe Script"/>
                <a:ea typeface="Nixie One"/>
                <a:cs typeface="Nixie One"/>
                <a:sym typeface="Nixie One"/>
              </a:rPr>
              <a:t>α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17A86"/>
                </a:solidFill>
                <a:effectLst/>
                <a:uLnTx/>
                <a:uFillTx/>
                <a:latin typeface="Nixie One"/>
                <a:ea typeface="Nixie One"/>
                <a:cs typeface="Nixie One"/>
                <a:sym typeface="Nixie One"/>
              </a:rPr>
              <a:t>: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rgbClr val="617A86"/>
              </a:solidFill>
              <a:effectLst/>
              <a:uLnTx/>
              <a:uFillTx/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6043</Words>
  <Application>Microsoft Office PowerPoint</Application>
  <PresentationFormat>Apresentação na tela (16:9)</PresentationFormat>
  <Paragraphs>1198</Paragraphs>
  <Slides>82</Slides>
  <Notes>21</Notes>
  <HiddenSlides>0</HiddenSlides>
  <MMClips>0</MMClips>
  <ScaleCrop>false</ScaleCrop>
  <HeadingPairs>
    <vt:vector size="8" baseType="variant">
      <vt:variant>
        <vt:lpstr>Fontes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82</vt:i4>
      </vt:variant>
    </vt:vector>
  </HeadingPairs>
  <TitlesOfParts>
    <vt:vector size="101" baseType="lpstr">
      <vt:lpstr>Arial</vt:lpstr>
      <vt:lpstr>Nixie One</vt:lpstr>
      <vt:lpstr>Varela Round</vt:lpstr>
      <vt:lpstr>Symbol</vt:lpstr>
      <vt:lpstr>Arrus Blk BT</vt:lpstr>
      <vt:lpstr>Segoe Script</vt:lpstr>
      <vt:lpstr>MT Extra</vt:lpstr>
      <vt:lpstr>Tahoma</vt:lpstr>
      <vt:lpstr>Impact</vt:lpstr>
      <vt:lpstr>Calibri</vt:lpstr>
      <vt:lpstr>Nixe one</vt:lpstr>
      <vt:lpstr>Brush Script MT</vt:lpstr>
      <vt:lpstr>Wingdings</vt:lpstr>
      <vt:lpstr>Times New Roman</vt:lpstr>
      <vt:lpstr>OpenSans</vt:lpstr>
      <vt:lpstr>Montserrat</vt:lpstr>
      <vt:lpstr>Puck template</vt:lpstr>
      <vt:lpstr>Equação</vt:lpstr>
      <vt:lpstr>CorelDRAW</vt:lpstr>
      <vt:lpstr>EQUILÍBRIO IÔNICO</vt:lpstr>
      <vt:lpstr>Olá!!!</vt:lpstr>
      <vt:lpstr>Slide 3</vt:lpstr>
      <vt:lpstr>Slide 4</vt:lpstr>
      <vt:lpstr>Slide 5</vt:lpstr>
      <vt:lpstr>Slide 6</vt:lpstr>
      <vt:lpstr>Slide 7</vt:lpstr>
      <vt:lpstr>Slide 8</vt:lpstr>
      <vt:lpstr>Slide 9</vt:lpstr>
      <vt:lpstr>RESOLUÇÃO</vt:lpstr>
      <vt:lpstr>LOGO:</vt:lpstr>
      <vt:lpstr>EXEMPLO 2 DE QUESTÃO USANDO α</vt:lpstr>
      <vt:lpstr>Slide 13</vt:lpstr>
      <vt:lpstr>Slide 14</vt:lpstr>
      <vt:lpstr>Slide 15</vt:lpstr>
      <vt:lpstr>Slide 16</vt:lpstr>
      <vt:lpstr>Slide 17</vt:lpstr>
      <vt:lpstr>Slide 18</vt:lpstr>
      <vt:lpstr>LEI DA DILUIÇÃO DE OSTWALD</vt:lpstr>
      <vt:lpstr>Slide 20</vt:lpstr>
      <vt:lpstr>LEI DA DILUIÇÃO DE OSTWALD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Estudo da constante de ionização para poliácidos</vt:lpstr>
      <vt:lpstr>Slide 31</vt:lpstr>
      <vt:lpstr>Slide 32</vt:lpstr>
      <vt:lpstr>Slide 33</vt:lpstr>
      <vt:lpstr>Slide 34</vt:lpstr>
      <vt:lpstr>Slide 35</vt:lpstr>
      <vt:lpstr>Slide 36</vt:lpstr>
      <vt:lpstr>EQUILÍBRIO DA ÁGUA</vt:lpstr>
      <vt:lpstr>EQUILÍBRIO DA ÁGUA</vt:lpstr>
      <vt:lpstr>Slide 39</vt:lpstr>
      <vt:lpstr>Slide 40</vt:lpstr>
      <vt:lpstr>Slide 41</vt:lpstr>
      <vt:lpstr>EQUILÍBRIO DA ÁGUA</vt:lpstr>
      <vt:lpstr>EQUILÍBRIO DA ÁGUA</vt:lpstr>
      <vt:lpstr>EQUILÍBRIO DA ÁGUA</vt:lpstr>
      <vt:lpstr>Slide 45</vt:lpstr>
      <vt:lpstr>Slide 46</vt:lpstr>
      <vt:lpstr>Slide 47</vt:lpstr>
      <vt:lpstr>Slide 48</vt:lpstr>
      <vt:lpstr>EQUILÍBRIO DA ÁGUA</vt:lpstr>
      <vt:lpstr>EQUILÍBRIO DA ÁGUA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EQUILÍBRIO DOS SAIS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HIDRÓLISE DE SAIS</vt:lpstr>
      <vt:lpstr>Slide 72</vt:lpstr>
      <vt:lpstr>Slide 73</vt:lpstr>
      <vt:lpstr>Slide 74</vt:lpstr>
      <vt:lpstr>Slide 75</vt:lpstr>
      <vt:lpstr>Slide 76</vt:lpstr>
      <vt:lpstr>Slide 77</vt:lpstr>
      <vt:lpstr>LEMBRE-SE!!!  APRENDER É...</vt:lpstr>
      <vt:lpstr>O QUE MAIS CAI EM PROVAS SOBRE ESTE CONTEÚDO ???</vt:lpstr>
      <vt:lpstr>Slide 80</vt:lpstr>
      <vt:lpstr>OBRIGADA!!!!</vt:lpstr>
      <vt:lpstr>Slide 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EQUILÍBRIO IÔNICO</dc:title>
  <dc:creator>Positivo</dc:creator>
  <cp:lastModifiedBy>Positivo</cp:lastModifiedBy>
  <cp:revision>27</cp:revision>
  <dcterms:modified xsi:type="dcterms:W3CDTF">2020-03-11T15:58:47Z</dcterms:modified>
</cp:coreProperties>
</file>