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95" r:id="rId4"/>
    <p:sldId id="283" r:id="rId5"/>
    <p:sldId id="289" r:id="rId6"/>
    <p:sldId id="291" r:id="rId7"/>
    <p:sldId id="293" r:id="rId8"/>
    <p:sldId id="296" r:id="rId9"/>
    <p:sldId id="297" r:id="rId10"/>
    <p:sldId id="258" r:id="rId11"/>
    <p:sldId id="261" r:id="rId12"/>
    <p:sldId id="262" r:id="rId13"/>
    <p:sldId id="292" r:id="rId14"/>
    <p:sldId id="284" r:id="rId15"/>
    <p:sldId id="298" r:id="rId16"/>
    <p:sldId id="290" r:id="rId17"/>
    <p:sldId id="257" r:id="rId18"/>
    <p:sldId id="269" r:id="rId19"/>
    <p:sldId id="299" r:id="rId20"/>
    <p:sldId id="267" r:id="rId21"/>
    <p:sldId id="260" r:id="rId22"/>
    <p:sldId id="270" r:id="rId23"/>
    <p:sldId id="266" r:id="rId24"/>
    <p:sldId id="313" r:id="rId25"/>
    <p:sldId id="301" r:id="rId26"/>
    <p:sldId id="316" r:id="rId27"/>
    <p:sldId id="265" r:id="rId28"/>
    <p:sldId id="333" r:id="rId29"/>
    <p:sldId id="335" r:id="rId30"/>
    <p:sldId id="334" r:id="rId31"/>
    <p:sldId id="336" r:id="rId32"/>
    <p:sldId id="315" r:id="rId33"/>
    <p:sldId id="305" r:id="rId34"/>
    <p:sldId id="307" r:id="rId35"/>
    <p:sldId id="309" r:id="rId36"/>
    <p:sldId id="311" r:id="rId37"/>
    <p:sldId id="312" r:id="rId38"/>
    <p:sldId id="314" r:id="rId39"/>
    <p:sldId id="271" r:id="rId40"/>
    <p:sldId id="303" r:id="rId41"/>
    <p:sldId id="277" r:id="rId42"/>
    <p:sldId id="278" r:id="rId43"/>
    <p:sldId id="317" r:id="rId44"/>
    <p:sldId id="318" r:id="rId45"/>
    <p:sldId id="279" r:id="rId46"/>
    <p:sldId id="319" r:id="rId47"/>
    <p:sldId id="281" r:id="rId48"/>
    <p:sldId id="320" r:id="rId49"/>
    <p:sldId id="321" r:id="rId50"/>
    <p:sldId id="274" r:id="rId51"/>
    <p:sldId id="330" r:id="rId52"/>
    <p:sldId id="322" r:id="rId53"/>
    <p:sldId id="275" r:id="rId54"/>
    <p:sldId id="328" r:id="rId55"/>
    <p:sldId id="329" r:id="rId56"/>
    <p:sldId id="323" r:id="rId57"/>
    <p:sldId id="331" r:id="rId58"/>
    <p:sldId id="273" r:id="rId59"/>
    <p:sldId id="332" r:id="rId60"/>
    <p:sldId id="324" r:id="rId61"/>
    <p:sldId id="325" r:id="rId62"/>
    <p:sldId id="326" r:id="rId63"/>
    <p:sldId id="327" r:id="rId6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7AF9C1F-01DD-42D3-A316-055963905D20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7DD35A-A233-4DD9-9DA7-10A31B515F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9C1F-01DD-42D3-A316-055963905D20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D35A-A233-4DD9-9DA7-10A31B515F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9C1F-01DD-42D3-A316-055963905D20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D35A-A233-4DD9-9DA7-10A31B515F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AF9C1F-01DD-42D3-A316-055963905D20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7DD35A-A233-4DD9-9DA7-10A31B515F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7AF9C1F-01DD-42D3-A316-055963905D20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7DD35A-A233-4DD9-9DA7-10A31B515F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9C1F-01DD-42D3-A316-055963905D20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D35A-A233-4DD9-9DA7-10A31B515F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9C1F-01DD-42D3-A316-055963905D20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D35A-A233-4DD9-9DA7-10A31B515F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AF9C1F-01DD-42D3-A316-055963905D20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7DD35A-A233-4DD9-9DA7-10A31B515F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9C1F-01DD-42D3-A316-055963905D20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DD35A-A233-4DD9-9DA7-10A31B515F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AF9C1F-01DD-42D3-A316-055963905D20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7DD35A-A233-4DD9-9DA7-10A31B515F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AF9C1F-01DD-42D3-A316-055963905D20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7DD35A-A233-4DD9-9DA7-10A31B515F1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AF9C1F-01DD-42D3-A316-055963905D20}" type="datetimeFigureOut">
              <a:rPr lang="pt-BR" smtClean="0"/>
              <a:pPr/>
              <a:t>11/03/2020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7DD35A-A233-4DD9-9DA7-10A31B515F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nfoescola.com/quimica/constante-de-equilibrio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Documento_do_Microsoft_Office_Word_97_-_20031.doc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quimicabum.files.wordpress.com/2014/08/11x01-examen-equilibri-quimi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39" r="7194"/>
          <a:stretch>
            <a:fillRect/>
          </a:stretch>
        </p:blipFill>
        <p:spPr bwMode="auto">
          <a:xfrm>
            <a:off x="3275856" y="1196752"/>
            <a:ext cx="432048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50096" y="3645024"/>
            <a:ext cx="5038328" cy="1470025"/>
          </a:xfrm>
        </p:spPr>
        <p:txBody>
          <a:bodyPr/>
          <a:lstStyle/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Equilíbrio Químico</a:t>
            </a:r>
            <a:endParaRPr lang="pt-B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20072" y="5949280"/>
            <a:ext cx="3672408" cy="672480"/>
          </a:xfrm>
        </p:spPr>
        <p:txBody>
          <a:bodyPr>
            <a:normAutofit/>
          </a:bodyPr>
          <a:lstStyle/>
          <a:p>
            <a:pPr algn="r"/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</a:rPr>
              <a:t>Prof. Luana Nunes</a:t>
            </a:r>
            <a:endParaRPr lang="pt-B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5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pt-BR" b="1" dirty="0" smtClean="0"/>
              <a:t>OUTRO EXEMPLO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                      </a:t>
            </a:r>
            <a:r>
              <a:rPr lang="pt-BR" b="1" dirty="0" smtClean="0">
                <a:solidFill>
                  <a:schemeClr val="accent2"/>
                </a:solidFill>
              </a:rPr>
              <a:t>H</a:t>
            </a:r>
            <a:r>
              <a:rPr lang="pt-BR" b="1" baseline="-25000" dirty="0" smtClean="0">
                <a:solidFill>
                  <a:schemeClr val="accent2"/>
                </a:solidFill>
              </a:rPr>
              <a:t>2</a:t>
            </a:r>
            <a:r>
              <a:rPr lang="pt-BR" b="1" dirty="0" smtClean="0">
                <a:solidFill>
                  <a:schemeClr val="accent2"/>
                </a:solidFill>
              </a:rPr>
              <a:t> + I</a:t>
            </a:r>
            <a:r>
              <a:rPr lang="pt-BR" b="1" baseline="-25000" dirty="0" smtClean="0">
                <a:solidFill>
                  <a:schemeClr val="accent2"/>
                </a:solidFill>
              </a:rPr>
              <a:t>2</a:t>
            </a:r>
            <a:r>
              <a:rPr lang="pt-BR" b="1" dirty="0" smtClean="0">
                <a:solidFill>
                  <a:schemeClr val="accent2"/>
                </a:solidFill>
              </a:rPr>
              <a:t> ↔ 2HI</a:t>
            </a:r>
            <a:endParaRPr lang="pt-BR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://www.brasilescola.com/upload/conteudo/images/reacao-reversive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79324"/>
            <a:ext cx="4968552" cy="3790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7" y="188640"/>
            <a:ext cx="1224135" cy="1224136"/>
          </a:xfrm>
          <a:prstGeom prst="rect">
            <a:avLst/>
          </a:prstGeom>
          <a:noFill/>
        </p:spPr>
      </p:pic>
      <p:sp>
        <p:nvSpPr>
          <p:cNvPr id="6" name="Retângulo de cantos arredondados 5"/>
          <p:cNvSpPr/>
          <p:nvPr/>
        </p:nvSpPr>
        <p:spPr>
          <a:xfrm>
            <a:off x="5724128" y="1988840"/>
            <a:ext cx="2592288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b="1" dirty="0" smtClean="0"/>
              <a:t>No equilíbrio, sempre haverá produto e reagente simultaneamente.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6923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b="1" dirty="0" smtClean="0"/>
              <a:t>No equilíbrio...</a:t>
            </a:r>
            <a:endParaRPr lang="pt-BR" b="1" dirty="0"/>
          </a:p>
        </p:txBody>
      </p:sp>
      <p:pic>
        <p:nvPicPr>
          <p:cNvPr id="4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188640"/>
            <a:ext cx="1224135" cy="1224136"/>
          </a:xfrm>
          <a:prstGeom prst="rect">
            <a:avLst/>
          </a:prstGeom>
          <a:noFill/>
        </p:spPr>
      </p:pic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556792"/>
            <a:ext cx="53054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de cantos arredondados 5"/>
          <p:cNvSpPr/>
          <p:nvPr/>
        </p:nvSpPr>
        <p:spPr>
          <a:xfrm>
            <a:off x="6228184" y="2276872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No equilíbrio, as velocidades 1 e 2 se igualam!!!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142751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maisunifra.com.br/wp-content/uploads/qui_fatores-equilibrio_img0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58723"/>
            <a:ext cx="6134363" cy="1682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3.amazonaws.com/magoo/ABAAABIukAI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5040560" cy="491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7" y="188640"/>
            <a:ext cx="1224135" cy="1224136"/>
          </a:xfrm>
          <a:prstGeom prst="rect">
            <a:avLst/>
          </a:prstGeom>
          <a:noFill/>
        </p:spPr>
      </p:pic>
      <p:sp>
        <p:nvSpPr>
          <p:cNvPr id="7" name="Retângulo de cantos arredondados 6"/>
          <p:cNvSpPr/>
          <p:nvPr/>
        </p:nvSpPr>
        <p:spPr>
          <a:xfrm>
            <a:off x="5580112" y="1628800"/>
            <a:ext cx="2880320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No equilíbrio, as concentrações de reagentes e produtos permanecem constantes!!!</a:t>
            </a:r>
            <a:endParaRPr lang="pt-BR" b="1" dirty="0"/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3059832" y="1412776"/>
            <a:ext cx="576064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2627784" y="692696"/>
            <a:ext cx="201622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Ponto de equilíbrio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30663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b="1" dirty="0" smtClean="0"/>
              <a:t>QUESTÃO</a:t>
            </a:r>
            <a:endParaRPr lang="pt-BR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536" y="1052736"/>
            <a:ext cx="41200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01)  Sobre equilíbrio químico: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27584" y="4339296"/>
            <a:ext cx="78216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40000"/>
              </a:lnSpc>
            </a:pPr>
            <a:r>
              <a:rPr lang="pt-BR" sz="2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- Ao  </a:t>
            </a:r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atingir  o  estado  de   equilíbrio,  a  concentração  de  cada </a:t>
            </a:r>
            <a:r>
              <a:rPr lang="pt-BR" sz="2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substância  </a:t>
            </a:r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do  sistema  permanece  constante.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27584" y="1492589"/>
            <a:ext cx="81015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40000"/>
              </a:lnSpc>
            </a:pPr>
            <a:r>
              <a:rPr lang="pt-BR" sz="2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- Uma </a:t>
            </a:r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reação é reversível quando se </a:t>
            </a:r>
            <a:r>
              <a:rPr lang="pt-BR" sz="2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processa simultaneamente nos </a:t>
            </a:r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dois sentidos.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92088" y="5347408"/>
            <a:ext cx="83884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40000"/>
              </a:lnSpc>
            </a:pPr>
            <a:r>
              <a:rPr lang="pt-BR" sz="2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- Todas </a:t>
            </a:r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as reações reversíveis caminham espontaneamente </a:t>
            </a:r>
            <a:r>
              <a:rPr lang="pt-BR" sz="2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para </a:t>
            </a:r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o estado de equilíbrio. 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27584" y="2546901"/>
            <a:ext cx="82444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40000"/>
              </a:lnSpc>
            </a:pPr>
            <a:r>
              <a:rPr lang="pt-BR" sz="2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- Uma </a:t>
            </a:r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reação reversível atinge o equilíbrio quando as velocidades das  reações  direta  e  inversa  se  igualam.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27584" y="3748970"/>
            <a:ext cx="5184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pt-BR" sz="2000" b="1" dirty="0" smtClean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- O </a:t>
            </a:r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equilíbrio das reações é dinâmico </a:t>
            </a:r>
          </a:p>
        </p:txBody>
      </p:sp>
      <p:sp>
        <p:nvSpPr>
          <p:cNvPr id="10" name="Elipse 9"/>
          <p:cNvSpPr/>
          <p:nvPr/>
        </p:nvSpPr>
        <p:spPr>
          <a:xfrm>
            <a:off x="6876256" y="1556792"/>
            <a:ext cx="72008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V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172400" y="2564904"/>
            <a:ext cx="72008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V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5796136" y="3645024"/>
            <a:ext cx="72008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V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7884368" y="4797152"/>
            <a:ext cx="72008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V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572000" y="5805264"/>
            <a:ext cx="720080" cy="64807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V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5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188640"/>
            <a:ext cx="1224135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pPr algn="just"/>
            <a:r>
              <a:rPr lang="pt-BR" dirty="0" smtClean="0"/>
              <a:t>As velocidades “</a:t>
            </a:r>
            <a:r>
              <a:rPr lang="pt-BR" b="1" dirty="0" smtClean="0">
                <a:solidFill>
                  <a:schemeClr val="accent2"/>
                </a:solidFill>
              </a:rPr>
              <a:t>d</a:t>
            </a:r>
            <a:r>
              <a:rPr lang="pt-BR" dirty="0" smtClean="0"/>
              <a:t>” e “</a:t>
            </a:r>
            <a:r>
              <a:rPr lang="pt-BR" b="1" dirty="0" smtClean="0">
                <a:solidFill>
                  <a:schemeClr val="accent2"/>
                </a:solidFill>
              </a:rPr>
              <a:t>i</a:t>
            </a:r>
            <a:r>
              <a:rPr lang="pt-BR" dirty="0" smtClean="0"/>
              <a:t>” se igualam se a </a:t>
            </a:r>
            <a:r>
              <a:rPr lang="pt-BR" b="1" dirty="0" smtClean="0">
                <a:solidFill>
                  <a:schemeClr val="accent2"/>
                </a:solidFill>
              </a:rPr>
              <a:t>T</a:t>
            </a:r>
            <a:r>
              <a:rPr lang="pt-BR" dirty="0" smtClean="0"/>
              <a:t> for mantida rigorosamente constante;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situação de equilíbrio só existe para sistemas fechados onde não há troca de matéria com o meio;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As propriedades macroscópicas (</a:t>
            </a:r>
            <a:r>
              <a:rPr lang="pt-BR" b="1" dirty="0" smtClean="0">
                <a:solidFill>
                  <a:schemeClr val="accent2"/>
                </a:solidFill>
              </a:rPr>
              <a:t>[ ]</a:t>
            </a:r>
            <a:r>
              <a:rPr lang="pt-BR" dirty="0" smtClean="0"/>
              <a:t>, </a:t>
            </a:r>
            <a:r>
              <a:rPr lang="pt-BR" b="1" dirty="0" smtClean="0">
                <a:solidFill>
                  <a:schemeClr val="accent2"/>
                </a:solidFill>
              </a:rPr>
              <a:t>d</a:t>
            </a:r>
            <a:r>
              <a:rPr lang="pt-BR" dirty="0" smtClean="0"/>
              <a:t>, </a:t>
            </a:r>
            <a:r>
              <a:rPr lang="pt-BR" b="1" dirty="0" smtClean="0">
                <a:solidFill>
                  <a:schemeClr val="accent2"/>
                </a:solidFill>
              </a:rPr>
              <a:t>m</a:t>
            </a:r>
            <a:r>
              <a:rPr lang="pt-BR" dirty="0" smtClean="0"/>
              <a:t> e </a:t>
            </a:r>
            <a:r>
              <a:rPr lang="pt-BR" b="1" dirty="0" smtClean="0">
                <a:solidFill>
                  <a:schemeClr val="accent2"/>
                </a:solidFill>
              </a:rPr>
              <a:t>cor</a:t>
            </a:r>
            <a:r>
              <a:rPr lang="pt-BR" dirty="0" smtClean="0"/>
              <a:t> permanecem constantes no equilíbrio;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equilíbrio é dinâmico (colisão, complexo ativado e transformação estão ocorrendo nos dois sentidos);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b="1" dirty="0" smtClean="0"/>
              <a:t>IMPORTANTE...</a:t>
            </a:r>
            <a:endParaRPr lang="pt-BR" b="1" dirty="0"/>
          </a:p>
        </p:txBody>
      </p:sp>
      <p:pic>
        <p:nvPicPr>
          <p:cNvPr id="32770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188640"/>
            <a:ext cx="1224135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/>
          <a:lstStyle/>
          <a:p>
            <a:pPr algn="just"/>
            <a:r>
              <a:rPr lang="pt-BR" dirty="0" smtClean="0"/>
              <a:t>O equilíbrio permanece estável apenas se o sistema for mantido isolado;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No equilíbrio, as concentrações permanecem constantes;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adição de catalisador aumenta igualmente </a:t>
            </a:r>
            <a:r>
              <a:rPr lang="pt-BR" b="1" dirty="0" err="1" smtClean="0">
                <a:solidFill>
                  <a:schemeClr val="accent2"/>
                </a:solidFill>
              </a:rPr>
              <a:t>V</a:t>
            </a:r>
            <a:r>
              <a:rPr lang="pt-BR" b="1" baseline="-25000" dirty="0" err="1" smtClean="0">
                <a:solidFill>
                  <a:schemeClr val="accent2"/>
                </a:solidFill>
              </a:rPr>
              <a:t>d</a:t>
            </a:r>
            <a:r>
              <a:rPr lang="pt-BR" dirty="0" smtClean="0"/>
              <a:t> e </a:t>
            </a:r>
            <a:r>
              <a:rPr lang="pt-BR" b="1" dirty="0" smtClean="0">
                <a:solidFill>
                  <a:schemeClr val="accent2"/>
                </a:solidFill>
              </a:rPr>
              <a:t>V</a:t>
            </a:r>
            <a:r>
              <a:rPr lang="pt-BR" b="1" baseline="-25000" dirty="0" smtClean="0">
                <a:solidFill>
                  <a:schemeClr val="accent2"/>
                </a:solidFill>
              </a:rPr>
              <a:t>i </a:t>
            </a:r>
            <a:r>
              <a:rPr lang="pt-BR" b="1" dirty="0" smtClean="0">
                <a:solidFill>
                  <a:schemeClr val="accent2"/>
                </a:solidFill>
              </a:rPr>
              <a:t> </a:t>
            </a:r>
            <a:r>
              <a:rPr lang="pt-BR" dirty="0" smtClean="0"/>
              <a:t>igualmente</a:t>
            </a:r>
            <a:r>
              <a:rPr lang="pt-BR" baseline="-25000" dirty="0" smtClean="0"/>
              <a:t>;</a:t>
            </a:r>
          </a:p>
          <a:p>
            <a:pPr algn="just">
              <a:buNone/>
            </a:pPr>
            <a:endParaRPr lang="pt-BR" baseline="-25000" dirty="0" smtClean="0"/>
          </a:p>
          <a:p>
            <a:pPr algn="just"/>
            <a:r>
              <a:rPr lang="pt-BR" dirty="0" smtClean="0"/>
              <a:t>Em um sistema fechado, praticamente toda reação se torna reversível, em maior ou menor grau.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b="1" dirty="0" smtClean="0"/>
              <a:t>IMPORTANTE...</a:t>
            </a:r>
            <a:endParaRPr lang="pt-BR" b="1" dirty="0"/>
          </a:p>
        </p:txBody>
      </p:sp>
      <p:pic>
        <p:nvPicPr>
          <p:cNvPr id="5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188640"/>
            <a:ext cx="1224135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536" y="1337394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Reações completas ou irreversíveis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979712" y="2780928"/>
            <a:ext cx="60486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São reações nas quais os reagentes são </a:t>
            </a:r>
            <a:r>
              <a:rPr lang="pt-BR" sz="20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totalmente convertidos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em produtos, não havendo “sobra” de reagente, ao final da reação !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43608" y="4221088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Essas reações tem rendimento 100 %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NÃO CONFUNDA COM...</a:t>
            </a:r>
            <a:endParaRPr kumimoji="0" lang="pt-BR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4860032" y="1916832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11560" y="5157192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Boa parte das reações químicas terminam quando termina a quantidade de regentes.</a:t>
            </a:r>
          </a:p>
        </p:txBody>
      </p:sp>
      <p:cxnSp>
        <p:nvCxnSpPr>
          <p:cNvPr id="14" name="Conector angulado 13"/>
          <p:cNvCxnSpPr>
            <a:endCxn id="12" idx="3"/>
          </p:cNvCxnSpPr>
          <p:nvPr/>
        </p:nvCxnSpPr>
        <p:spPr>
          <a:xfrm rot="10800000" flipV="1">
            <a:off x="4139952" y="4797151"/>
            <a:ext cx="1728192" cy="960205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5580112" y="1556792"/>
            <a:ext cx="13681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6588224" y="908720"/>
            <a:ext cx="2088232" cy="17281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Não entraram em equilíbrio químico</a:t>
            </a:r>
            <a:endParaRPr lang="pt-BR" b="1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95537" y="1196752"/>
            <a:ext cx="511256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5" grpId="0"/>
      <p:bldP spid="10" grpId="0" animBg="1"/>
      <p:bldP spid="12" grpId="0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Outras reações,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não se completam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 fato disto ocorrer pode ser explicado pela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reversibilidade da reação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Após formar os produtos, estes produtos voltam a formar os reagentes originais. </a:t>
            </a: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Elas tendem a atingir o </a:t>
            </a:r>
            <a:r>
              <a:rPr lang="pt-B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equilíbrio químico</a:t>
            </a:r>
            <a:r>
              <a:rPr lang="pt-BR" sz="2000" b="1" i="1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54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b="1" dirty="0" smtClean="0"/>
              <a:t>Classificação do equilíbrio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>
                <a:latin typeface="Arial" pitchFamily="34" charset="0"/>
                <a:cs typeface="Arial" pitchFamily="34" charset="0"/>
              </a:rPr>
              <a:t>Equilíbrio Homogêneo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É aquele onde todas as substâncias estão na mesma fase (estado físico). Geralmente, ocorrem em sistemas gasosos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aquosos.</a:t>
            </a:r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Exemplos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</a:t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Equilíbrio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Heterogêneo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É aquele onde as substâncias estão em fases diferentes. Geralmente, envolvem substâncias sólidas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líquidas.</a:t>
            </a:r>
          </a:p>
          <a:p>
            <a:pPr marL="0" indent="0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Exemplos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</a:t>
            </a:r>
            <a:br>
              <a:rPr lang="pt-BR" sz="2000" dirty="0">
                <a:latin typeface="Arial" pitchFamily="34" charset="0"/>
                <a:cs typeface="Arial" pitchFamily="34" charset="0"/>
              </a:rPr>
            </a:b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soq.com.br/conteudos/em/equilibrioquimico/index_clip_image01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2948246" cy="100811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q.com.br/conteudos/em/equilibrioquimico/index_clip_image01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57192"/>
            <a:ext cx="4089503" cy="100811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7" y="188640"/>
            <a:ext cx="1224135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834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>
            <a:grpSpLocks/>
          </p:cNvGrpSpPr>
          <p:nvPr/>
        </p:nvGrpSpPr>
        <p:grpSpPr bwMode="auto">
          <a:xfrm>
            <a:off x="4678363" y="4797425"/>
            <a:ext cx="2917825" cy="1295400"/>
            <a:chOff x="4679156" y="4797152"/>
            <a:chExt cx="2917179" cy="1296144"/>
          </a:xfrm>
          <a:noFill/>
        </p:grpSpPr>
        <p:sp>
          <p:nvSpPr>
            <p:cNvPr id="61" name="Retângulo de cantos arredondados 60"/>
            <p:cNvSpPr/>
            <p:nvPr/>
          </p:nvSpPr>
          <p:spPr bwMode="auto">
            <a:xfrm>
              <a:off x="4679156" y="4797152"/>
              <a:ext cx="2917179" cy="1296144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 sz="180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98343" name="Text Box 18"/>
            <p:cNvSpPr txBox="1">
              <a:spLocks noChangeArrowheads="1"/>
            </p:cNvSpPr>
            <p:nvPr/>
          </p:nvSpPr>
          <p:spPr bwMode="auto">
            <a:xfrm>
              <a:off x="5262563" y="5229200"/>
              <a:ext cx="336952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ln>
                    <a:solidFill>
                      <a:schemeClr val="accent1"/>
                    </a:solidFill>
                  </a:ln>
                  <a:solidFill>
                    <a:schemeClr val="accent2"/>
                  </a:solidFill>
                  <a:latin typeface="Arial Black" pitchFamily="34" charset="0"/>
                  <a:cs typeface="Arial" charset="0"/>
                </a:rPr>
                <a:t>=</a:t>
              </a:r>
            </a:p>
          </p:txBody>
        </p:sp>
        <p:sp>
          <p:nvSpPr>
            <p:cNvPr id="98344" name="Text Box 25"/>
            <p:cNvSpPr txBox="1">
              <a:spLocks noChangeArrowheads="1"/>
            </p:cNvSpPr>
            <p:nvPr/>
          </p:nvSpPr>
          <p:spPr bwMode="auto">
            <a:xfrm>
              <a:off x="5665873" y="5560380"/>
              <a:ext cx="1646605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ln>
                    <a:solidFill>
                      <a:schemeClr val="accent1"/>
                    </a:solidFill>
                  </a:ln>
                  <a:solidFill>
                    <a:schemeClr val="accent2"/>
                  </a:solidFill>
                  <a:latin typeface="Arial Black" pitchFamily="34" charset="0"/>
                </a:rPr>
                <a:t>[ A ]</a:t>
              </a:r>
              <a:r>
                <a:rPr lang="pt-BR" sz="1800" b="1" i="0" baseline="30000">
                  <a:ln>
                    <a:solidFill>
                      <a:schemeClr val="accent1"/>
                    </a:solidFill>
                  </a:ln>
                  <a:solidFill>
                    <a:schemeClr val="accent2"/>
                  </a:solidFill>
                  <a:latin typeface="Arial Black" pitchFamily="34" charset="0"/>
                </a:rPr>
                <a:t>a</a:t>
              </a:r>
              <a:r>
                <a:rPr lang="pt-BR" sz="1800" b="1" i="0">
                  <a:ln>
                    <a:solidFill>
                      <a:schemeClr val="accent1"/>
                    </a:solidFill>
                  </a:ln>
                  <a:solidFill>
                    <a:schemeClr val="accent2"/>
                  </a:solidFill>
                  <a:latin typeface="Arial Black" pitchFamily="34" charset="0"/>
                </a:rPr>
                <a:t> . [ B ]</a:t>
              </a:r>
              <a:r>
                <a:rPr lang="pt-BR" sz="1800" b="1" i="0" baseline="30000">
                  <a:ln>
                    <a:solidFill>
                      <a:schemeClr val="accent1"/>
                    </a:solidFill>
                  </a:ln>
                  <a:solidFill>
                    <a:schemeClr val="accent2"/>
                  </a:solidFill>
                  <a:latin typeface="Arial Black" pitchFamily="34" charset="0"/>
                </a:rPr>
                <a:t>b</a:t>
              </a:r>
            </a:p>
          </p:txBody>
        </p:sp>
        <p:sp>
          <p:nvSpPr>
            <p:cNvPr id="98345" name="Text Box 28"/>
            <p:cNvSpPr txBox="1">
              <a:spLocks noChangeArrowheads="1"/>
            </p:cNvSpPr>
            <p:nvPr/>
          </p:nvSpPr>
          <p:spPr bwMode="auto">
            <a:xfrm>
              <a:off x="5580112" y="5000625"/>
              <a:ext cx="1818126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ln>
                    <a:solidFill>
                      <a:schemeClr val="accent1"/>
                    </a:solidFill>
                  </a:ln>
                  <a:solidFill>
                    <a:schemeClr val="accent2"/>
                  </a:solidFill>
                  <a:latin typeface="Arial Black" pitchFamily="34" charset="0"/>
                </a:rPr>
                <a:t>[ C ]</a:t>
              </a:r>
              <a:r>
                <a:rPr lang="pt-BR" sz="1800" b="1" i="0" baseline="30000">
                  <a:ln>
                    <a:solidFill>
                      <a:schemeClr val="accent1"/>
                    </a:solidFill>
                  </a:ln>
                  <a:solidFill>
                    <a:schemeClr val="accent2"/>
                  </a:solidFill>
                  <a:latin typeface="Arial Black" pitchFamily="34" charset="0"/>
                </a:rPr>
                <a:t>C</a:t>
              </a:r>
              <a:r>
                <a:rPr lang="pt-BR" sz="1800" b="1" i="0">
                  <a:ln>
                    <a:solidFill>
                      <a:schemeClr val="accent1"/>
                    </a:solidFill>
                  </a:ln>
                  <a:solidFill>
                    <a:schemeClr val="accent2"/>
                  </a:solidFill>
                  <a:latin typeface="Arial Black" pitchFamily="34" charset="0"/>
                </a:rPr>
                <a:t>  .  [ D ]</a:t>
              </a:r>
              <a:r>
                <a:rPr lang="pt-BR" sz="1800" b="1" i="0" baseline="30000">
                  <a:ln>
                    <a:solidFill>
                      <a:schemeClr val="accent1"/>
                    </a:solidFill>
                  </a:ln>
                  <a:solidFill>
                    <a:schemeClr val="accent2"/>
                  </a:solidFill>
                  <a:latin typeface="Arial Black" pitchFamily="34" charset="0"/>
                </a:rPr>
                <a:t>d</a:t>
              </a:r>
            </a:p>
          </p:txBody>
        </p:sp>
        <p:cxnSp>
          <p:nvCxnSpPr>
            <p:cNvPr id="98346" name="Conector reto 16"/>
            <p:cNvCxnSpPr>
              <a:cxnSpLocks noChangeShapeType="1"/>
            </p:cNvCxnSpPr>
            <p:nvPr/>
          </p:nvCxnSpPr>
          <p:spPr bwMode="auto">
            <a:xfrm>
              <a:off x="5665946" y="5419777"/>
              <a:ext cx="1646459" cy="0"/>
            </a:xfrm>
            <a:prstGeom prst="line">
              <a:avLst/>
            </a:prstGeom>
            <a:grpFill/>
            <a:ln w="381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</p:grpSp>
      <p:sp>
        <p:nvSpPr>
          <p:cNvPr id="4" name="CaixaDeTexto 3"/>
          <p:cNvSpPr txBox="1"/>
          <p:nvPr/>
        </p:nvSpPr>
        <p:spPr>
          <a:xfrm>
            <a:off x="683568" y="214290"/>
            <a:ext cx="7560840" cy="112915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CONSTANTE DE EQUILÍBRIO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4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 EM TERMOS DE CONCENTRAÇÃO MOLAR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42843" y="1670679"/>
            <a:ext cx="6858031" cy="45243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Vamos considerar uma reação reversível genérica </a:t>
            </a:r>
          </a:p>
        </p:txBody>
      </p:sp>
      <p:grpSp>
        <p:nvGrpSpPr>
          <p:cNvPr id="3" name="Grupo 1"/>
          <p:cNvGrpSpPr>
            <a:grpSpLocks/>
          </p:cNvGrpSpPr>
          <p:nvPr/>
        </p:nvGrpSpPr>
        <p:grpSpPr bwMode="auto">
          <a:xfrm>
            <a:off x="811213" y="2201863"/>
            <a:ext cx="5796922" cy="1096590"/>
            <a:chOff x="811213" y="2202411"/>
            <a:chExt cx="5796922" cy="1095482"/>
          </a:xfrm>
        </p:grpSpPr>
        <p:sp>
          <p:nvSpPr>
            <p:cNvPr id="98330" name="Rectangle 10"/>
            <p:cNvSpPr>
              <a:spLocks noChangeArrowheads="1"/>
            </p:cNvSpPr>
            <p:nvPr/>
          </p:nvSpPr>
          <p:spPr bwMode="auto">
            <a:xfrm>
              <a:off x="811213" y="2429466"/>
              <a:ext cx="2021707" cy="522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t-BR" sz="2800" b="1" i="0" dirty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cs typeface="Arial" charset="0"/>
                </a:rPr>
                <a:t>a  </a:t>
              </a:r>
              <a:r>
                <a:rPr lang="pt-BR" sz="2800" b="1" i="0" dirty="0" err="1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cs typeface="Arial" charset="0"/>
                </a:rPr>
                <a:t>A</a:t>
              </a:r>
              <a:r>
                <a:rPr lang="pt-BR" sz="2800" b="1" i="0" dirty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cs typeface="Arial" charset="0"/>
                </a:rPr>
                <a:t> +  b </a:t>
              </a:r>
              <a:r>
                <a:rPr lang="pt-BR" sz="2800" b="1" i="0" dirty="0" err="1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cs typeface="Arial" charset="0"/>
                </a:rPr>
                <a:t>B</a:t>
              </a:r>
              <a:endParaRPr lang="pt-BR" sz="2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endParaRPr>
            </a:p>
          </p:txBody>
        </p:sp>
        <p:sp>
          <p:nvSpPr>
            <p:cNvPr id="98331" name="Rectangle 11"/>
            <p:cNvSpPr>
              <a:spLocks noChangeArrowheads="1"/>
            </p:cNvSpPr>
            <p:nvPr/>
          </p:nvSpPr>
          <p:spPr bwMode="auto">
            <a:xfrm>
              <a:off x="4572000" y="2429466"/>
              <a:ext cx="2036135" cy="522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t-BR" sz="2800" b="1" i="0" dirty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cs typeface="Arial" charset="0"/>
                </a:rPr>
                <a:t>c  </a:t>
              </a:r>
              <a:r>
                <a:rPr lang="pt-BR" sz="2800" b="1" i="0" dirty="0" err="1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cs typeface="Arial" charset="0"/>
                </a:rPr>
                <a:t>C</a:t>
              </a:r>
              <a:r>
                <a:rPr lang="pt-BR" sz="2800" b="1" i="0" dirty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cs typeface="Arial" charset="0"/>
                </a:rPr>
                <a:t> +  d </a:t>
              </a:r>
              <a:r>
                <a:rPr lang="pt-BR" sz="2800" b="1" i="0" dirty="0" err="1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cs typeface="Arial" charset="0"/>
                </a:rPr>
                <a:t>D</a:t>
              </a:r>
              <a:endParaRPr lang="pt-BR" sz="2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endParaRP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3500430" y="2928934"/>
              <a:ext cx="317716" cy="36895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800" b="1" i="0" dirty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2</a:t>
              </a:r>
            </a:p>
          </p:txBody>
        </p:sp>
        <p:cxnSp>
          <p:nvCxnSpPr>
            <p:cNvPr id="98335" name="Conector de seta reta 17"/>
            <p:cNvCxnSpPr>
              <a:cxnSpLocks noChangeShapeType="1"/>
            </p:cNvCxnSpPr>
            <p:nvPr/>
          </p:nvCxnSpPr>
          <p:spPr bwMode="auto">
            <a:xfrm>
              <a:off x="2928938" y="2643188"/>
              <a:ext cx="1357312" cy="1587"/>
            </a:xfrm>
            <a:prstGeom prst="straightConnector1">
              <a:avLst/>
            </a:prstGeom>
            <a:noFill/>
            <a:ln w="38100" algn="ctr">
              <a:solidFill>
                <a:schemeClr val="accent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98336" name="Conector de seta reta 18"/>
            <p:cNvCxnSpPr>
              <a:cxnSpLocks noChangeShapeType="1"/>
            </p:cNvCxnSpPr>
            <p:nvPr/>
          </p:nvCxnSpPr>
          <p:spPr bwMode="auto">
            <a:xfrm rot="10800000">
              <a:off x="2928938" y="2855913"/>
              <a:ext cx="1285875" cy="1587"/>
            </a:xfrm>
            <a:prstGeom prst="straightConnector1">
              <a:avLst/>
            </a:prstGeom>
            <a:noFill/>
            <a:ln w="38100" algn="ctr">
              <a:solidFill>
                <a:schemeClr val="accent2">
                  <a:lumMod val="75000"/>
                </a:schemeClr>
              </a:solidFill>
              <a:round/>
              <a:headEnd/>
              <a:tailEnd type="arrow" w="med" len="med"/>
            </a:ln>
          </p:spPr>
        </p:cxn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3500430" y="2202411"/>
              <a:ext cx="317716" cy="36895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800" b="1" i="0" dirty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1</a:t>
              </a:r>
            </a:p>
          </p:txBody>
        </p:sp>
      </p:grp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88264" y="3687221"/>
            <a:ext cx="2984022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No equilíbrio teremos: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74863" y="422116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V</a:t>
            </a:r>
            <a:r>
              <a:rPr lang="pt-BR" sz="1800" b="1" i="0" baseline="-25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1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487613" y="4221163"/>
            <a:ext cx="338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 Black" pitchFamily="34" charset="0"/>
                <a:cs typeface="Arial" charset="0"/>
              </a:rPr>
              <a:t>=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867025" y="4221163"/>
            <a:ext cx="46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V</a:t>
            </a:r>
            <a:r>
              <a:rPr lang="pt-BR" sz="1800" b="1" i="0" baseline="-25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2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341313" y="4221163"/>
            <a:ext cx="2173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 Black" pitchFamily="34" charset="0"/>
              </a:rPr>
              <a:t>K</a:t>
            </a:r>
            <a:r>
              <a:rPr lang="pt-BR" sz="1800" b="1" i="0" baseline="-25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 Black" pitchFamily="34" charset="0"/>
              </a:rPr>
              <a:t>1</a:t>
            </a:r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 Black" pitchFamily="34" charset="0"/>
              </a:rPr>
              <a:t> . [ A ]</a:t>
            </a:r>
            <a:r>
              <a:rPr lang="pt-BR" sz="1800" b="1" i="0" baseline="30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 Black" pitchFamily="34" charset="0"/>
              </a:rPr>
              <a:t>a</a:t>
            </a:r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 Black" pitchFamily="34" charset="0"/>
              </a:rPr>
              <a:t> . [ B ]</a:t>
            </a:r>
            <a:r>
              <a:rPr lang="pt-BR" sz="1800" b="1" i="0" baseline="30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 Black" pitchFamily="34" charset="0"/>
              </a:rPr>
              <a:t>b</a:t>
            </a: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2876550" y="4221163"/>
            <a:ext cx="2343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 Black" pitchFamily="34" charset="0"/>
              </a:rPr>
              <a:t>K</a:t>
            </a:r>
            <a:r>
              <a:rPr lang="pt-BR" sz="1800" b="1" i="0" baseline="-25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 Black" pitchFamily="34" charset="0"/>
              </a:rPr>
              <a:t>2</a:t>
            </a:r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 Black" pitchFamily="34" charset="0"/>
              </a:rPr>
              <a:t> . [ C ]</a:t>
            </a:r>
            <a:r>
              <a:rPr lang="pt-BR" sz="1800" b="1" i="0" baseline="30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 Black" pitchFamily="34" charset="0"/>
              </a:rPr>
              <a:t>C</a:t>
            </a:r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 Black" pitchFamily="34" charset="0"/>
              </a:rPr>
              <a:t>  .  [ D ]</a:t>
            </a:r>
            <a:r>
              <a:rPr lang="pt-BR" sz="1800" b="1" i="0" baseline="30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ial Black" pitchFamily="34" charset="0"/>
              </a:rPr>
              <a:t>d</a:t>
            </a:r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415652" y="5230339"/>
            <a:ext cx="3493264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Isolando-se as constantes</a:t>
            </a:r>
          </a:p>
        </p:txBody>
      </p:sp>
      <p:grpSp>
        <p:nvGrpSpPr>
          <p:cNvPr id="6" name="Grupo 8"/>
          <p:cNvGrpSpPr>
            <a:grpSpLocks/>
          </p:cNvGrpSpPr>
          <p:nvPr/>
        </p:nvGrpSpPr>
        <p:grpSpPr bwMode="auto">
          <a:xfrm>
            <a:off x="4749800" y="5000625"/>
            <a:ext cx="557213" cy="898525"/>
            <a:chOff x="4749800" y="5000625"/>
            <a:chExt cx="556563" cy="897970"/>
          </a:xfrm>
        </p:grpSpPr>
        <p:sp>
          <p:nvSpPr>
            <p:cNvPr id="98327" name="Text Box 25"/>
            <p:cNvSpPr txBox="1">
              <a:spLocks noChangeArrowheads="1"/>
            </p:cNvSpPr>
            <p:nvPr/>
          </p:nvSpPr>
          <p:spPr bwMode="auto">
            <a:xfrm>
              <a:off x="4749800" y="5000625"/>
              <a:ext cx="5565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 dirty="0">
                  <a:ln>
                    <a:solidFill>
                      <a:schemeClr val="accent1"/>
                    </a:solidFill>
                  </a:ln>
                  <a:solidFill>
                    <a:schemeClr val="accent2"/>
                  </a:solidFill>
                  <a:latin typeface="Arial Black" pitchFamily="34" charset="0"/>
                </a:rPr>
                <a:t>K</a:t>
              </a:r>
              <a:r>
                <a:rPr lang="pt-BR" sz="1800" b="1" i="0" baseline="-25000" dirty="0">
                  <a:ln>
                    <a:solidFill>
                      <a:schemeClr val="accent1"/>
                    </a:solidFill>
                  </a:ln>
                  <a:solidFill>
                    <a:schemeClr val="accent2"/>
                  </a:solidFill>
                  <a:latin typeface="Arial Black" pitchFamily="34" charset="0"/>
                </a:rPr>
                <a:t>1</a:t>
              </a:r>
              <a:r>
                <a:rPr lang="pt-BR" sz="1800" b="1" i="0" dirty="0">
                  <a:ln>
                    <a:solidFill>
                      <a:schemeClr val="accent1"/>
                    </a:solidFill>
                  </a:ln>
                  <a:solidFill>
                    <a:schemeClr val="accent2"/>
                  </a:solidFill>
                  <a:latin typeface="Arial Black" pitchFamily="34" charset="0"/>
                </a:rPr>
                <a:t> </a:t>
              </a:r>
            </a:p>
          </p:txBody>
        </p:sp>
        <p:sp>
          <p:nvSpPr>
            <p:cNvPr id="98328" name="Text Box 28"/>
            <p:cNvSpPr txBox="1">
              <a:spLocks noChangeArrowheads="1"/>
            </p:cNvSpPr>
            <p:nvPr/>
          </p:nvSpPr>
          <p:spPr bwMode="auto">
            <a:xfrm>
              <a:off x="4788272" y="5529263"/>
              <a:ext cx="4796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b="1" i="0">
                  <a:ln>
                    <a:solidFill>
                      <a:schemeClr val="accent1"/>
                    </a:solidFill>
                  </a:ln>
                  <a:solidFill>
                    <a:schemeClr val="accent2"/>
                  </a:solidFill>
                  <a:latin typeface="Arial Black" pitchFamily="34" charset="0"/>
                </a:rPr>
                <a:t>K</a:t>
              </a:r>
              <a:r>
                <a:rPr lang="pt-BR" sz="1800" b="1" i="0" baseline="-25000">
                  <a:ln>
                    <a:solidFill>
                      <a:schemeClr val="accent1"/>
                    </a:solidFill>
                  </a:ln>
                  <a:solidFill>
                    <a:schemeClr val="accent2"/>
                  </a:solidFill>
                  <a:latin typeface="Arial Black" pitchFamily="34" charset="0"/>
                </a:rPr>
                <a:t>2</a:t>
              </a:r>
            </a:p>
          </p:txBody>
        </p:sp>
        <p:cxnSp>
          <p:nvCxnSpPr>
            <p:cNvPr id="98329" name="Conector reto 57"/>
            <p:cNvCxnSpPr>
              <a:cxnSpLocks noChangeShapeType="1"/>
            </p:cNvCxnSpPr>
            <p:nvPr/>
          </p:nvCxnSpPr>
          <p:spPr bwMode="auto">
            <a:xfrm>
              <a:off x="4813769" y="5429250"/>
              <a:ext cx="428625" cy="1588"/>
            </a:xfrm>
            <a:prstGeom prst="line">
              <a:avLst/>
            </a:prstGeom>
            <a:noFill/>
            <a:ln w="381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</p:grpSp>
      <p:sp>
        <p:nvSpPr>
          <p:cNvPr id="65" name="Text Box 25"/>
          <p:cNvSpPr txBox="1">
            <a:spLocks noChangeArrowheads="1"/>
          </p:cNvSpPr>
          <p:nvPr/>
        </p:nvSpPr>
        <p:spPr bwMode="auto">
          <a:xfrm>
            <a:off x="4790652" y="5191294"/>
            <a:ext cx="490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 Black" pitchFamily="34" charset="0"/>
              </a:rPr>
              <a:t>K</a:t>
            </a:r>
            <a:r>
              <a:rPr lang="pt-BR" sz="1800" b="1" i="0" baseline="-25000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 Black" pitchFamily="34" charset="0"/>
              </a:rPr>
              <a:t>C</a:t>
            </a:r>
          </a:p>
        </p:txBody>
      </p:sp>
      <p:pic>
        <p:nvPicPr>
          <p:cNvPr id="29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140968"/>
            <a:ext cx="1224135" cy="12241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7" grpId="0"/>
      <p:bldP spid="27" grpId="1"/>
      <p:bldP spid="36" grpId="0"/>
      <p:bldP spid="39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b="1" dirty="0" smtClean="0"/>
              <a:t>ESTUDA...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Fenômenos químicos reversíveis</a:t>
            </a:r>
          </a:p>
          <a:p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3635896" y="3068960"/>
            <a:ext cx="158417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esquerda 4"/>
          <p:cNvSpPr/>
          <p:nvPr/>
        </p:nvSpPr>
        <p:spPr>
          <a:xfrm>
            <a:off x="3563888" y="3717032"/>
            <a:ext cx="165618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Nuvem 5"/>
          <p:cNvSpPr/>
          <p:nvPr/>
        </p:nvSpPr>
        <p:spPr>
          <a:xfrm>
            <a:off x="539552" y="2636912"/>
            <a:ext cx="2736304" cy="20882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REAGENTES</a:t>
            </a:r>
            <a:endParaRPr lang="pt-BR" b="1" dirty="0"/>
          </a:p>
        </p:txBody>
      </p:sp>
      <p:sp>
        <p:nvSpPr>
          <p:cNvPr id="7" name="Nuvem 6"/>
          <p:cNvSpPr/>
          <p:nvPr/>
        </p:nvSpPr>
        <p:spPr>
          <a:xfrm>
            <a:off x="5580112" y="2708920"/>
            <a:ext cx="2520280" cy="18722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PRODUTOS</a:t>
            </a:r>
            <a:endParaRPr lang="pt-BR" b="1" dirty="0"/>
          </a:p>
        </p:txBody>
      </p:sp>
      <p:sp>
        <p:nvSpPr>
          <p:cNvPr id="8" name="Elipse 7"/>
          <p:cNvSpPr/>
          <p:nvPr/>
        </p:nvSpPr>
        <p:spPr>
          <a:xfrm>
            <a:off x="3203848" y="2564904"/>
            <a:ext cx="2376264" cy="2304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Forma 9"/>
          <p:cNvCxnSpPr>
            <a:stCxn id="8" idx="4"/>
          </p:cNvCxnSpPr>
          <p:nvPr/>
        </p:nvCxnSpPr>
        <p:spPr>
          <a:xfrm rot="16200000" flipH="1">
            <a:off x="4481990" y="4779150"/>
            <a:ext cx="864096" cy="104411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652120" y="5589240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SÍMBOLO</a:t>
            </a:r>
            <a:endParaRPr lang="pt-BR" b="1" dirty="0"/>
          </a:p>
        </p:txBody>
      </p:sp>
      <p:pic>
        <p:nvPicPr>
          <p:cNvPr id="12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188640"/>
            <a:ext cx="1224135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b="1" dirty="0" smtClean="0"/>
              <a:t>Constante de equilíbrio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683568" y="1196752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Cada reação reversível possui uma constante de equilíbrio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característica e que </a:t>
            </a:r>
            <a:r>
              <a:rPr lang="pt-BR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depende somente da </a:t>
            </a:r>
            <a:r>
              <a:rPr lang="pt-BR" sz="2400" b="1" u="sng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temperatura</a:t>
            </a:r>
            <a:r>
              <a:rPr lang="pt-BR" sz="24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constante </a:t>
            </a:r>
            <a:r>
              <a:rPr lang="pt-BR" sz="2400" b="1" dirty="0" err="1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pt-BR" sz="2400" b="1" i="1" dirty="0" err="1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é denominada constante de equilíbrio em termos de concentração, e é uma grandeza com </a:t>
            </a:r>
            <a:r>
              <a:rPr lang="pt-BR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valor específico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uma dada reação e temperatura, </a:t>
            </a:r>
            <a:r>
              <a:rPr lang="pt-BR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independente das concentrações iniciais, volume do recipiente ou pressão.</a:t>
            </a:r>
          </a:p>
        </p:txBody>
      </p:sp>
      <p:pic>
        <p:nvPicPr>
          <p:cNvPr id="5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188640"/>
            <a:ext cx="1224135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169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b="1" dirty="0" smtClean="0"/>
              <a:t>Reação de formação da amônia</a:t>
            </a:r>
            <a:endParaRPr lang="pt-BR" b="1" dirty="0"/>
          </a:p>
        </p:txBody>
      </p:sp>
      <p:pic>
        <p:nvPicPr>
          <p:cNvPr id="3078" name="Picture 6" descr="http://m1.paperblog.com/i/195/1950270/ejercicio-equilibrio-quimico-4-L-zcijtI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556792"/>
            <a:ext cx="3716244" cy="1933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2.bp.blogspot.com/_4strcQ3vbpI/Sh53XkizlKI/AAAAAAAAAEk/1IXK0DvBnJY/s320/Reacao_de_equilibrio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19343"/>
            <a:ext cx="5040560" cy="4159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7" y="188640"/>
            <a:ext cx="1224135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5987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b="1" dirty="0"/>
              <a:t>A constante de equilíbrio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um </a:t>
            </a:r>
            <a:r>
              <a:rPr lang="pt-BR" sz="2000" u="sng" dirty="0">
                <a:latin typeface="Arial" pitchFamily="34" charset="0"/>
                <a:cs typeface="Arial" pitchFamily="34" charset="0"/>
                <a:hlinkClick r:id="rId2"/>
              </a:rPr>
              <a:t>valor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que relaciona as concentrações das espécies reagentes e do produto no momento em que ocorre o equilíbrio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pt-BR" sz="2000" b="1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  representa o valor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da constante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equilíbrio em uma </a:t>
            </a:r>
            <a:r>
              <a:rPr lang="pt-BR" sz="2000" u="sng" dirty="0">
                <a:latin typeface="Arial" pitchFamily="34" charset="0"/>
                <a:cs typeface="Arial" pitchFamily="34" charset="0"/>
                <a:hlinkClick r:id="rId2"/>
              </a:rPr>
              <a:t>temperatura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determinada , em função da concentração da espécies em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mol.L </a:t>
            </a:r>
            <a:r>
              <a:rPr lang="pt-BR" sz="2000" baseline="30000" dirty="0">
                <a:latin typeface="Arial" pitchFamily="34" charset="0"/>
                <a:cs typeface="Arial" pitchFamily="34" charset="0"/>
              </a:rPr>
              <a:t>-1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ou [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]. 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caso da ocorrência da reação em fase gasosa, a constante é comumente expressa 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K</a:t>
            </a:r>
            <a:r>
              <a:rPr lang="pt-BR" sz="2000" b="1" baseline="-250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em função das pressões parciais das espécies presentes no equilíbrio.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7" y="188640"/>
            <a:ext cx="1224135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246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b="1" dirty="0" smtClean="0"/>
              <a:t>Exemplo</a:t>
            </a:r>
            <a:endParaRPr lang="pt-BR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2605"/>
            <a:ext cx="7058025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7" y="188640"/>
            <a:ext cx="1224135" cy="1224136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869160"/>
            <a:ext cx="2724150" cy="111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Nuvem 6"/>
          <p:cNvSpPr/>
          <p:nvPr/>
        </p:nvSpPr>
        <p:spPr>
          <a:xfrm>
            <a:off x="1403648" y="4509120"/>
            <a:ext cx="1440160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OU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372111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115616" y="685800"/>
            <a:ext cx="7010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Algumas reações e as constantes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K</a:t>
            </a:r>
            <a:r>
              <a:rPr lang="pt-BR" sz="2400" b="1" baseline="-250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(em função de concentrações)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75656" y="5661248"/>
            <a:ext cx="6172200" cy="8617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Generalizando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0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pt-BR" sz="2000" baseline="-250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= [Produtos]</a:t>
            </a:r>
            <a:r>
              <a:rPr lang="pt-BR" sz="2000" baseline="30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t-BR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/ [Reagentes]</a:t>
            </a:r>
            <a:r>
              <a:rPr lang="pt-BR" sz="2000" baseline="30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pt-BR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3528" y="2057400"/>
            <a:ext cx="8305800" cy="3446464"/>
            <a:chOff x="384" y="1392"/>
            <a:chExt cx="5232" cy="217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84" y="1392"/>
              <a:ext cx="5232" cy="2171"/>
              <a:chOff x="336" y="1632"/>
              <a:chExt cx="5232" cy="2171"/>
            </a:xfrm>
          </p:grpSpPr>
          <p:sp>
            <p:nvSpPr>
              <p:cNvPr id="15368" name="Text Box 7"/>
              <p:cNvSpPr txBox="1">
                <a:spLocks noChangeArrowheads="1"/>
              </p:cNvSpPr>
              <p:nvPr/>
            </p:nvSpPr>
            <p:spPr bwMode="auto">
              <a:xfrm>
                <a:off x="336" y="1632"/>
                <a:ext cx="5232" cy="217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t-BR" sz="2400" b="1" dirty="0">
                    <a:solidFill>
                      <a:srgbClr val="FFC000"/>
                    </a:solidFill>
                    <a:latin typeface="Arial Black" pitchFamily="34" charset="0"/>
                  </a:rPr>
                  <a:t>Reação</a:t>
                </a:r>
                <a:r>
                  <a:rPr lang="pt-BR" sz="2400" b="1" dirty="0">
                    <a:solidFill>
                      <a:srgbClr val="FF3300"/>
                    </a:solidFill>
                    <a:latin typeface="Arial Black" pitchFamily="34" charset="0"/>
                  </a:rPr>
                  <a:t>                                 </a:t>
                </a:r>
                <a:r>
                  <a:rPr lang="pt-BR" sz="2400" b="1" dirty="0">
                    <a:solidFill>
                      <a:srgbClr val="FFC000"/>
                    </a:solidFill>
                    <a:latin typeface="Arial Black" pitchFamily="34" charset="0"/>
                  </a:rPr>
                  <a:t>Constantes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pt-BR" sz="2000" dirty="0">
                    <a:latin typeface="Arial Black" pitchFamily="34" charset="0"/>
                  </a:rPr>
                  <a:t>N</a:t>
                </a:r>
                <a:r>
                  <a:rPr lang="pt-BR" sz="2000" baseline="-25000" dirty="0">
                    <a:latin typeface="Arial Black" pitchFamily="34" charset="0"/>
                  </a:rPr>
                  <a:t>2</a:t>
                </a:r>
                <a:r>
                  <a:rPr lang="pt-BR" sz="2000" dirty="0">
                    <a:latin typeface="Arial Black" pitchFamily="34" charset="0"/>
                  </a:rPr>
                  <a:t> + 3H</a:t>
                </a:r>
                <a:r>
                  <a:rPr lang="pt-BR" sz="2000" baseline="-25000" dirty="0">
                    <a:latin typeface="Arial Black" pitchFamily="34" charset="0"/>
                  </a:rPr>
                  <a:t>2</a:t>
                </a:r>
                <a:r>
                  <a:rPr lang="pt-BR" sz="2000" dirty="0">
                    <a:latin typeface="Arial Black" pitchFamily="34" charset="0"/>
                  </a:rPr>
                  <a:t>         2NH</a:t>
                </a:r>
                <a:r>
                  <a:rPr lang="pt-BR" sz="2000" baseline="-25000" dirty="0">
                    <a:latin typeface="Arial Black" pitchFamily="34" charset="0"/>
                  </a:rPr>
                  <a:t>3</a:t>
                </a:r>
                <a:r>
                  <a:rPr lang="pt-BR" sz="2400" b="1" baseline="-25000" dirty="0">
                    <a:latin typeface="Arial Black" pitchFamily="34" charset="0"/>
                  </a:rPr>
                  <a:t>                             </a:t>
                </a:r>
                <a:r>
                  <a:rPr lang="pt-BR" sz="2000" dirty="0" err="1">
                    <a:latin typeface="Arial Black" pitchFamily="34" charset="0"/>
                  </a:rPr>
                  <a:t>K</a:t>
                </a:r>
                <a:r>
                  <a:rPr lang="pt-BR" sz="2000" baseline="-25000" dirty="0" err="1">
                    <a:latin typeface="Arial Black" pitchFamily="34" charset="0"/>
                  </a:rPr>
                  <a:t>c</a:t>
                </a:r>
                <a:r>
                  <a:rPr lang="pt-BR" sz="2000" dirty="0">
                    <a:latin typeface="Arial Black" pitchFamily="34" charset="0"/>
                  </a:rPr>
                  <a:t> = [NH</a:t>
                </a:r>
                <a:r>
                  <a:rPr lang="pt-BR" sz="2000" baseline="-25000" dirty="0">
                    <a:latin typeface="Arial Black" pitchFamily="34" charset="0"/>
                  </a:rPr>
                  <a:t>3</a:t>
                </a:r>
                <a:r>
                  <a:rPr lang="pt-BR" sz="2000" dirty="0">
                    <a:latin typeface="Arial Black" pitchFamily="34" charset="0"/>
                  </a:rPr>
                  <a:t>]</a:t>
                </a:r>
                <a:r>
                  <a:rPr lang="pt-BR" sz="2000" baseline="30000" dirty="0">
                    <a:latin typeface="Arial Black" pitchFamily="34" charset="0"/>
                  </a:rPr>
                  <a:t>2</a:t>
                </a:r>
                <a:r>
                  <a:rPr lang="pt-BR" sz="2000" dirty="0">
                    <a:latin typeface="Arial Black" pitchFamily="34" charset="0"/>
                  </a:rPr>
                  <a:t> / [N</a:t>
                </a:r>
                <a:r>
                  <a:rPr lang="pt-BR" sz="2000" baseline="-25000" dirty="0">
                    <a:latin typeface="Arial Black" pitchFamily="34" charset="0"/>
                  </a:rPr>
                  <a:t>2</a:t>
                </a:r>
                <a:r>
                  <a:rPr lang="pt-BR" sz="2000" dirty="0">
                    <a:latin typeface="Arial Black" pitchFamily="34" charset="0"/>
                  </a:rPr>
                  <a:t>].[H</a:t>
                </a:r>
                <a:r>
                  <a:rPr lang="pt-BR" sz="2000" baseline="-25000" dirty="0">
                    <a:latin typeface="Arial Black" pitchFamily="34" charset="0"/>
                  </a:rPr>
                  <a:t>2</a:t>
                </a:r>
                <a:r>
                  <a:rPr lang="pt-BR" sz="2000" dirty="0">
                    <a:latin typeface="Arial Black" pitchFamily="34" charset="0"/>
                  </a:rPr>
                  <a:t>]</a:t>
                </a:r>
                <a:r>
                  <a:rPr lang="pt-BR" sz="2000" baseline="30000" dirty="0">
                    <a:latin typeface="Arial Black" pitchFamily="34" charset="0"/>
                  </a:rPr>
                  <a:t>3</a:t>
                </a:r>
                <a:r>
                  <a:rPr lang="pt-BR" sz="2400" b="1" baseline="-25000" dirty="0">
                    <a:latin typeface="Arial Black" pitchFamily="34" charset="0"/>
                  </a:rPr>
                  <a:t> </a:t>
                </a:r>
                <a:endParaRPr lang="pt-BR" sz="2400" b="1" baseline="-25000" dirty="0" smtClean="0">
                  <a:latin typeface="Arial Black" pitchFamily="34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endParaRPr lang="pt-BR" sz="2400" b="1" baseline="-25000" dirty="0">
                  <a:latin typeface="Arial Black" pitchFamily="34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pt-BR" sz="2000" dirty="0">
                    <a:latin typeface="Arial Black" pitchFamily="34" charset="0"/>
                  </a:rPr>
                  <a:t>PCl</a:t>
                </a:r>
                <a:r>
                  <a:rPr lang="pt-BR" sz="2000" baseline="-25000" dirty="0">
                    <a:latin typeface="Arial Black" pitchFamily="34" charset="0"/>
                  </a:rPr>
                  <a:t>5</a:t>
                </a:r>
                <a:r>
                  <a:rPr lang="pt-BR" sz="2000" dirty="0">
                    <a:latin typeface="Arial Black" pitchFamily="34" charset="0"/>
                  </a:rPr>
                  <a:t>   </a:t>
                </a:r>
                <a:r>
                  <a:rPr lang="pt-BR" sz="2400" b="1" baseline="-25000" dirty="0">
                    <a:latin typeface="Arial Black" pitchFamily="34" charset="0"/>
                  </a:rPr>
                  <a:t>      </a:t>
                </a:r>
                <a:r>
                  <a:rPr lang="pt-BR" sz="2000" dirty="0">
                    <a:latin typeface="Arial Black" pitchFamily="34" charset="0"/>
                  </a:rPr>
                  <a:t>PCl</a:t>
                </a:r>
                <a:r>
                  <a:rPr lang="pt-BR" sz="2000" baseline="-25000" dirty="0">
                    <a:latin typeface="Arial Black" pitchFamily="34" charset="0"/>
                  </a:rPr>
                  <a:t>3</a:t>
                </a:r>
                <a:r>
                  <a:rPr lang="pt-BR" sz="2000" dirty="0">
                    <a:latin typeface="Arial Black" pitchFamily="34" charset="0"/>
                  </a:rPr>
                  <a:t>  +  Cl</a:t>
                </a:r>
                <a:r>
                  <a:rPr lang="pt-BR" sz="2000" baseline="-25000" dirty="0">
                    <a:latin typeface="Arial Black" pitchFamily="34" charset="0"/>
                  </a:rPr>
                  <a:t>2</a:t>
                </a:r>
                <a:r>
                  <a:rPr lang="pt-BR" sz="2000" dirty="0">
                    <a:latin typeface="Arial Black" pitchFamily="34" charset="0"/>
                  </a:rPr>
                  <a:t>                       </a:t>
                </a:r>
                <a:r>
                  <a:rPr lang="pt-BR" sz="2000" dirty="0" err="1">
                    <a:latin typeface="Arial Black" pitchFamily="34" charset="0"/>
                  </a:rPr>
                  <a:t>K</a:t>
                </a:r>
                <a:r>
                  <a:rPr lang="pt-BR" sz="2000" baseline="-25000" dirty="0" err="1">
                    <a:latin typeface="Arial Black" pitchFamily="34" charset="0"/>
                  </a:rPr>
                  <a:t>c</a:t>
                </a:r>
                <a:r>
                  <a:rPr lang="pt-BR" sz="2000" dirty="0">
                    <a:latin typeface="Arial Black" pitchFamily="34" charset="0"/>
                  </a:rPr>
                  <a:t> = [PCl</a:t>
                </a:r>
                <a:r>
                  <a:rPr lang="pt-BR" sz="2000" baseline="-25000" dirty="0">
                    <a:latin typeface="Arial Black" pitchFamily="34" charset="0"/>
                  </a:rPr>
                  <a:t>3</a:t>
                </a:r>
                <a:r>
                  <a:rPr lang="pt-BR" sz="2000" dirty="0">
                    <a:latin typeface="Arial Black" pitchFamily="34" charset="0"/>
                  </a:rPr>
                  <a:t>].[Cl</a:t>
                </a:r>
                <a:r>
                  <a:rPr lang="pt-BR" sz="2000" baseline="-25000" dirty="0">
                    <a:latin typeface="Arial Black" pitchFamily="34" charset="0"/>
                  </a:rPr>
                  <a:t>2</a:t>
                </a:r>
                <a:r>
                  <a:rPr lang="pt-BR" sz="2000" dirty="0">
                    <a:latin typeface="Arial Black" pitchFamily="34" charset="0"/>
                  </a:rPr>
                  <a:t>] / [PCl</a:t>
                </a:r>
                <a:r>
                  <a:rPr lang="pt-BR" sz="2000" baseline="-25000" dirty="0">
                    <a:latin typeface="Arial Black" pitchFamily="34" charset="0"/>
                  </a:rPr>
                  <a:t>5</a:t>
                </a:r>
                <a:r>
                  <a:rPr lang="pt-BR" sz="2000" dirty="0">
                    <a:latin typeface="Arial Black" pitchFamily="34" charset="0"/>
                  </a:rPr>
                  <a:t>]</a:t>
                </a:r>
                <a:r>
                  <a:rPr lang="pt-BR" sz="2400" b="1" baseline="-25000" dirty="0">
                    <a:latin typeface="Arial Black" pitchFamily="34" charset="0"/>
                  </a:rPr>
                  <a:t> </a:t>
                </a:r>
                <a:endParaRPr lang="pt-BR" sz="2400" b="1" baseline="-25000" dirty="0" smtClean="0">
                  <a:latin typeface="Arial Black" pitchFamily="34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endParaRPr lang="pt-BR" sz="2400" b="1" baseline="-25000" dirty="0">
                  <a:latin typeface="Arial Black" pitchFamily="34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pt-BR" sz="2000" dirty="0">
                    <a:latin typeface="Arial Black" pitchFamily="34" charset="0"/>
                  </a:rPr>
                  <a:t>SO</a:t>
                </a:r>
                <a:r>
                  <a:rPr lang="pt-BR" sz="2000" baseline="-25000" dirty="0">
                    <a:latin typeface="Arial Black" pitchFamily="34" charset="0"/>
                  </a:rPr>
                  <a:t>3</a:t>
                </a:r>
                <a:r>
                  <a:rPr lang="pt-BR" sz="2000" dirty="0">
                    <a:latin typeface="Arial Black" pitchFamily="34" charset="0"/>
                  </a:rPr>
                  <a:t> + 1/2 O</a:t>
                </a:r>
                <a:r>
                  <a:rPr lang="pt-BR" sz="2000" baseline="-25000" dirty="0">
                    <a:latin typeface="Arial Black" pitchFamily="34" charset="0"/>
                  </a:rPr>
                  <a:t>2</a:t>
                </a:r>
                <a:r>
                  <a:rPr lang="pt-BR" sz="2000" dirty="0">
                    <a:latin typeface="Arial Black" pitchFamily="34" charset="0"/>
                  </a:rPr>
                  <a:t>         SO</a:t>
                </a:r>
                <a:r>
                  <a:rPr lang="pt-BR" sz="2000" baseline="-25000" dirty="0">
                    <a:latin typeface="Arial Black" pitchFamily="34" charset="0"/>
                  </a:rPr>
                  <a:t>3</a:t>
                </a:r>
                <a:r>
                  <a:rPr lang="pt-BR" sz="2000" dirty="0">
                    <a:latin typeface="Arial Black" pitchFamily="34" charset="0"/>
                  </a:rPr>
                  <a:t>                     </a:t>
                </a:r>
                <a:r>
                  <a:rPr lang="pt-BR" sz="2000" dirty="0" err="1">
                    <a:latin typeface="Arial Black" pitchFamily="34" charset="0"/>
                  </a:rPr>
                  <a:t>K</a:t>
                </a:r>
                <a:r>
                  <a:rPr lang="pt-BR" sz="2000" baseline="-25000" dirty="0" err="1">
                    <a:latin typeface="Arial Black" pitchFamily="34" charset="0"/>
                  </a:rPr>
                  <a:t>c</a:t>
                </a:r>
                <a:r>
                  <a:rPr lang="pt-BR" sz="2000" dirty="0">
                    <a:latin typeface="Arial Black" pitchFamily="34" charset="0"/>
                  </a:rPr>
                  <a:t> = [SO</a:t>
                </a:r>
                <a:r>
                  <a:rPr lang="pt-BR" sz="2000" baseline="-25000" dirty="0">
                    <a:latin typeface="Arial Black" pitchFamily="34" charset="0"/>
                  </a:rPr>
                  <a:t>3</a:t>
                </a:r>
                <a:r>
                  <a:rPr lang="pt-BR" sz="2000" dirty="0">
                    <a:latin typeface="Arial Black" pitchFamily="34" charset="0"/>
                  </a:rPr>
                  <a:t>] / [SO</a:t>
                </a:r>
                <a:r>
                  <a:rPr lang="pt-BR" sz="2000" baseline="-25000" dirty="0">
                    <a:latin typeface="Arial Black" pitchFamily="34" charset="0"/>
                  </a:rPr>
                  <a:t>2</a:t>
                </a:r>
                <a:r>
                  <a:rPr lang="pt-BR" sz="2000" dirty="0">
                    <a:latin typeface="Arial Black" pitchFamily="34" charset="0"/>
                  </a:rPr>
                  <a:t>].[</a:t>
                </a:r>
                <a:r>
                  <a:rPr lang="pt-BR" sz="2000" dirty="0" smtClean="0">
                    <a:latin typeface="Arial Black" pitchFamily="34" charset="0"/>
                  </a:rPr>
                  <a:t>O</a:t>
                </a:r>
                <a:r>
                  <a:rPr lang="pt-BR" sz="2000" baseline="-25000" dirty="0" smtClean="0">
                    <a:latin typeface="Arial Black" pitchFamily="34" charset="0"/>
                  </a:rPr>
                  <a:t>2</a:t>
                </a:r>
                <a:r>
                  <a:rPr lang="pt-BR" sz="2000" dirty="0" smtClean="0">
                    <a:latin typeface="Arial Black" pitchFamily="34" charset="0"/>
                  </a:rPr>
                  <a:t>]</a:t>
                </a:r>
                <a:r>
                  <a:rPr lang="pt-BR" sz="2000" baseline="30000" dirty="0" smtClean="0">
                    <a:latin typeface="Arial Black" pitchFamily="34" charset="0"/>
                  </a:rPr>
                  <a:t>1/2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endParaRPr lang="pt-BR" sz="2000" baseline="30000" dirty="0">
                  <a:latin typeface="Arial Black" pitchFamily="34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pt-BR" sz="2000" dirty="0">
                    <a:latin typeface="Arial Black" pitchFamily="34" charset="0"/>
                  </a:rPr>
                  <a:t>2H</a:t>
                </a:r>
                <a:r>
                  <a:rPr lang="pt-BR" sz="2000" baseline="-25000" dirty="0">
                    <a:latin typeface="Arial Black" pitchFamily="34" charset="0"/>
                  </a:rPr>
                  <a:t>2</a:t>
                </a:r>
                <a:r>
                  <a:rPr lang="pt-BR" sz="2000" dirty="0">
                    <a:latin typeface="Arial Black" pitchFamily="34" charset="0"/>
                  </a:rPr>
                  <a:t> + S</a:t>
                </a:r>
                <a:r>
                  <a:rPr lang="pt-BR" sz="2000" baseline="-25000" dirty="0">
                    <a:latin typeface="Arial Black" pitchFamily="34" charset="0"/>
                  </a:rPr>
                  <a:t>2</a:t>
                </a:r>
                <a:r>
                  <a:rPr lang="pt-BR" sz="2000" dirty="0">
                    <a:latin typeface="Arial Black" pitchFamily="34" charset="0"/>
                  </a:rPr>
                  <a:t>         2H</a:t>
                </a:r>
                <a:r>
                  <a:rPr lang="pt-BR" sz="2000" baseline="-25000" dirty="0">
                    <a:latin typeface="Arial Black" pitchFamily="34" charset="0"/>
                  </a:rPr>
                  <a:t>2</a:t>
                </a:r>
                <a:r>
                  <a:rPr lang="pt-BR" sz="2000" dirty="0">
                    <a:latin typeface="Arial Black" pitchFamily="34" charset="0"/>
                  </a:rPr>
                  <a:t>S                        </a:t>
                </a:r>
                <a:r>
                  <a:rPr lang="pt-BR" sz="2000" dirty="0" err="1">
                    <a:latin typeface="Arial Black" pitchFamily="34" charset="0"/>
                  </a:rPr>
                  <a:t>K</a:t>
                </a:r>
                <a:r>
                  <a:rPr lang="pt-BR" sz="2000" baseline="-25000" dirty="0" err="1">
                    <a:latin typeface="Arial Black" pitchFamily="34" charset="0"/>
                  </a:rPr>
                  <a:t>c</a:t>
                </a:r>
                <a:r>
                  <a:rPr lang="pt-BR" sz="2000" dirty="0">
                    <a:latin typeface="Arial Black" pitchFamily="34" charset="0"/>
                  </a:rPr>
                  <a:t> = [H</a:t>
                </a:r>
                <a:r>
                  <a:rPr lang="pt-BR" sz="2000" baseline="-25000" dirty="0">
                    <a:latin typeface="Arial Black" pitchFamily="34" charset="0"/>
                  </a:rPr>
                  <a:t>2</a:t>
                </a:r>
                <a:r>
                  <a:rPr lang="pt-BR" sz="2000" dirty="0">
                    <a:latin typeface="Arial Black" pitchFamily="34" charset="0"/>
                  </a:rPr>
                  <a:t>S]</a:t>
                </a:r>
                <a:r>
                  <a:rPr lang="pt-BR" sz="2000" baseline="30000" dirty="0">
                    <a:latin typeface="Arial Black" pitchFamily="34" charset="0"/>
                  </a:rPr>
                  <a:t>2</a:t>
                </a:r>
                <a:r>
                  <a:rPr lang="pt-BR" sz="2000" dirty="0">
                    <a:latin typeface="Arial Black" pitchFamily="34" charset="0"/>
                  </a:rPr>
                  <a:t> / [H</a:t>
                </a:r>
                <a:r>
                  <a:rPr lang="pt-BR" sz="2000" baseline="-25000" dirty="0">
                    <a:latin typeface="Arial Black" pitchFamily="34" charset="0"/>
                  </a:rPr>
                  <a:t>2</a:t>
                </a:r>
                <a:r>
                  <a:rPr lang="pt-BR" sz="2000" dirty="0">
                    <a:latin typeface="Arial Black" pitchFamily="34" charset="0"/>
                  </a:rPr>
                  <a:t>]</a:t>
                </a:r>
                <a:r>
                  <a:rPr lang="pt-BR" sz="2000" baseline="30000" dirty="0">
                    <a:latin typeface="Arial Black" pitchFamily="34" charset="0"/>
                  </a:rPr>
                  <a:t>2</a:t>
                </a:r>
                <a:r>
                  <a:rPr lang="pt-BR" sz="2000" dirty="0">
                    <a:latin typeface="Arial Black" pitchFamily="34" charset="0"/>
                  </a:rPr>
                  <a:t>.[S</a:t>
                </a:r>
                <a:r>
                  <a:rPr lang="pt-BR" sz="2000" baseline="-25000" dirty="0">
                    <a:latin typeface="Arial Black" pitchFamily="34" charset="0"/>
                  </a:rPr>
                  <a:t>2</a:t>
                </a:r>
                <a:r>
                  <a:rPr lang="pt-BR" sz="2000" dirty="0">
                    <a:latin typeface="Arial Black" pitchFamily="34" charset="0"/>
                  </a:rPr>
                  <a:t>]</a:t>
                </a:r>
                <a:r>
                  <a:rPr lang="pt-BR" sz="2400" b="1" baseline="-25000" dirty="0">
                    <a:latin typeface="Arial Black" pitchFamily="34" charset="0"/>
                  </a:rPr>
                  <a:t>      </a:t>
                </a:r>
                <a:endParaRPr lang="pt-BR" sz="2400" b="1" dirty="0">
                  <a:latin typeface="Arial Black" pitchFamily="34" charset="0"/>
                </a:endParaRPr>
              </a:p>
            </p:txBody>
          </p:sp>
          <p:pic>
            <p:nvPicPr>
              <p:cNvPr id="15369" name="Picture 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44" y="1981"/>
                <a:ext cx="390" cy="227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pic>
          <p:pic>
            <p:nvPicPr>
              <p:cNvPr id="15370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80" y="2496"/>
                <a:ext cx="390" cy="227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pic>
          <p:pic>
            <p:nvPicPr>
              <p:cNvPr id="15371" name="Picture 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61" y="2995"/>
                <a:ext cx="390" cy="227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pic>
        </p:grpSp>
        <p:pic>
          <p:nvPicPr>
            <p:cNvPr id="15367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2" y="3299"/>
              <a:ext cx="390" cy="227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  <p:bldP spid="1434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WordArt 116"/>
          <p:cNvSpPr>
            <a:spLocks noChangeArrowheads="1" noChangeShapeType="1" noTextEdit="1"/>
          </p:cNvSpPr>
          <p:nvPr/>
        </p:nvSpPr>
        <p:spPr bwMode="auto">
          <a:xfrm>
            <a:off x="214313" y="142875"/>
            <a:ext cx="3997647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OBSERVAÇÕES e LEMBRETES</a:t>
            </a:r>
            <a:endParaRPr lang="pt-BR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9334" name="Rectangle 118"/>
          <p:cNvSpPr>
            <a:spLocks noChangeArrowheads="1"/>
          </p:cNvSpPr>
          <p:nvPr/>
        </p:nvSpPr>
        <p:spPr bwMode="auto">
          <a:xfrm>
            <a:off x="285720" y="855344"/>
            <a:ext cx="8318728" cy="904799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pt-BR" sz="2000" b="1" i="0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  O valor de K</a:t>
            </a:r>
            <a:r>
              <a:rPr lang="pt-BR" sz="1400" b="1" i="0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2000" b="1" i="0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depende da reação considerada e da temperatura.</a:t>
            </a:r>
          </a:p>
        </p:txBody>
      </p:sp>
      <p:sp>
        <p:nvSpPr>
          <p:cNvPr id="9335" name="Rectangle 119"/>
          <p:cNvSpPr>
            <a:spLocks noChangeArrowheads="1"/>
          </p:cNvSpPr>
          <p:nvPr/>
        </p:nvSpPr>
        <p:spPr bwMode="auto">
          <a:xfrm>
            <a:off x="257202" y="3205243"/>
            <a:ext cx="8275238" cy="954107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pt-BR" sz="2000" b="1" i="0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III.  A constante de equilíbrio é tratada  como um número  puro, isto é</a:t>
            </a:r>
            <a:r>
              <a:rPr lang="pt-BR" sz="2000" b="1" i="0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sem unidades.</a:t>
            </a:r>
            <a:endParaRPr lang="pt-BR" sz="2000" b="1" i="0" dirty="0">
              <a:ln>
                <a:solidFill>
                  <a:schemeClr val="accent1"/>
                </a:solidFill>
              </a:ln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36" name="Rectangle 120"/>
          <p:cNvSpPr>
            <a:spLocks noChangeArrowheads="1"/>
          </p:cNvSpPr>
          <p:nvPr/>
        </p:nvSpPr>
        <p:spPr bwMode="auto">
          <a:xfrm>
            <a:off x="254031" y="4635713"/>
            <a:ext cx="8206401" cy="954107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pt-BR" sz="2000" b="1" i="0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IV.  Líquidos e  sólidos puros, que não  fazem  parte  da  solução, </a:t>
            </a:r>
            <a:r>
              <a:rPr lang="pt-BR" sz="2000" b="1" i="0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não constam </a:t>
            </a:r>
            <a:r>
              <a:rPr lang="pt-BR" sz="2000" b="1" i="0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da expressão da constante de </a:t>
            </a:r>
            <a:r>
              <a:rPr lang="pt-BR" sz="2000" b="1" i="0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equilíbrio.</a:t>
            </a:r>
            <a:endParaRPr lang="pt-BR" sz="2000" b="1" i="0" dirty="0">
              <a:ln>
                <a:solidFill>
                  <a:schemeClr val="accent1"/>
                </a:solidFill>
              </a:ln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8"/>
          <p:cNvSpPr>
            <a:spLocks noChangeArrowheads="1"/>
          </p:cNvSpPr>
          <p:nvPr/>
        </p:nvSpPr>
        <p:spPr bwMode="auto">
          <a:xfrm>
            <a:off x="285720" y="1964804"/>
            <a:ext cx="8246720" cy="954107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pt-BR" sz="2000" b="1" i="0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 O valor de K</a:t>
            </a:r>
            <a:r>
              <a:rPr lang="pt-BR" sz="1400" b="1" i="0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2000" b="1" i="0" dirty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independe das concentrações iniciais dos </a:t>
            </a:r>
            <a:r>
              <a:rPr lang="pt-BR" sz="2000" b="1" i="0" dirty="0" smtClean="0">
                <a:ln>
                  <a:solidFill>
                    <a:schemeClr val="accent1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reagentes.</a:t>
            </a:r>
            <a:endParaRPr lang="pt-BR" sz="2000" b="1" i="0" dirty="0">
              <a:ln>
                <a:solidFill>
                  <a:schemeClr val="accent1"/>
                </a:solidFill>
              </a:ln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27584" y="228600"/>
            <a:ext cx="7239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latin typeface="Arial Black" pitchFamily="34" charset="0"/>
              </a:rPr>
              <a:t>Equilíbrios em reações heterogêneas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520" y="914400"/>
            <a:ext cx="8153400" cy="5294313"/>
            <a:chOff x="432" y="624"/>
            <a:chExt cx="5136" cy="3335"/>
          </a:xfrm>
          <a:noFill/>
        </p:grpSpPr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432" y="624"/>
              <a:ext cx="5136" cy="33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000" dirty="0">
                  <a:latin typeface="Arial" pitchFamily="34" charset="0"/>
                  <a:cs typeface="Arial" pitchFamily="34" charset="0"/>
                </a:rPr>
                <a:t>Há certas reações, nas quais se estabelece equilíbrio, em que reagentes e/ou produtos encontram-se em estados físicos distintos, como por exemplo: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pt-BR" sz="2000" dirty="0"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2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I  -  CaCO</a:t>
              </a:r>
              <a:r>
                <a:rPr lang="pt-BR" sz="2400" b="1" baseline="-25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3(s)</a:t>
              </a:r>
              <a:r>
                <a:rPr lang="pt-BR" sz="24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pt-BR" sz="2400" b="1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CaO</a:t>
              </a:r>
              <a:r>
                <a:rPr lang="pt-BR" sz="2400" b="1" baseline="-25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(s)</a:t>
              </a:r>
              <a:r>
                <a:rPr lang="pt-BR" sz="2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 +  CO</a:t>
              </a:r>
              <a:r>
                <a:rPr lang="pt-BR" sz="2400" b="1" baseline="-25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2(g)</a:t>
              </a:r>
              <a:r>
                <a:rPr lang="pt-BR" sz="20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2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II  -  NH</a:t>
              </a:r>
              <a:r>
                <a:rPr lang="pt-BR" sz="2400" b="1" baseline="-25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pt-BR" sz="2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Cl</a:t>
              </a:r>
              <a:r>
                <a:rPr lang="pt-BR" sz="2400" b="1" baseline="-25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(s)</a:t>
              </a:r>
              <a:r>
                <a:rPr lang="pt-BR" sz="2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            NH</a:t>
              </a:r>
              <a:r>
                <a:rPr lang="pt-BR" sz="2400" b="1" baseline="-25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3(g)  </a:t>
              </a:r>
              <a:r>
                <a:rPr lang="pt-BR" sz="2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+  </a:t>
              </a:r>
              <a:r>
                <a:rPr lang="pt-BR" sz="2400" b="1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HCl</a:t>
              </a:r>
              <a:r>
                <a:rPr lang="pt-BR" sz="2400" b="1" baseline="-25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(g)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pt-BR" sz="24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2000" dirty="0">
                  <a:latin typeface="Arial" pitchFamily="34" charset="0"/>
                  <a:cs typeface="Arial" pitchFamily="34" charset="0"/>
                </a:rPr>
                <a:t>Nesses casos, como a concentração dos componentes sólidos não variam, as constantes não incluem tais componentes.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2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I  -  </a:t>
              </a:r>
              <a:r>
                <a:rPr lang="pt-BR" sz="2400" b="1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K</a:t>
              </a:r>
              <a:r>
                <a:rPr lang="pt-BR" sz="2400" b="1" baseline="-2500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pt-BR" sz="2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= [CO</a:t>
              </a:r>
              <a:r>
                <a:rPr lang="pt-BR" sz="2400" b="1" baseline="-25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pt-BR" sz="2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]   e  </a:t>
              </a:r>
              <a:r>
                <a:rPr lang="pt-BR" sz="2400" b="1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K</a:t>
              </a:r>
              <a:r>
                <a:rPr lang="pt-BR" sz="2400" b="1" baseline="-2500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pt-BR" sz="2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 =  P</a:t>
              </a:r>
              <a:r>
                <a:rPr lang="pt-BR" sz="2400" b="1" baseline="-25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CO2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2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II  -  </a:t>
              </a:r>
              <a:r>
                <a:rPr lang="pt-BR" sz="2400" b="1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K</a:t>
              </a:r>
              <a:r>
                <a:rPr lang="pt-BR" sz="2400" b="1" baseline="-2500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pt-BR" sz="2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= [NH</a:t>
              </a:r>
              <a:r>
                <a:rPr lang="pt-BR" sz="2400" b="1" baseline="-25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pt-BR" sz="2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].[</a:t>
              </a:r>
              <a:r>
                <a:rPr lang="pt-BR" sz="2400" b="1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HCl</a:t>
              </a:r>
              <a:r>
                <a:rPr lang="pt-BR" sz="2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]   e   </a:t>
              </a:r>
              <a:r>
                <a:rPr lang="pt-BR" sz="2400" b="1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K</a:t>
              </a:r>
              <a:r>
                <a:rPr lang="pt-BR" sz="2400" b="1" baseline="-2500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pt-BR" sz="2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 =  </a:t>
              </a:r>
              <a:r>
                <a:rPr lang="pt-BR" sz="2400" b="1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pt-BR" sz="2400" b="1" baseline="-2500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HCl</a:t>
              </a:r>
              <a:r>
                <a:rPr lang="pt-BR" sz="24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. P</a:t>
              </a:r>
              <a:r>
                <a:rPr lang="pt-BR" sz="2400" b="1" baseline="-25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NH3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pt-BR" sz="2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48" y="1680"/>
              <a:ext cx="768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48" y="2016"/>
              <a:ext cx="768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b="1" dirty="0" smtClean="0"/>
              <a:t>Outros exemplos</a:t>
            </a:r>
            <a:endParaRPr lang="pt-BR" b="1" dirty="0"/>
          </a:p>
        </p:txBody>
      </p:sp>
      <p:pic>
        <p:nvPicPr>
          <p:cNvPr id="9218" name="Picture 2" descr="http://www.mundoeducacao.com/upload/conteudo/images/constantes-de-equilib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521161" cy="3643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7" y="188640"/>
            <a:ext cx="1224135" cy="1224136"/>
          </a:xfrm>
          <a:prstGeom prst="rect">
            <a:avLst/>
          </a:prstGeom>
          <a:noFill/>
        </p:spPr>
      </p:pic>
      <p:sp>
        <p:nvSpPr>
          <p:cNvPr id="5" name="Elipse 4"/>
          <p:cNvSpPr/>
          <p:nvPr/>
        </p:nvSpPr>
        <p:spPr>
          <a:xfrm>
            <a:off x="539552" y="3789040"/>
            <a:ext cx="360040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6" name="Elipse 5"/>
          <p:cNvSpPr/>
          <p:nvPr/>
        </p:nvSpPr>
        <p:spPr>
          <a:xfrm>
            <a:off x="899592" y="4509120"/>
            <a:ext cx="360040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7" name="Elipse 6"/>
          <p:cNvSpPr/>
          <p:nvPr/>
        </p:nvSpPr>
        <p:spPr>
          <a:xfrm>
            <a:off x="3491880" y="4509120"/>
            <a:ext cx="360040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H="1" flipV="1">
            <a:off x="1259632" y="4941168"/>
            <a:ext cx="172819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 flipV="1">
            <a:off x="3779912" y="5013176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 flipV="1">
            <a:off x="971600" y="4221088"/>
            <a:ext cx="244827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Nuvem 17"/>
          <p:cNvSpPr/>
          <p:nvPr/>
        </p:nvSpPr>
        <p:spPr>
          <a:xfrm>
            <a:off x="2915816" y="5445224"/>
            <a:ext cx="2664296" cy="11247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ATENÇÃO!!!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319403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b="1" dirty="0" smtClean="0"/>
              <a:t>RELAÇÃO ENTRE </a:t>
            </a:r>
            <a:r>
              <a:rPr lang="pt-BR" b="1" dirty="0" err="1" smtClean="0"/>
              <a:t>Kc</a:t>
            </a:r>
            <a:r>
              <a:rPr lang="pt-BR" b="1" dirty="0" smtClean="0"/>
              <a:t> e </a:t>
            </a:r>
            <a:r>
              <a:rPr lang="pt-BR" b="1" dirty="0" err="1" smtClean="0"/>
              <a:t>Kp</a:t>
            </a:r>
            <a:endParaRPr lang="pt-BR" b="1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340768"/>
            <a:ext cx="308194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132856"/>
            <a:ext cx="1485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2060848"/>
            <a:ext cx="1762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645024"/>
            <a:ext cx="1333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573016"/>
            <a:ext cx="11334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ta para a direita 8"/>
          <p:cNvSpPr/>
          <p:nvPr/>
        </p:nvSpPr>
        <p:spPr>
          <a:xfrm>
            <a:off x="2051720" y="3789040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2505" y="3645024"/>
            <a:ext cx="2009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ta para a direita 10"/>
          <p:cNvSpPr/>
          <p:nvPr/>
        </p:nvSpPr>
        <p:spPr>
          <a:xfrm>
            <a:off x="4139952" y="371703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772" y="4660751"/>
            <a:ext cx="6286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ta em curva para a esquerda 12"/>
          <p:cNvSpPr/>
          <p:nvPr/>
        </p:nvSpPr>
        <p:spPr>
          <a:xfrm>
            <a:off x="7092280" y="3789040"/>
            <a:ext cx="648072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4457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8489" y="5441404"/>
            <a:ext cx="5819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ta em curva para a esquerda 14"/>
          <p:cNvSpPr/>
          <p:nvPr/>
        </p:nvSpPr>
        <p:spPr>
          <a:xfrm>
            <a:off x="7092280" y="4941168"/>
            <a:ext cx="648072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em curva para a esquerda 15"/>
          <p:cNvSpPr/>
          <p:nvPr/>
        </p:nvSpPr>
        <p:spPr>
          <a:xfrm rot="10800000">
            <a:off x="323528" y="2636912"/>
            <a:ext cx="720079" cy="30963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de cantos arredondados 18"/>
          <p:cNvSpPr/>
          <p:nvPr/>
        </p:nvSpPr>
        <p:spPr>
          <a:xfrm>
            <a:off x="5076056" y="4941168"/>
            <a:ext cx="38884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b="1" dirty="0" smtClean="0"/>
              <a:t>RELAÇÃO ENTRE </a:t>
            </a:r>
            <a:r>
              <a:rPr lang="pt-BR" b="1" dirty="0" err="1" smtClean="0"/>
              <a:t>Kc</a:t>
            </a:r>
            <a:r>
              <a:rPr lang="pt-BR" b="1" dirty="0" smtClean="0"/>
              <a:t> e </a:t>
            </a:r>
            <a:r>
              <a:rPr lang="pt-BR" b="1" dirty="0" err="1" smtClean="0"/>
              <a:t>Kp</a:t>
            </a:r>
            <a:endParaRPr lang="pt-BR" b="1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340768"/>
            <a:ext cx="308194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132856"/>
            <a:ext cx="1485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7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8489" y="5441404"/>
            <a:ext cx="5819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eta em curva para a esquerda 15"/>
          <p:cNvSpPr/>
          <p:nvPr/>
        </p:nvSpPr>
        <p:spPr>
          <a:xfrm rot="10800000">
            <a:off x="323528" y="2636912"/>
            <a:ext cx="720079" cy="30963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204864"/>
            <a:ext cx="253468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eta para a direita 17"/>
          <p:cNvSpPr/>
          <p:nvPr/>
        </p:nvSpPr>
        <p:spPr>
          <a:xfrm>
            <a:off x="2555776" y="2708920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4149080"/>
            <a:ext cx="45365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lipse 20"/>
          <p:cNvSpPr/>
          <p:nvPr/>
        </p:nvSpPr>
        <p:spPr>
          <a:xfrm>
            <a:off x="2411760" y="4005064"/>
            <a:ext cx="1512168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3707904" y="501317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solidFill>
                  <a:srgbClr val="C00000"/>
                </a:solidFill>
              </a:rPr>
              <a:t>Kp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196752"/>
            <a:ext cx="2714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eta para baixo 23"/>
          <p:cNvSpPr/>
          <p:nvPr/>
        </p:nvSpPr>
        <p:spPr>
          <a:xfrm>
            <a:off x="4644008" y="357301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em curva 25"/>
          <p:cNvCxnSpPr/>
          <p:nvPr/>
        </p:nvCxnSpPr>
        <p:spPr>
          <a:xfrm flipV="1">
            <a:off x="4644008" y="1700808"/>
            <a:ext cx="3456384" cy="324036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eta para baixo 30"/>
          <p:cNvSpPr/>
          <p:nvPr/>
        </p:nvSpPr>
        <p:spPr>
          <a:xfrm>
            <a:off x="8244408" y="170080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baixo 32"/>
          <p:cNvSpPr/>
          <p:nvPr/>
        </p:nvSpPr>
        <p:spPr>
          <a:xfrm>
            <a:off x="7596336" y="2780928"/>
            <a:ext cx="432048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2348880"/>
            <a:ext cx="186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941168"/>
            <a:ext cx="3752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1" grpId="0" animBg="1"/>
      <p:bldP spid="22" grpId="0"/>
      <p:bldP spid="24" grpId="0" animBg="1"/>
      <p:bldP spid="3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611560" y="1124744"/>
            <a:ext cx="747402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Sob o ponto de vista da cinética química,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as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reações reversíveis podem ocorrer em dois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sentidos </a:t>
            </a:r>
            <a:r>
              <a:rPr lang="pt-BR" sz="24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(direto e inverso)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representados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por</a:t>
            </a:r>
          </a:p>
          <a:p>
            <a:pPr algn="ctr" eaLnBrk="0" hangingPunct="0">
              <a:spcBef>
                <a:spcPct val="5000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 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com uma velocidade direta </a:t>
            </a:r>
            <a:r>
              <a:rPr lang="pt-BR" sz="24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pt-BR" sz="2400" baseline="-25000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direta</a:t>
            </a:r>
            <a:r>
              <a:rPr lang="pt-BR" sz="2400" baseline="-250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ou v</a:t>
            </a:r>
            <a:r>
              <a:rPr lang="pt-BR" sz="2400" baseline="-250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4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uma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velocidade inversa </a:t>
            </a:r>
            <a:r>
              <a:rPr lang="pt-BR" sz="24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pt-BR" sz="2400" baseline="-25000" dirty="0" err="1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inversa</a:t>
            </a:r>
            <a:r>
              <a:rPr lang="pt-BR" sz="24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ou v</a:t>
            </a:r>
            <a:r>
              <a:rPr lang="pt-BR" sz="2400" baseline="-250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40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29000"/>
            <a:ext cx="3352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uvem 6"/>
          <p:cNvSpPr/>
          <p:nvPr/>
        </p:nvSpPr>
        <p:spPr>
          <a:xfrm>
            <a:off x="1979712" y="3140968"/>
            <a:ext cx="1080120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R</a:t>
            </a:r>
            <a:endParaRPr lang="pt-BR" sz="2400" b="1" dirty="0"/>
          </a:p>
        </p:txBody>
      </p:sp>
      <p:sp>
        <p:nvSpPr>
          <p:cNvPr id="8" name="Nuvem 7"/>
          <p:cNvSpPr/>
          <p:nvPr/>
        </p:nvSpPr>
        <p:spPr>
          <a:xfrm>
            <a:off x="6156176" y="3212976"/>
            <a:ext cx="1008112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851920" y="31409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CC3300"/>
                </a:solidFill>
                <a:latin typeface="Arial Black" pitchFamily="34" charset="0"/>
              </a:rPr>
              <a:t>v</a:t>
            </a:r>
            <a:r>
              <a:rPr lang="pt-BR" baseline="-25000" dirty="0" err="1" smtClean="0">
                <a:solidFill>
                  <a:srgbClr val="CC3300"/>
                </a:solidFill>
                <a:latin typeface="Arial Black" pitchFamily="34" charset="0"/>
              </a:rPr>
              <a:t>direta</a:t>
            </a:r>
            <a:r>
              <a:rPr lang="pt-BR" baseline="-25000" dirty="0" smtClean="0">
                <a:solidFill>
                  <a:srgbClr val="CC3300"/>
                </a:solidFill>
                <a:latin typeface="Arial Black" pitchFamily="34" charset="0"/>
              </a:rPr>
              <a:t> </a:t>
            </a:r>
            <a:r>
              <a:rPr lang="pt-BR" dirty="0" smtClean="0">
                <a:solidFill>
                  <a:srgbClr val="CC3300"/>
                </a:solidFill>
                <a:latin typeface="Arial Black" pitchFamily="34" charset="0"/>
              </a:rPr>
              <a:t>ou v</a:t>
            </a:r>
            <a:r>
              <a:rPr lang="pt-BR" baseline="-25000" dirty="0" smtClean="0">
                <a:solidFill>
                  <a:srgbClr val="CC3300"/>
                </a:solidFill>
                <a:latin typeface="Arial Black" pitchFamily="34" charset="0"/>
              </a:rPr>
              <a:t>1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851920" y="37170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CC3300"/>
                </a:solidFill>
                <a:latin typeface="Arial Black" pitchFamily="34" charset="0"/>
              </a:rPr>
              <a:t>v</a:t>
            </a:r>
            <a:r>
              <a:rPr lang="pt-BR" baseline="-25000" dirty="0" err="1" smtClean="0">
                <a:solidFill>
                  <a:srgbClr val="CC3300"/>
                </a:solidFill>
                <a:latin typeface="Arial Black" pitchFamily="34" charset="0"/>
              </a:rPr>
              <a:t>inversa</a:t>
            </a:r>
            <a:r>
              <a:rPr lang="pt-BR" dirty="0" smtClean="0">
                <a:solidFill>
                  <a:srgbClr val="CC3300"/>
                </a:solidFill>
                <a:latin typeface="Arial Black" pitchFamily="34" charset="0"/>
              </a:rPr>
              <a:t> ou v</a:t>
            </a:r>
            <a:r>
              <a:rPr lang="pt-BR" baseline="-25000" dirty="0" smtClean="0">
                <a:solidFill>
                  <a:srgbClr val="CC3300"/>
                </a:solidFill>
                <a:latin typeface="Arial Black" pitchFamily="34" charset="0"/>
              </a:rPr>
              <a:t>2</a:t>
            </a:r>
            <a:endParaRPr lang="pt-BR" dirty="0"/>
          </a:p>
        </p:txBody>
      </p:sp>
      <p:pic>
        <p:nvPicPr>
          <p:cNvPr id="12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7" y="188640"/>
            <a:ext cx="1224135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7467600" cy="114300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/>
              <a:t>Observação importante:  envolve apenas os coeficientes das substâncias que estão no estado gasoso. 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80112" y="116632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C00000"/>
                </a:solidFill>
              </a:rPr>
              <a:t>∆n</a:t>
            </a:r>
            <a:endParaRPr lang="pt-BR" sz="3000" dirty="0">
              <a:solidFill>
                <a:srgbClr val="C00000"/>
              </a:solidFill>
            </a:endParaRP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2926"/>
            <a:ext cx="3456384" cy="144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4293096"/>
            <a:ext cx="3964981" cy="170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7821" y="2276872"/>
            <a:ext cx="303325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792" y="1061864"/>
            <a:ext cx="7467600" cy="114300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/>
              <a:t>Observação importante:  envolve apenas os coeficientes das substâncias que estão no estado gasoso. 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724128" y="354722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C00000"/>
                </a:solidFill>
              </a:rPr>
              <a:t>∆n</a:t>
            </a:r>
            <a:endParaRPr lang="pt-BR" sz="3000" dirty="0">
              <a:solidFill>
                <a:srgbClr val="C0000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780928"/>
            <a:ext cx="40005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99592" y="304800"/>
            <a:ext cx="7239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>
                <a:latin typeface="Arial Black" pitchFamily="34" charset="0"/>
              </a:rPr>
              <a:t>Cálculo da constante K</a:t>
            </a:r>
            <a:r>
              <a:rPr lang="pt-BR" sz="2400" b="1" baseline="-25000">
                <a:latin typeface="Arial Black" pitchFamily="34" charset="0"/>
              </a:rPr>
              <a:t>c</a:t>
            </a:r>
            <a:r>
              <a:rPr lang="pt-BR" sz="2400" b="1">
                <a:latin typeface="Arial Black" pitchFamily="34" charset="0"/>
              </a:rPr>
              <a:t> - exemplo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536" y="990600"/>
            <a:ext cx="8153400" cy="1631950"/>
            <a:chOff x="432" y="720"/>
            <a:chExt cx="5136" cy="1028"/>
          </a:xfrm>
        </p:grpSpPr>
        <p:sp>
          <p:nvSpPr>
            <p:cNvPr id="6151" name="Text Box 5"/>
            <p:cNvSpPr txBox="1">
              <a:spLocks noChangeArrowheads="1"/>
            </p:cNvSpPr>
            <p:nvPr/>
          </p:nvSpPr>
          <p:spPr bwMode="auto">
            <a:xfrm>
              <a:off x="432" y="720"/>
              <a:ext cx="5136" cy="10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pt-BR" sz="2000" dirty="0">
                  <a:latin typeface="Arial" pitchFamily="34" charset="0"/>
                  <a:cs typeface="Arial" pitchFamily="34" charset="0"/>
                </a:rPr>
                <a:t>	O PCl</a:t>
              </a:r>
              <a:r>
                <a:rPr lang="pt-BR" sz="2000" baseline="-25000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pt-BR" sz="2000" dirty="0">
                  <a:latin typeface="Arial" pitchFamily="34" charset="0"/>
                  <a:cs typeface="Arial" pitchFamily="34" charset="0"/>
                </a:rPr>
                <a:t> se decompõe, segundo a equação: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2000" dirty="0">
                  <a:latin typeface="Arial" pitchFamily="34" charset="0"/>
                  <a:cs typeface="Arial" pitchFamily="34" charset="0"/>
                </a:rPr>
                <a:t>PCl</a:t>
              </a:r>
              <a:r>
                <a:rPr lang="pt-BR" sz="2000" baseline="-25000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pt-BR" sz="2000" dirty="0">
                  <a:latin typeface="Arial" pitchFamily="34" charset="0"/>
                  <a:cs typeface="Arial" pitchFamily="34" charset="0"/>
                </a:rPr>
                <a:t>               </a:t>
              </a:r>
              <a:r>
                <a:rPr lang="pt-BR" sz="2000" dirty="0" smtClean="0">
                  <a:latin typeface="Arial" pitchFamily="34" charset="0"/>
                  <a:cs typeface="Arial" pitchFamily="34" charset="0"/>
                </a:rPr>
                <a:t>       PCl</a:t>
              </a:r>
              <a:r>
                <a:rPr lang="pt-BR" sz="20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pt-BR" sz="20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pt-BR" sz="2000" dirty="0">
                  <a:latin typeface="Arial" pitchFamily="34" charset="0"/>
                  <a:cs typeface="Arial" pitchFamily="34" charset="0"/>
                </a:rPr>
                <a:t>+  Cl</a:t>
              </a:r>
              <a:r>
                <a:rPr lang="pt-BR" sz="2000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  <a:p>
              <a:pPr algn="just" eaLnBrk="0" hangingPunct="0">
                <a:spcBef>
                  <a:spcPct val="50000"/>
                </a:spcBef>
              </a:pPr>
              <a:r>
                <a:rPr lang="pt-BR" sz="2000" dirty="0">
                  <a:latin typeface="Arial" pitchFamily="34" charset="0"/>
                  <a:cs typeface="Arial" pitchFamily="34" charset="0"/>
                </a:rPr>
                <a:t>	Ao iniciar havia 3,0 mols/L de PCl</a:t>
              </a:r>
              <a:r>
                <a:rPr lang="pt-BR" sz="2000" baseline="-25000" dirty="0">
                  <a:latin typeface="Arial" pitchFamily="34" charset="0"/>
                  <a:cs typeface="Arial" pitchFamily="34" charset="0"/>
                </a:rPr>
                <a:t>5</a:t>
              </a:r>
              <a:r>
                <a:rPr lang="pt-BR" sz="2000" dirty="0">
                  <a:latin typeface="Arial" pitchFamily="34" charset="0"/>
                  <a:cs typeface="Arial" pitchFamily="34" charset="0"/>
                </a:rPr>
                <a:t> e ao ser alcançado o equilíbrio restou 0,5 mol/L do reagente não transformado. Calcular </a:t>
              </a:r>
              <a:r>
                <a:rPr lang="pt-BR" sz="2000" dirty="0" err="1">
                  <a:latin typeface="Arial" pitchFamily="34" charset="0"/>
                  <a:cs typeface="Arial" pitchFamily="34" charset="0"/>
                </a:rPr>
                <a:t>K</a:t>
              </a:r>
              <a:r>
                <a:rPr lang="pt-BR" sz="2000" baseline="-25000" dirty="0" err="1">
                  <a:latin typeface="Arial" pitchFamily="34" charset="0"/>
                  <a:cs typeface="Arial" pitchFamily="34" charset="0"/>
                </a:rPr>
                <a:t>c</a:t>
              </a:r>
              <a:r>
                <a:rPr lang="pt-BR" sz="2000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pic>
          <p:nvPicPr>
            <p:cNvPr id="615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6" y="1056"/>
              <a:ext cx="768" cy="125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57200" y="3173413"/>
          <a:ext cx="8382000" cy="1627187"/>
        </p:xfrm>
        <a:graphic>
          <a:graphicData uri="http://schemas.openxmlformats.org/presentationml/2006/ole">
            <p:oleObj spid="_x0000_s57346" name="Documento" r:id="rId4" imgW="5707440" imgH="1109160" progId="Word.Document.8">
              <p:embed/>
            </p:oleObj>
          </a:graphicData>
        </a:graphic>
      </p:graphicFrame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95536" y="4926037"/>
            <a:ext cx="727280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>
                <a:latin typeface="Arial Black" pitchFamily="34" charset="0"/>
              </a:rPr>
              <a:t>A constante de equilíbrio será: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000" dirty="0" err="1">
                <a:latin typeface="Arial Black" pitchFamily="34" charset="0"/>
              </a:rPr>
              <a:t>K</a:t>
            </a:r>
            <a:r>
              <a:rPr lang="pt-BR" sz="2000" baseline="-25000" dirty="0" err="1">
                <a:latin typeface="Arial Black" pitchFamily="34" charset="0"/>
              </a:rPr>
              <a:t>c</a:t>
            </a:r>
            <a:r>
              <a:rPr lang="pt-BR" sz="2000" dirty="0">
                <a:latin typeface="Arial Black" pitchFamily="34" charset="0"/>
              </a:rPr>
              <a:t> = [PCl</a:t>
            </a:r>
            <a:r>
              <a:rPr lang="pt-BR" sz="2000" baseline="-25000" dirty="0">
                <a:latin typeface="Arial Black" pitchFamily="34" charset="0"/>
              </a:rPr>
              <a:t>3</a:t>
            </a:r>
            <a:r>
              <a:rPr lang="pt-BR" sz="2000" dirty="0">
                <a:latin typeface="Arial Black" pitchFamily="34" charset="0"/>
              </a:rPr>
              <a:t>].[Cl</a:t>
            </a:r>
            <a:r>
              <a:rPr lang="pt-BR" sz="2000" baseline="-25000" dirty="0">
                <a:latin typeface="Arial Black" pitchFamily="34" charset="0"/>
              </a:rPr>
              <a:t>2</a:t>
            </a:r>
            <a:r>
              <a:rPr lang="pt-BR" sz="2000" dirty="0">
                <a:latin typeface="Arial Black" pitchFamily="34" charset="0"/>
              </a:rPr>
              <a:t>] / [PCl</a:t>
            </a:r>
            <a:r>
              <a:rPr lang="pt-BR" sz="2000" baseline="-25000" dirty="0">
                <a:latin typeface="Arial Black" pitchFamily="34" charset="0"/>
              </a:rPr>
              <a:t>5</a:t>
            </a:r>
            <a:r>
              <a:rPr lang="pt-BR" sz="2000" dirty="0">
                <a:latin typeface="Arial Black" pitchFamily="34" charset="0"/>
              </a:rPr>
              <a:t>] = [2,5].[2,5] / [0,5]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000" dirty="0" err="1">
                <a:solidFill>
                  <a:srgbClr val="CC0000"/>
                </a:solidFill>
                <a:latin typeface="Arial Black" pitchFamily="34" charset="0"/>
              </a:rPr>
              <a:t>K</a:t>
            </a:r>
            <a:r>
              <a:rPr lang="pt-BR" sz="2000" baseline="-25000" dirty="0" err="1">
                <a:solidFill>
                  <a:srgbClr val="CC0000"/>
                </a:solidFill>
                <a:latin typeface="Arial Black" pitchFamily="34" charset="0"/>
              </a:rPr>
              <a:t>c</a:t>
            </a:r>
            <a:r>
              <a:rPr lang="pt-BR" sz="2000" dirty="0">
                <a:solidFill>
                  <a:srgbClr val="CC0000"/>
                </a:solidFill>
                <a:latin typeface="Arial Black" pitchFamily="34" charset="0"/>
              </a:rPr>
              <a:t> = 12,5 mol/L</a:t>
            </a:r>
            <a:endParaRPr lang="pt-BR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  <p:bldP spid="174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107950" y="171619"/>
            <a:ext cx="8893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i="0" dirty="0">
                <a:ln>
                  <a:solidFill>
                    <a:schemeClr val="accent1"/>
                  </a:solidFill>
                </a:ln>
                <a:cs typeface="Arial" charset="0"/>
              </a:rPr>
              <a:t>01) Na  equação  abaixo,  após   atingir  o  equilíbrio  químico,  </a:t>
            </a:r>
            <a:r>
              <a:rPr lang="pt-BR" sz="2000" b="1" i="0" dirty="0" smtClean="0">
                <a:ln>
                  <a:solidFill>
                    <a:schemeClr val="accent1"/>
                  </a:solidFill>
                </a:ln>
                <a:cs typeface="Arial" charset="0"/>
              </a:rPr>
              <a:t>podemos </a:t>
            </a:r>
            <a:r>
              <a:rPr lang="pt-BR" sz="2000" b="1" i="0" dirty="0">
                <a:ln>
                  <a:solidFill>
                    <a:schemeClr val="accent1"/>
                  </a:solidFill>
                </a:ln>
                <a:cs typeface="Arial" charset="0"/>
              </a:rPr>
              <a:t>concluir  a  respeito  da  constante de  equilíbrio  que: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107504" y="2428875"/>
            <a:ext cx="860616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800100" lvl="1" indent="-342900" algn="just">
              <a:lnSpc>
                <a:spcPct val="140000"/>
              </a:lnSpc>
              <a:buFontTx/>
              <a:buAutoNum type="alphaLcParenR"/>
            </a:pPr>
            <a:r>
              <a:rPr lang="pt-BR" sz="2000" b="1" i="0" dirty="0">
                <a:cs typeface="Arial" charset="0"/>
              </a:rPr>
              <a:t> Quanto  maior  for  o valor  de  </a:t>
            </a:r>
            <a:r>
              <a:rPr lang="pt-BR" sz="2000" b="1" i="0" dirty="0" err="1">
                <a:cs typeface="Arial" charset="0"/>
              </a:rPr>
              <a:t>Kc</a:t>
            </a:r>
            <a:r>
              <a:rPr lang="pt-BR" sz="2000" b="1" i="0" dirty="0">
                <a:cs typeface="Arial" charset="0"/>
              </a:rPr>
              <a:t>, menor será o rendimento da     reação direta.</a:t>
            </a:r>
          </a:p>
          <a:p>
            <a:pPr marL="800100" lvl="1" indent="-342900" algn="just">
              <a:lnSpc>
                <a:spcPct val="140000"/>
              </a:lnSpc>
            </a:pPr>
            <a:r>
              <a:rPr lang="pt-BR" sz="2000" b="1" i="0" dirty="0">
                <a:cs typeface="Arial" charset="0"/>
              </a:rPr>
              <a:t>b)  </a:t>
            </a:r>
            <a:r>
              <a:rPr lang="pt-BR" sz="2000" b="1" i="0" dirty="0" err="1">
                <a:cs typeface="Arial" charset="0"/>
              </a:rPr>
              <a:t>Kc</a:t>
            </a:r>
            <a:r>
              <a:rPr lang="pt-BR" sz="2000" b="1" i="0" dirty="0">
                <a:cs typeface="Arial" charset="0"/>
              </a:rPr>
              <a:t>  independe da temperatura.</a:t>
            </a:r>
          </a:p>
          <a:p>
            <a:pPr marL="800100" lvl="1" indent="-342900" algn="just">
              <a:lnSpc>
                <a:spcPct val="140000"/>
              </a:lnSpc>
              <a:buFontTx/>
              <a:buAutoNum type="alphaLcParenR" startAt="3"/>
            </a:pPr>
            <a:r>
              <a:rPr lang="pt-BR" sz="2000" b="1" i="0" dirty="0">
                <a:cs typeface="Arial" charset="0"/>
              </a:rPr>
              <a:t>  Se as velocidades das reações direta e inversa forem iguais, então K</a:t>
            </a:r>
            <a:r>
              <a:rPr lang="pt-BR" sz="1400" b="1" i="0" dirty="0">
                <a:cs typeface="Arial" charset="0"/>
              </a:rPr>
              <a:t>2</a:t>
            </a:r>
            <a:r>
              <a:rPr lang="pt-BR" sz="2000" b="1" i="0" dirty="0">
                <a:cs typeface="Arial" charset="0"/>
              </a:rPr>
              <a:t> = 0.</a:t>
            </a:r>
          </a:p>
          <a:p>
            <a:pPr marL="800100" lvl="1" indent="-342900" algn="just">
              <a:lnSpc>
                <a:spcPct val="140000"/>
              </a:lnSpc>
              <a:buFontTx/>
              <a:buAutoNum type="alphaLcParenR" startAt="4"/>
            </a:pPr>
            <a:r>
              <a:rPr lang="pt-BR" sz="2000" b="1" i="0" dirty="0">
                <a:cs typeface="Arial" charset="0"/>
              </a:rPr>
              <a:t> </a:t>
            </a:r>
            <a:r>
              <a:rPr lang="pt-BR" sz="2000" b="1" i="0" dirty="0" err="1">
                <a:cs typeface="Arial" charset="0"/>
              </a:rPr>
              <a:t>Kc</a:t>
            </a:r>
            <a:r>
              <a:rPr lang="pt-BR" sz="2000" b="1" i="0" dirty="0">
                <a:cs typeface="Arial" charset="0"/>
              </a:rPr>
              <a:t> depende das </a:t>
            </a:r>
            <a:r>
              <a:rPr lang="pt-BR" sz="2000" b="1" i="0" dirty="0" err="1">
                <a:cs typeface="Arial" charset="0"/>
              </a:rPr>
              <a:t>molaridades</a:t>
            </a:r>
            <a:r>
              <a:rPr lang="pt-BR" sz="2000" b="1" i="0" dirty="0">
                <a:cs typeface="Arial" charset="0"/>
              </a:rPr>
              <a:t> iniciais dos reagentes.</a:t>
            </a:r>
          </a:p>
          <a:p>
            <a:pPr marL="800100" lvl="1" indent="-342900" algn="just">
              <a:lnSpc>
                <a:spcPct val="140000"/>
              </a:lnSpc>
              <a:buFontTx/>
              <a:buAutoNum type="alphaLcParenR" startAt="5"/>
            </a:pPr>
            <a:r>
              <a:rPr lang="pt-BR" sz="2000" b="1" i="0" dirty="0">
                <a:cs typeface="Arial" charset="0"/>
              </a:rPr>
              <a:t> Quanto maior for o valor de </a:t>
            </a:r>
            <a:r>
              <a:rPr lang="pt-BR" sz="2000" b="1" i="0" dirty="0" err="1">
                <a:cs typeface="Arial" charset="0"/>
              </a:rPr>
              <a:t>Kc</a:t>
            </a:r>
            <a:r>
              <a:rPr lang="pt-BR" sz="2000" b="1" i="0" dirty="0">
                <a:cs typeface="Arial" charset="0"/>
              </a:rPr>
              <a:t>, maior será a concentração dos  produtos.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2414588" y="1322278"/>
            <a:ext cx="4394821" cy="1098610"/>
            <a:chOff x="2471738" y="1187450"/>
            <a:chExt cx="4394821" cy="1098610"/>
          </a:xfrm>
        </p:grpSpPr>
        <p:sp>
          <p:nvSpPr>
            <p:cNvPr id="101381" name="Rectangle 5"/>
            <p:cNvSpPr>
              <a:spLocks noChangeArrowheads="1"/>
            </p:cNvSpPr>
            <p:nvPr/>
          </p:nvSpPr>
          <p:spPr bwMode="auto">
            <a:xfrm>
              <a:off x="2471738" y="1487458"/>
              <a:ext cx="1499128" cy="40011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t-BR" sz="2000" b="1" i="0">
                  <a:cs typeface="Arial" charset="0"/>
                </a:rPr>
                <a:t>a  A +  b B</a:t>
              </a:r>
            </a:p>
          </p:txBody>
        </p:sp>
        <p:sp>
          <p:nvSpPr>
            <p:cNvPr id="101382" name="Rectangle 6"/>
            <p:cNvSpPr>
              <a:spLocks noChangeArrowheads="1"/>
            </p:cNvSpPr>
            <p:nvPr/>
          </p:nvSpPr>
          <p:spPr bwMode="auto">
            <a:xfrm>
              <a:off x="5357813" y="1487458"/>
              <a:ext cx="1508746" cy="40011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t-BR" sz="2000" b="1" i="0" dirty="0">
                  <a:cs typeface="Arial" charset="0"/>
                </a:rPr>
                <a:t>c  </a:t>
              </a:r>
              <a:r>
                <a:rPr lang="pt-BR" sz="2000" b="1" i="0" dirty="0" err="1">
                  <a:cs typeface="Arial" charset="0"/>
                </a:rPr>
                <a:t>C</a:t>
              </a:r>
              <a:r>
                <a:rPr lang="pt-BR" sz="2000" b="1" i="0" dirty="0">
                  <a:cs typeface="Arial" charset="0"/>
                </a:rPr>
                <a:t> +  d </a:t>
              </a:r>
              <a:r>
                <a:rPr lang="pt-BR" sz="2000" b="1" i="0" dirty="0" err="1">
                  <a:cs typeface="Arial" charset="0"/>
                </a:rPr>
                <a:t>D</a:t>
              </a:r>
              <a:endParaRPr lang="pt-BR" sz="2000" b="1" i="0" dirty="0">
                <a:cs typeface="Arial" charset="0"/>
              </a:endParaRPr>
            </a:p>
          </p:txBody>
        </p:sp>
        <p:sp>
          <p:nvSpPr>
            <p:cNvPr id="101383" name="Line 7"/>
            <p:cNvSpPr>
              <a:spLocks noChangeShapeType="1"/>
            </p:cNvSpPr>
            <p:nvPr/>
          </p:nvSpPr>
          <p:spPr bwMode="auto">
            <a:xfrm>
              <a:off x="4211638" y="1628775"/>
              <a:ext cx="936625" cy="0"/>
            </a:xfrm>
            <a:prstGeom prst="line">
              <a:avLst/>
            </a:prstGeom>
            <a:noFill/>
            <a:ln w="76200" cmpd="tri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1384" name="Line 8"/>
            <p:cNvSpPr>
              <a:spLocks noChangeShapeType="1"/>
            </p:cNvSpPr>
            <p:nvPr/>
          </p:nvSpPr>
          <p:spPr bwMode="auto">
            <a:xfrm flipH="1">
              <a:off x="4140200" y="1844675"/>
              <a:ext cx="1008063" cy="0"/>
            </a:xfrm>
            <a:prstGeom prst="line">
              <a:avLst/>
            </a:prstGeom>
            <a:noFill/>
            <a:ln w="76200" cmpd="tri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1385" name="Text Box 14"/>
            <p:cNvSpPr txBox="1">
              <a:spLocks noChangeArrowheads="1"/>
            </p:cNvSpPr>
            <p:nvPr/>
          </p:nvSpPr>
          <p:spPr bwMode="auto">
            <a:xfrm>
              <a:off x="4427538" y="1187450"/>
              <a:ext cx="332142" cy="40011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cs typeface="Arial" charset="0"/>
                </a:rPr>
                <a:t>1</a:t>
              </a:r>
            </a:p>
          </p:txBody>
        </p:sp>
        <p:sp>
          <p:nvSpPr>
            <p:cNvPr id="101386" name="Text Box 15"/>
            <p:cNvSpPr txBox="1">
              <a:spLocks noChangeArrowheads="1"/>
            </p:cNvSpPr>
            <p:nvPr/>
          </p:nvSpPr>
          <p:spPr bwMode="auto">
            <a:xfrm>
              <a:off x="4427538" y="1885950"/>
              <a:ext cx="332142" cy="40011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 dirty="0">
                  <a:cs typeface="Arial" charset="0"/>
                </a:rPr>
                <a:t>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1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1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1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ChangeArrowheads="1"/>
          </p:cNvSpPr>
          <p:nvPr/>
        </p:nvSpPr>
        <p:spPr bwMode="auto">
          <a:xfrm>
            <a:off x="142875" y="171198"/>
            <a:ext cx="8461573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800" b="1" i="0" dirty="0">
                <a:latin typeface="Arial Black" pitchFamily="34" charset="0"/>
                <a:cs typeface="Arial" charset="0"/>
              </a:rPr>
              <a:t>02) </a:t>
            </a:r>
            <a:r>
              <a:rPr lang="pt-BR" sz="1800" b="1" i="0" dirty="0" smtClean="0">
                <a:latin typeface="Arial Black" pitchFamily="34" charset="0"/>
                <a:cs typeface="Arial" charset="0"/>
              </a:rPr>
              <a:t>Medidas </a:t>
            </a:r>
            <a:r>
              <a:rPr lang="pt-BR" sz="1800" b="1" i="0" dirty="0">
                <a:latin typeface="Arial Black" pitchFamily="34" charset="0"/>
                <a:cs typeface="Arial" charset="0"/>
              </a:rPr>
              <a:t>de concentração para o sistema abaixo, em equilíbrio, a uma certa temperatura forneceram os seguintes resultados:</a:t>
            </a:r>
          </a:p>
        </p:txBody>
      </p:sp>
      <p:sp>
        <p:nvSpPr>
          <p:cNvPr id="102403" name="Rectangle 8"/>
          <p:cNvSpPr>
            <a:spLocks noChangeArrowheads="1"/>
          </p:cNvSpPr>
          <p:nvPr/>
        </p:nvSpPr>
        <p:spPr bwMode="auto">
          <a:xfrm>
            <a:off x="393700" y="3009510"/>
            <a:ext cx="8570913" cy="40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800" b="1" i="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rial Black" pitchFamily="34" charset="0"/>
                <a:cs typeface="Arial" charset="0"/>
              </a:rPr>
              <a:t>Determine a constante de equilíbrio da reação nestas condições.</a:t>
            </a:r>
          </a:p>
        </p:txBody>
      </p:sp>
      <p:grpSp>
        <p:nvGrpSpPr>
          <p:cNvPr id="2" name="Grupo 3"/>
          <p:cNvGrpSpPr>
            <a:grpSpLocks/>
          </p:cNvGrpSpPr>
          <p:nvPr/>
        </p:nvGrpSpPr>
        <p:grpSpPr bwMode="auto">
          <a:xfrm>
            <a:off x="179388" y="1339850"/>
            <a:ext cx="8785225" cy="1512888"/>
            <a:chOff x="250825" y="1339850"/>
            <a:chExt cx="8785225" cy="1512888"/>
          </a:xfrm>
        </p:grpSpPr>
        <p:grpSp>
          <p:nvGrpSpPr>
            <p:cNvPr id="3" name="Grupo 2"/>
            <p:cNvGrpSpPr>
              <a:grpSpLocks/>
            </p:cNvGrpSpPr>
            <p:nvPr/>
          </p:nvGrpSpPr>
          <p:grpSpPr bwMode="auto">
            <a:xfrm>
              <a:off x="6011863" y="1339850"/>
              <a:ext cx="3024187" cy="1512888"/>
              <a:chOff x="6011863" y="1339850"/>
              <a:chExt cx="3024187" cy="1512888"/>
            </a:xfrm>
          </p:grpSpPr>
          <p:sp>
            <p:nvSpPr>
              <p:cNvPr id="62477" name="AutoShape 13"/>
              <p:cNvSpPr>
                <a:spLocks noChangeArrowheads="1"/>
              </p:cNvSpPr>
              <p:nvPr/>
            </p:nvSpPr>
            <p:spPr bwMode="auto">
              <a:xfrm>
                <a:off x="6011862" y="1339850"/>
                <a:ext cx="3024188" cy="1512888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pt-BR" b="1" i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9362" name="Rectangle 15"/>
              <p:cNvSpPr>
                <a:spLocks noChangeArrowheads="1"/>
              </p:cNvSpPr>
              <p:nvPr/>
            </p:nvSpPr>
            <p:spPr bwMode="auto">
              <a:xfrm>
                <a:off x="6199188" y="1516063"/>
                <a:ext cx="2336800" cy="400050"/>
              </a:xfrm>
              <a:prstGeom prst="rect">
                <a:avLst/>
              </a:prstGeom>
              <a:noFill/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pt-BR" sz="2000" b="1" i="0" dirty="0">
                    <a:solidFill>
                      <a:schemeClr val="bg1"/>
                    </a:solidFill>
                    <a:cs typeface="Arial" charset="0"/>
                  </a:rPr>
                  <a:t>[ H</a:t>
                </a:r>
                <a:r>
                  <a:rPr lang="pt-BR" sz="1600" b="1" i="0" dirty="0">
                    <a:solidFill>
                      <a:schemeClr val="bg1"/>
                    </a:solidFill>
                    <a:cs typeface="Arial" charset="0"/>
                  </a:rPr>
                  <a:t>2</a:t>
                </a:r>
                <a:r>
                  <a:rPr lang="pt-BR" sz="2000" b="1" i="0" dirty="0">
                    <a:solidFill>
                      <a:schemeClr val="bg1"/>
                    </a:solidFill>
                    <a:cs typeface="Arial" charset="0"/>
                  </a:rPr>
                  <a:t> ] = 0,10 mol/L</a:t>
                </a:r>
              </a:p>
            </p:txBody>
          </p:sp>
          <p:sp>
            <p:nvSpPr>
              <p:cNvPr id="99363" name="Rectangle 16"/>
              <p:cNvSpPr>
                <a:spLocks noChangeArrowheads="1"/>
              </p:cNvSpPr>
              <p:nvPr/>
            </p:nvSpPr>
            <p:spPr bwMode="auto">
              <a:xfrm>
                <a:off x="6299200" y="1916113"/>
                <a:ext cx="2209800" cy="400050"/>
              </a:xfrm>
              <a:prstGeom prst="rect">
                <a:avLst/>
              </a:prstGeom>
              <a:noFill/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pt-BR" sz="2000" b="1" i="0" dirty="0">
                    <a:solidFill>
                      <a:schemeClr val="bg1"/>
                    </a:solidFill>
                    <a:cs typeface="Arial" charset="0"/>
                  </a:rPr>
                  <a:t>[ I</a:t>
                </a:r>
                <a:r>
                  <a:rPr lang="pt-BR" sz="1600" b="1" i="0" dirty="0">
                    <a:solidFill>
                      <a:schemeClr val="bg1"/>
                    </a:solidFill>
                    <a:cs typeface="Arial" charset="0"/>
                  </a:rPr>
                  <a:t>2 </a:t>
                </a:r>
                <a:r>
                  <a:rPr lang="pt-BR" sz="2000" b="1" i="0" dirty="0">
                    <a:solidFill>
                      <a:schemeClr val="bg1"/>
                    </a:solidFill>
                    <a:cs typeface="Arial" charset="0"/>
                  </a:rPr>
                  <a:t>] = 0,20 mol/L</a:t>
                </a:r>
              </a:p>
            </p:txBody>
          </p:sp>
          <p:sp>
            <p:nvSpPr>
              <p:cNvPr id="99364" name="Rectangle 17"/>
              <p:cNvSpPr>
                <a:spLocks noChangeArrowheads="1"/>
              </p:cNvSpPr>
              <p:nvPr/>
            </p:nvSpPr>
            <p:spPr bwMode="auto">
              <a:xfrm>
                <a:off x="6208713" y="2349500"/>
                <a:ext cx="2151062" cy="400050"/>
              </a:xfrm>
              <a:prstGeom prst="rect">
                <a:avLst/>
              </a:prstGeom>
              <a:noFill/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pt-BR" sz="2000" b="1" i="0" dirty="0">
                    <a:solidFill>
                      <a:schemeClr val="bg1"/>
                    </a:solidFill>
                    <a:cs typeface="Arial" charset="0"/>
                  </a:rPr>
                  <a:t>[ HI ] = 1,0 mol/L</a:t>
                </a:r>
              </a:p>
            </p:txBody>
          </p:sp>
        </p:grpSp>
        <p:grpSp>
          <p:nvGrpSpPr>
            <p:cNvPr id="4" name="Grupo 1"/>
            <p:cNvGrpSpPr>
              <a:grpSpLocks/>
            </p:cNvGrpSpPr>
            <p:nvPr/>
          </p:nvGrpSpPr>
          <p:grpSpPr bwMode="auto">
            <a:xfrm>
              <a:off x="250825" y="1628775"/>
              <a:ext cx="5545138" cy="865188"/>
              <a:chOff x="250825" y="1628775"/>
              <a:chExt cx="5545138" cy="865188"/>
            </a:xfrm>
          </p:grpSpPr>
          <p:sp>
            <p:nvSpPr>
              <p:cNvPr id="62478" name="AutoShape 14"/>
              <p:cNvSpPr>
                <a:spLocks noChangeArrowheads="1"/>
              </p:cNvSpPr>
              <p:nvPr/>
            </p:nvSpPr>
            <p:spPr bwMode="auto">
              <a:xfrm>
                <a:off x="250825" y="1628775"/>
                <a:ext cx="5545137" cy="865188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pt-BR" b="1" i="0" dirty="0">
                  <a:ln>
                    <a:solidFill>
                      <a:schemeClr val="accent1"/>
                    </a:solidFill>
                  </a:ln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99357" name="Text Box 18"/>
              <p:cNvSpPr txBox="1">
                <a:spLocks noChangeArrowheads="1"/>
              </p:cNvSpPr>
              <p:nvPr/>
            </p:nvSpPr>
            <p:spPr bwMode="auto">
              <a:xfrm>
                <a:off x="369888" y="1846263"/>
                <a:ext cx="1927225" cy="400050"/>
              </a:xfrm>
              <a:prstGeom prst="rect">
                <a:avLst/>
              </a:prstGeom>
              <a:noFill/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pt-BR" sz="2000" b="1" i="0" smtClean="0">
                    <a:solidFill>
                      <a:schemeClr val="bg1"/>
                    </a:solidFill>
                    <a:cs typeface="Arial" charset="0"/>
                  </a:rPr>
                  <a:t>H</a:t>
                </a:r>
                <a:r>
                  <a:rPr lang="pt-BR" sz="1600" b="1" i="0" smtClean="0">
                    <a:solidFill>
                      <a:schemeClr val="bg1"/>
                    </a:solidFill>
                    <a:cs typeface="Arial" charset="0"/>
                  </a:rPr>
                  <a:t>2</a:t>
                </a:r>
                <a:r>
                  <a:rPr lang="pt-BR" sz="2000" b="1" i="0" smtClean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pt-BR" sz="1600" b="1" i="0" smtClean="0">
                    <a:solidFill>
                      <a:schemeClr val="bg1"/>
                    </a:solidFill>
                    <a:cs typeface="Arial" charset="0"/>
                  </a:rPr>
                  <a:t>( g )</a:t>
                </a:r>
                <a:r>
                  <a:rPr lang="pt-BR" sz="2000" b="1" i="0" smtClean="0">
                    <a:solidFill>
                      <a:schemeClr val="bg1"/>
                    </a:solidFill>
                    <a:cs typeface="Arial" charset="0"/>
                  </a:rPr>
                  <a:t> +  I</a:t>
                </a:r>
                <a:r>
                  <a:rPr lang="pt-BR" sz="1600" b="1" i="0" smtClean="0">
                    <a:solidFill>
                      <a:schemeClr val="bg1"/>
                    </a:solidFill>
                    <a:cs typeface="Arial" charset="0"/>
                  </a:rPr>
                  <a:t>2</a:t>
                </a:r>
                <a:r>
                  <a:rPr lang="pt-BR" sz="2000" b="1" i="0" smtClean="0">
                    <a:solidFill>
                      <a:schemeClr val="bg1"/>
                    </a:solidFill>
                    <a:cs typeface="Arial" charset="0"/>
                  </a:rPr>
                  <a:t> </a:t>
                </a:r>
                <a:r>
                  <a:rPr lang="pt-BR" sz="1600" b="1" i="0" smtClean="0">
                    <a:solidFill>
                      <a:schemeClr val="bg1"/>
                    </a:solidFill>
                    <a:cs typeface="Arial" charset="0"/>
                  </a:rPr>
                  <a:t>( g )</a:t>
                </a:r>
              </a:p>
            </p:txBody>
          </p:sp>
          <p:sp>
            <p:nvSpPr>
              <p:cNvPr id="99358" name="Text Box 19"/>
              <p:cNvSpPr txBox="1">
                <a:spLocks noChangeArrowheads="1"/>
              </p:cNvSpPr>
              <p:nvPr/>
            </p:nvSpPr>
            <p:spPr bwMode="auto">
              <a:xfrm>
                <a:off x="4284663" y="1852613"/>
                <a:ext cx="1162050" cy="400050"/>
              </a:xfrm>
              <a:prstGeom prst="rect">
                <a:avLst/>
              </a:prstGeom>
              <a:noFill/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pt-BR" sz="2000" b="1" i="0" smtClean="0">
                    <a:solidFill>
                      <a:schemeClr val="bg1"/>
                    </a:solidFill>
                    <a:cs typeface="Arial" charset="0"/>
                  </a:rPr>
                  <a:t>2  HI </a:t>
                </a:r>
                <a:r>
                  <a:rPr lang="pt-BR" sz="1600" b="1" i="0" smtClean="0">
                    <a:solidFill>
                      <a:schemeClr val="bg1"/>
                    </a:solidFill>
                    <a:cs typeface="Arial" charset="0"/>
                  </a:rPr>
                  <a:t>( g )</a:t>
                </a:r>
              </a:p>
            </p:txBody>
          </p:sp>
          <p:sp>
            <p:nvSpPr>
              <p:cNvPr id="102434" name="Line 20"/>
              <p:cNvSpPr>
                <a:spLocks noChangeShapeType="1"/>
              </p:cNvSpPr>
              <p:nvPr/>
            </p:nvSpPr>
            <p:spPr bwMode="auto">
              <a:xfrm>
                <a:off x="2843213" y="1943100"/>
                <a:ext cx="1287462" cy="0"/>
              </a:xfrm>
              <a:prstGeom prst="line">
                <a:avLst/>
              </a:prstGeom>
              <a:noFill/>
              <a:ln w="57150" cmpd="thinThick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435" name="Line 21"/>
              <p:cNvSpPr>
                <a:spLocks noChangeShapeType="1"/>
              </p:cNvSpPr>
              <p:nvPr/>
            </p:nvSpPr>
            <p:spPr bwMode="auto">
              <a:xfrm flipH="1">
                <a:off x="2843213" y="2159000"/>
                <a:ext cx="1270000" cy="0"/>
              </a:xfrm>
              <a:prstGeom prst="line">
                <a:avLst/>
              </a:prstGeom>
              <a:noFill/>
              <a:ln w="57150" cmpd="thinThick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5" name="Grupo 7"/>
          <p:cNvGrpSpPr>
            <a:grpSpLocks/>
          </p:cNvGrpSpPr>
          <p:nvPr/>
        </p:nvGrpSpPr>
        <p:grpSpPr bwMode="auto">
          <a:xfrm>
            <a:off x="5019675" y="3741738"/>
            <a:ext cx="1143000" cy="828675"/>
            <a:chOff x="3410744" y="5857895"/>
            <a:chExt cx="1143000" cy="828675"/>
          </a:xfrm>
        </p:grpSpPr>
        <p:sp>
          <p:nvSpPr>
            <p:cNvPr id="102419" name="Text Box 33"/>
            <p:cNvSpPr txBox="1">
              <a:spLocks noChangeArrowheads="1"/>
            </p:cNvSpPr>
            <p:nvPr/>
          </p:nvSpPr>
          <p:spPr bwMode="auto">
            <a:xfrm>
              <a:off x="3410744" y="6072207"/>
              <a:ext cx="3545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2000" b="1" i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Arial Black" pitchFamily="34" charset="0"/>
                  <a:cs typeface="Arial" charset="0"/>
                </a:rPr>
                <a:t>=</a:t>
              </a:r>
            </a:p>
          </p:txBody>
        </p:sp>
        <p:sp>
          <p:nvSpPr>
            <p:cNvPr id="102420" name="Text Box 35"/>
            <p:cNvSpPr txBox="1">
              <a:spLocks noChangeArrowheads="1"/>
            </p:cNvSpPr>
            <p:nvPr/>
          </p:nvSpPr>
          <p:spPr bwMode="auto">
            <a:xfrm>
              <a:off x="3829844" y="5857895"/>
              <a:ext cx="6524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2000" b="1" i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Arial Black" pitchFamily="34" charset="0"/>
                  <a:cs typeface="Arial" charset="0"/>
                </a:rPr>
                <a:t>1,0</a:t>
              </a:r>
            </a:p>
          </p:txBody>
        </p:sp>
        <p:sp>
          <p:nvSpPr>
            <p:cNvPr id="102421" name="Text Box 36"/>
            <p:cNvSpPr txBox="1">
              <a:spLocks noChangeArrowheads="1"/>
            </p:cNvSpPr>
            <p:nvPr/>
          </p:nvSpPr>
          <p:spPr bwMode="auto">
            <a:xfrm>
              <a:off x="3758406" y="6286520"/>
              <a:ext cx="79533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000" b="1" i="0" dirty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Arial Black" pitchFamily="34" charset="0"/>
                  <a:cs typeface="Arial" charset="0"/>
                </a:rPr>
                <a:t>0,02</a:t>
              </a:r>
            </a:p>
          </p:txBody>
        </p:sp>
        <p:cxnSp>
          <p:nvCxnSpPr>
            <p:cNvPr id="102422" name="Conector reto 31"/>
            <p:cNvCxnSpPr>
              <a:cxnSpLocks noChangeShapeType="1"/>
            </p:cNvCxnSpPr>
            <p:nvPr/>
          </p:nvCxnSpPr>
          <p:spPr bwMode="auto">
            <a:xfrm>
              <a:off x="3834607" y="6257945"/>
              <a:ext cx="642937" cy="1587"/>
            </a:xfrm>
            <a:prstGeom prst="line">
              <a:avLst/>
            </a:prstGeom>
            <a:noFill/>
            <a:ln w="381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</p:grpSp>
      <p:grpSp>
        <p:nvGrpSpPr>
          <p:cNvPr id="6" name="Grupo 6"/>
          <p:cNvGrpSpPr>
            <a:grpSpLocks/>
          </p:cNvGrpSpPr>
          <p:nvPr/>
        </p:nvGrpSpPr>
        <p:grpSpPr bwMode="auto">
          <a:xfrm>
            <a:off x="6356350" y="3903663"/>
            <a:ext cx="2398713" cy="504825"/>
            <a:chOff x="5629895" y="4911974"/>
            <a:chExt cx="2398489" cy="506164"/>
          </a:xfrm>
        </p:grpSpPr>
        <p:sp>
          <p:nvSpPr>
            <p:cNvPr id="62502" name="Text Box 38"/>
            <p:cNvSpPr txBox="1">
              <a:spLocks noChangeArrowheads="1"/>
            </p:cNvSpPr>
            <p:nvPr/>
          </p:nvSpPr>
          <p:spPr bwMode="auto">
            <a:xfrm>
              <a:off x="6468017" y="4911974"/>
              <a:ext cx="1560367" cy="50616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pt-BR" sz="2000" b="1" i="0" dirty="0">
                  <a:solidFill>
                    <a:srgbClr val="FFFF00"/>
                  </a:solidFill>
                  <a:latin typeface="Arial Black" pitchFamily="34" charset="0"/>
                  <a:cs typeface="Arial" pitchFamily="34" charset="0"/>
                </a:rPr>
                <a:t> K</a:t>
              </a:r>
              <a:r>
                <a:rPr lang="pt-BR" sz="2000" b="1" i="0" baseline="-25000" dirty="0">
                  <a:solidFill>
                    <a:srgbClr val="FFFF00"/>
                  </a:solidFill>
                  <a:latin typeface="Arial Black" pitchFamily="34" charset="0"/>
                  <a:cs typeface="Arial" pitchFamily="34" charset="0"/>
                </a:rPr>
                <a:t>C</a:t>
              </a:r>
              <a:r>
                <a:rPr lang="pt-BR" sz="2000" b="1" i="0" dirty="0">
                  <a:solidFill>
                    <a:srgbClr val="FFFF00"/>
                  </a:solidFill>
                  <a:latin typeface="Arial Black" pitchFamily="34" charset="0"/>
                  <a:cs typeface="Arial" pitchFamily="34" charset="0"/>
                </a:rPr>
                <a:t>  =  50</a:t>
              </a:r>
            </a:p>
          </p:txBody>
        </p:sp>
        <p:sp>
          <p:nvSpPr>
            <p:cNvPr id="33" name="Seta para a direita listrada 32"/>
            <p:cNvSpPr/>
            <p:nvPr/>
          </p:nvSpPr>
          <p:spPr bwMode="auto">
            <a:xfrm>
              <a:off x="5629895" y="5017027"/>
              <a:ext cx="785740" cy="286508"/>
            </a:xfrm>
            <a:prstGeom prst="stripedRightArrow">
              <a:avLst/>
            </a:prstGeom>
            <a:solidFill>
              <a:srgbClr val="7030A0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 sz="2000" dirty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7" name="Grupo 4"/>
          <p:cNvGrpSpPr>
            <a:grpSpLocks/>
          </p:cNvGrpSpPr>
          <p:nvPr/>
        </p:nvGrpSpPr>
        <p:grpSpPr bwMode="auto">
          <a:xfrm>
            <a:off x="395288" y="3716338"/>
            <a:ext cx="2432050" cy="877887"/>
            <a:chOff x="727075" y="4797152"/>
            <a:chExt cx="2432050" cy="877947"/>
          </a:xfrm>
        </p:grpSpPr>
        <p:sp>
          <p:nvSpPr>
            <p:cNvPr id="102413" name="CaixaDeTexto 34"/>
            <p:cNvSpPr txBox="1">
              <a:spLocks noChangeArrowheads="1"/>
            </p:cNvSpPr>
            <p:nvPr/>
          </p:nvSpPr>
          <p:spPr bwMode="auto">
            <a:xfrm>
              <a:off x="1988594" y="4797152"/>
              <a:ext cx="8098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 Black" pitchFamily="34" charset="0"/>
                </a:rPr>
                <a:t>[HI]</a:t>
              </a:r>
              <a:r>
                <a:rPr lang="pt-BR" sz="2000" b="1" i="0" baseline="3000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 Black" pitchFamily="34" charset="0"/>
                </a:rPr>
                <a:t>2</a:t>
              </a:r>
            </a:p>
          </p:txBody>
        </p:sp>
        <p:sp>
          <p:nvSpPr>
            <p:cNvPr id="102414" name="CaixaDeTexto 35"/>
            <p:cNvSpPr txBox="1">
              <a:spLocks noChangeArrowheads="1"/>
            </p:cNvSpPr>
            <p:nvPr/>
          </p:nvSpPr>
          <p:spPr bwMode="auto">
            <a:xfrm>
              <a:off x="1704862" y="5274989"/>
              <a:ext cx="13773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 Black" pitchFamily="34" charset="0"/>
                </a:rPr>
                <a:t>[H</a:t>
              </a:r>
              <a:r>
                <a:rPr lang="pt-BR" sz="2000" b="1" i="0" baseline="-25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r>
                <a:rPr lang="pt-BR" sz="20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 Black" pitchFamily="34" charset="0"/>
                </a:rPr>
                <a:t>] . [I</a:t>
              </a:r>
              <a:r>
                <a:rPr lang="pt-BR" sz="2000" b="1" i="0" baseline="-2500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r>
                <a:rPr lang="pt-BR" sz="20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 Black" pitchFamily="34" charset="0"/>
                </a:rPr>
                <a:t>]</a:t>
              </a:r>
              <a:endParaRPr lang="pt-BR" sz="2000" b="1" i="0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02415" name="CaixaDeTexto 16"/>
            <p:cNvSpPr txBox="1">
              <a:spLocks noChangeArrowheads="1"/>
            </p:cNvSpPr>
            <p:nvPr/>
          </p:nvSpPr>
          <p:spPr bwMode="auto">
            <a:xfrm>
              <a:off x="727075" y="5013052"/>
              <a:ext cx="85145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 Black" pitchFamily="34" charset="0"/>
                </a:rPr>
                <a:t>K</a:t>
              </a:r>
              <a:r>
                <a:rPr lang="pt-BR" sz="2000" b="1" i="0" baseline="-2500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 Black" pitchFamily="34" charset="0"/>
                </a:rPr>
                <a:t>c</a:t>
              </a:r>
              <a:r>
                <a:rPr lang="pt-BR" sz="2000" b="1" i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 Black" pitchFamily="34" charset="0"/>
                </a:rPr>
                <a:t>  =</a:t>
              </a:r>
            </a:p>
          </p:txBody>
        </p:sp>
        <p:cxnSp>
          <p:nvCxnSpPr>
            <p:cNvPr id="102416" name="Conector reto 20"/>
            <p:cNvCxnSpPr>
              <a:cxnSpLocks noChangeShapeType="1"/>
            </p:cNvCxnSpPr>
            <p:nvPr/>
          </p:nvCxnSpPr>
          <p:spPr bwMode="auto">
            <a:xfrm>
              <a:off x="1627899" y="5201716"/>
              <a:ext cx="1531226" cy="0"/>
            </a:xfrm>
            <a:prstGeom prst="line">
              <a:avLst/>
            </a:prstGeom>
            <a:noFill/>
            <a:ln w="381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</p:grpSp>
      <p:grpSp>
        <p:nvGrpSpPr>
          <p:cNvPr id="8" name="Grupo 5"/>
          <p:cNvGrpSpPr>
            <a:grpSpLocks/>
          </p:cNvGrpSpPr>
          <p:nvPr/>
        </p:nvGrpSpPr>
        <p:grpSpPr bwMode="auto">
          <a:xfrm>
            <a:off x="3016250" y="3716338"/>
            <a:ext cx="1938338" cy="877887"/>
            <a:chOff x="3347864" y="4797152"/>
            <a:chExt cx="1938760" cy="877947"/>
          </a:xfrm>
        </p:grpSpPr>
        <p:sp>
          <p:nvSpPr>
            <p:cNvPr id="102409" name="CaixaDeTexto 39"/>
            <p:cNvSpPr txBox="1">
              <a:spLocks noChangeArrowheads="1"/>
            </p:cNvSpPr>
            <p:nvPr/>
          </p:nvSpPr>
          <p:spPr bwMode="auto">
            <a:xfrm>
              <a:off x="4058385" y="4797152"/>
              <a:ext cx="9252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i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Arial Black" pitchFamily="34" charset="0"/>
                </a:rPr>
                <a:t>(1,0)</a:t>
              </a:r>
              <a:r>
                <a:rPr lang="pt-BR" sz="2000" i="0" baseline="3000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02410" name="CaixaDeTexto 40"/>
            <p:cNvSpPr txBox="1">
              <a:spLocks noChangeArrowheads="1"/>
            </p:cNvSpPr>
            <p:nvPr/>
          </p:nvSpPr>
          <p:spPr bwMode="auto">
            <a:xfrm>
              <a:off x="3873238" y="5274989"/>
              <a:ext cx="12955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i="0" dirty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Arial Black" pitchFamily="34" charset="0"/>
                </a:rPr>
                <a:t>0,1 . 0,2</a:t>
              </a:r>
              <a:endParaRPr lang="pt-BR" sz="2000" i="0" baseline="300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endParaRPr>
            </a:p>
          </p:txBody>
        </p:sp>
        <p:sp>
          <p:nvSpPr>
            <p:cNvPr id="102411" name="CaixaDeTexto 16"/>
            <p:cNvSpPr txBox="1">
              <a:spLocks noChangeArrowheads="1"/>
            </p:cNvSpPr>
            <p:nvPr/>
          </p:nvSpPr>
          <p:spPr bwMode="auto">
            <a:xfrm>
              <a:off x="3347864" y="5013052"/>
              <a:ext cx="3545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i="0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  <a:latin typeface="Arial Black" pitchFamily="34" charset="0"/>
                </a:rPr>
                <a:t>=</a:t>
              </a:r>
            </a:p>
          </p:txBody>
        </p:sp>
        <p:cxnSp>
          <p:nvCxnSpPr>
            <p:cNvPr id="102412" name="Conector reto 20"/>
            <p:cNvCxnSpPr>
              <a:cxnSpLocks noChangeShapeType="1"/>
            </p:cNvCxnSpPr>
            <p:nvPr/>
          </p:nvCxnSpPr>
          <p:spPr bwMode="auto">
            <a:xfrm>
              <a:off x="3755398" y="5201716"/>
              <a:ext cx="1531226" cy="0"/>
            </a:xfrm>
            <a:prstGeom prst="line">
              <a:avLst/>
            </a:prstGeom>
            <a:noFill/>
            <a:ln w="381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ChangeArrowheads="1"/>
          </p:cNvSpPr>
          <p:nvPr/>
        </p:nvSpPr>
        <p:spPr bwMode="auto">
          <a:xfrm>
            <a:off x="142875" y="80963"/>
            <a:ext cx="88931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800" b="1" i="0">
                <a:solidFill>
                  <a:srgbClr val="002060"/>
                </a:solidFill>
                <a:cs typeface="Arial" charset="0"/>
              </a:rPr>
              <a:t>03) Temos representado no gráfico abaixo as concentrações dos reagentes e dos produtos de uma mesma reação do tipo:</a:t>
            </a:r>
          </a:p>
        </p:txBody>
      </p:sp>
      <p:sp>
        <p:nvSpPr>
          <p:cNvPr id="103427" name="Rectangle 5"/>
          <p:cNvSpPr>
            <a:spLocks noChangeArrowheads="1"/>
          </p:cNvSpPr>
          <p:nvPr/>
        </p:nvSpPr>
        <p:spPr bwMode="auto">
          <a:xfrm>
            <a:off x="1908175" y="836613"/>
            <a:ext cx="977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2000" b="1" i="0">
                <a:solidFill>
                  <a:srgbClr val="FFCC00"/>
                </a:solidFill>
                <a:cs typeface="Arial" charset="0"/>
              </a:rPr>
              <a:t>A  +  B</a:t>
            </a:r>
          </a:p>
        </p:txBody>
      </p:sp>
      <p:sp>
        <p:nvSpPr>
          <p:cNvPr id="103428" name="Rectangle 6"/>
          <p:cNvSpPr>
            <a:spLocks noChangeArrowheads="1"/>
          </p:cNvSpPr>
          <p:nvPr/>
        </p:nvSpPr>
        <p:spPr bwMode="auto">
          <a:xfrm>
            <a:off x="4787900" y="836613"/>
            <a:ext cx="987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2000" b="1" i="0" dirty="0">
                <a:solidFill>
                  <a:srgbClr val="FFCC00"/>
                </a:solidFill>
                <a:cs typeface="Arial" charset="0"/>
              </a:rPr>
              <a:t>C  +  D</a:t>
            </a:r>
          </a:p>
        </p:txBody>
      </p:sp>
      <p:sp>
        <p:nvSpPr>
          <p:cNvPr id="103429" name="Line 7"/>
          <p:cNvSpPr>
            <a:spLocks noChangeShapeType="1"/>
          </p:cNvSpPr>
          <p:nvPr/>
        </p:nvSpPr>
        <p:spPr bwMode="auto">
          <a:xfrm flipV="1">
            <a:off x="3348038" y="908050"/>
            <a:ext cx="1296987" cy="3175"/>
          </a:xfrm>
          <a:prstGeom prst="line">
            <a:avLst/>
          </a:prstGeom>
          <a:noFill/>
          <a:ln w="57150" cmpd="thinThick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3430" name="Line 8"/>
          <p:cNvSpPr>
            <a:spLocks noChangeShapeType="1"/>
          </p:cNvSpPr>
          <p:nvPr/>
        </p:nvSpPr>
        <p:spPr bwMode="auto">
          <a:xfrm flipH="1">
            <a:off x="3276600" y="1123950"/>
            <a:ext cx="1368425" cy="3175"/>
          </a:xfrm>
          <a:prstGeom prst="line">
            <a:avLst/>
          </a:prstGeom>
          <a:noFill/>
          <a:ln w="57150" cmpd="thinThick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3431" name="Rectangle 9"/>
          <p:cNvSpPr>
            <a:spLocks noChangeArrowheads="1"/>
          </p:cNvSpPr>
          <p:nvPr/>
        </p:nvSpPr>
        <p:spPr bwMode="auto">
          <a:xfrm>
            <a:off x="250824" y="1267103"/>
            <a:ext cx="69854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pt-BR" sz="1800" b="1" i="0" dirty="0">
                <a:solidFill>
                  <a:srgbClr val="002060"/>
                </a:solidFill>
                <a:cs typeface="Arial" charset="0"/>
              </a:rPr>
              <a:t>Ocorrendo  no  sentido </a:t>
            </a:r>
            <a:r>
              <a:rPr lang="pt-BR" b="1" dirty="0" smtClean="0">
                <a:solidFill>
                  <a:srgbClr val="002060"/>
                </a:solidFill>
                <a:cs typeface="Arial" charset="0"/>
              </a:rPr>
              <a:t>da esquerda para a direita</a:t>
            </a:r>
            <a:r>
              <a:rPr lang="pt-BR" sz="1800" b="1" i="0" dirty="0" smtClean="0">
                <a:solidFill>
                  <a:srgbClr val="002060"/>
                </a:solidFill>
                <a:cs typeface="Arial" charset="0"/>
              </a:rPr>
              <a:t>. </a:t>
            </a:r>
            <a:endParaRPr lang="pt-BR" sz="1800" b="1" i="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03432" name="Rectangle 31"/>
          <p:cNvSpPr>
            <a:spLocks noChangeArrowheads="1"/>
          </p:cNvSpPr>
          <p:nvPr/>
        </p:nvSpPr>
        <p:spPr bwMode="auto">
          <a:xfrm>
            <a:off x="323850" y="3839117"/>
            <a:ext cx="859155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800" b="1" i="0" dirty="0">
                <a:cs typeface="Arial" charset="0"/>
              </a:rPr>
              <a:t>Tem-se sempre [A] = [B] e [C] = [D], estando estes valores representados no gráfico. A constante de equilíbrio da reação será igual a: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484188" y="1628775"/>
            <a:ext cx="8175625" cy="2436873"/>
            <a:chOff x="611188" y="1628775"/>
            <a:chExt cx="8175625" cy="2436873"/>
          </a:xfrm>
        </p:grpSpPr>
        <p:sp>
          <p:nvSpPr>
            <p:cNvPr id="103453" name="Line 52"/>
            <p:cNvSpPr>
              <a:spLocks noChangeShapeType="1"/>
            </p:cNvSpPr>
            <p:nvPr/>
          </p:nvSpPr>
          <p:spPr bwMode="auto">
            <a:xfrm flipV="1">
              <a:off x="1298575" y="1736725"/>
              <a:ext cx="0" cy="2076450"/>
            </a:xfrm>
            <a:prstGeom prst="line">
              <a:avLst/>
            </a:prstGeom>
            <a:noFill/>
            <a:ln w="57150" cmpd="thinThick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03454" name="Line 53"/>
            <p:cNvSpPr>
              <a:spLocks noChangeShapeType="1"/>
            </p:cNvSpPr>
            <p:nvPr/>
          </p:nvSpPr>
          <p:spPr bwMode="auto">
            <a:xfrm flipV="1">
              <a:off x="1298575" y="3860800"/>
              <a:ext cx="5040313" cy="0"/>
            </a:xfrm>
            <a:prstGeom prst="line">
              <a:avLst/>
            </a:prstGeom>
            <a:noFill/>
            <a:ln w="57150" cmpd="thinThick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03455" name="Text Box 54"/>
            <p:cNvSpPr txBox="1">
              <a:spLocks noChangeArrowheads="1"/>
            </p:cNvSpPr>
            <p:nvPr/>
          </p:nvSpPr>
          <p:spPr bwMode="auto">
            <a:xfrm>
              <a:off x="785813" y="3665538"/>
              <a:ext cx="3321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00206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103456" name="Text Box 55"/>
            <p:cNvSpPr txBox="1">
              <a:spLocks noChangeArrowheads="1"/>
            </p:cNvSpPr>
            <p:nvPr/>
          </p:nvSpPr>
          <p:spPr bwMode="auto">
            <a:xfrm>
              <a:off x="776288" y="3114675"/>
              <a:ext cx="3321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002060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103457" name="Text Box 56"/>
            <p:cNvSpPr txBox="1">
              <a:spLocks noChangeArrowheads="1"/>
            </p:cNvSpPr>
            <p:nvPr/>
          </p:nvSpPr>
          <p:spPr bwMode="auto">
            <a:xfrm>
              <a:off x="776288" y="2586038"/>
              <a:ext cx="3321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002060"/>
                  </a:solidFill>
                  <a:cs typeface="Arial" charset="0"/>
                </a:rPr>
                <a:t>6</a:t>
              </a:r>
            </a:p>
          </p:txBody>
        </p:sp>
        <p:sp>
          <p:nvSpPr>
            <p:cNvPr id="103458" name="Text Box 57"/>
            <p:cNvSpPr txBox="1">
              <a:spLocks noChangeArrowheads="1"/>
            </p:cNvSpPr>
            <p:nvPr/>
          </p:nvSpPr>
          <p:spPr bwMode="auto">
            <a:xfrm>
              <a:off x="776288" y="2062163"/>
              <a:ext cx="3321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002060"/>
                  </a:solidFill>
                  <a:cs typeface="Arial" charset="0"/>
                </a:rPr>
                <a:t>8</a:t>
              </a:r>
            </a:p>
          </p:txBody>
        </p:sp>
        <p:sp>
          <p:nvSpPr>
            <p:cNvPr id="103459" name="Text Box 58"/>
            <p:cNvSpPr txBox="1">
              <a:spLocks noChangeArrowheads="1"/>
            </p:cNvSpPr>
            <p:nvPr/>
          </p:nvSpPr>
          <p:spPr bwMode="auto">
            <a:xfrm>
              <a:off x="611188" y="1628775"/>
              <a:ext cx="4796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002060"/>
                  </a:solidFill>
                  <a:cs typeface="Arial" charset="0"/>
                </a:rPr>
                <a:t>10</a:t>
              </a:r>
            </a:p>
          </p:txBody>
        </p:sp>
        <p:sp>
          <p:nvSpPr>
            <p:cNvPr id="103460" name="Line 59"/>
            <p:cNvSpPr>
              <a:spLocks noChangeShapeType="1"/>
            </p:cNvSpPr>
            <p:nvPr/>
          </p:nvSpPr>
          <p:spPr bwMode="auto">
            <a:xfrm flipV="1">
              <a:off x="3314700" y="3284538"/>
              <a:ext cx="302418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03461" name="Line 60"/>
            <p:cNvSpPr>
              <a:spLocks noChangeShapeType="1"/>
            </p:cNvSpPr>
            <p:nvPr/>
          </p:nvSpPr>
          <p:spPr bwMode="auto">
            <a:xfrm>
              <a:off x="3314700" y="2251075"/>
              <a:ext cx="2952750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03462" name="Line 61"/>
            <p:cNvSpPr>
              <a:spLocks noChangeShapeType="1"/>
            </p:cNvSpPr>
            <p:nvPr/>
          </p:nvSpPr>
          <p:spPr bwMode="auto">
            <a:xfrm flipH="1">
              <a:off x="1298575" y="2278063"/>
              <a:ext cx="1943100" cy="153511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03463" name="Line 62"/>
            <p:cNvSpPr>
              <a:spLocks noChangeShapeType="1"/>
            </p:cNvSpPr>
            <p:nvPr/>
          </p:nvSpPr>
          <p:spPr bwMode="auto">
            <a:xfrm>
              <a:off x="1225550" y="2206625"/>
              <a:ext cx="2089150" cy="107791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03464" name="Oval 63"/>
            <p:cNvSpPr>
              <a:spLocks noChangeArrowheads="1"/>
            </p:cNvSpPr>
            <p:nvPr/>
          </p:nvSpPr>
          <p:spPr bwMode="auto">
            <a:xfrm>
              <a:off x="1225550" y="2178050"/>
              <a:ext cx="144463" cy="144463"/>
            </a:xfrm>
            <a:prstGeom prst="ellipse">
              <a:avLst/>
            </a:prstGeom>
            <a:solidFill>
              <a:srgbClr val="FF3300"/>
            </a:solidFill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103465" name="Oval 64"/>
            <p:cNvSpPr>
              <a:spLocks noChangeArrowheads="1"/>
            </p:cNvSpPr>
            <p:nvPr/>
          </p:nvSpPr>
          <p:spPr bwMode="auto">
            <a:xfrm>
              <a:off x="1225550" y="3740150"/>
              <a:ext cx="144463" cy="144463"/>
            </a:xfrm>
            <a:prstGeom prst="ellipse">
              <a:avLst/>
            </a:prstGeom>
            <a:solidFill>
              <a:srgbClr val="FF3300"/>
            </a:solidFill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103466" name="Text Box 65"/>
            <p:cNvSpPr txBox="1">
              <a:spLocks noChangeArrowheads="1"/>
            </p:cNvSpPr>
            <p:nvPr/>
          </p:nvSpPr>
          <p:spPr bwMode="auto">
            <a:xfrm>
              <a:off x="1514475" y="1628775"/>
              <a:ext cx="6046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002060"/>
                  </a:solidFill>
                  <a:cs typeface="Arial" charset="0"/>
                </a:rPr>
                <a:t>[   ]</a:t>
              </a:r>
            </a:p>
          </p:txBody>
        </p:sp>
        <p:sp>
          <p:nvSpPr>
            <p:cNvPr id="103467" name="Text Box 66"/>
            <p:cNvSpPr txBox="1">
              <a:spLocks noChangeArrowheads="1"/>
            </p:cNvSpPr>
            <p:nvPr/>
          </p:nvSpPr>
          <p:spPr bwMode="auto">
            <a:xfrm>
              <a:off x="6338888" y="3609975"/>
              <a:ext cx="2447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1800" b="1" i="0">
                  <a:solidFill>
                    <a:srgbClr val="002060"/>
                  </a:solidFill>
                  <a:cs typeface="Arial" charset="0"/>
                </a:rPr>
                <a:t>caminho da reação</a:t>
              </a:r>
            </a:p>
          </p:txBody>
        </p:sp>
        <p:sp>
          <p:nvSpPr>
            <p:cNvPr id="103468" name="Line 67"/>
            <p:cNvSpPr>
              <a:spLocks noChangeShapeType="1"/>
            </p:cNvSpPr>
            <p:nvPr/>
          </p:nvSpPr>
          <p:spPr bwMode="auto">
            <a:xfrm>
              <a:off x="1443038" y="2251075"/>
              <a:ext cx="194310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03469" name="Line 68"/>
            <p:cNvSpPr>
              <a:spLocks noChangeShapeType="1"/>
            </p:cNvSpPr>
            <p:nvPr/>
          </p:nvSpPr>
          <p:spPr bwMode="auto">
            <a:xfrm>
              <a:off x="1298575" y="3284538"/>
              <a:ext cx="194310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03470" name="Oval 69"/>
            <p:cNvSpPr>
              <a:spLocks noChangeArrowheads="1"/>
            </p:cNvSpPr>
            <p:nvPr/>
          </p:nvSpPr>
          <p:spPr bwMode="auto">
            <a:xfrm>
              <a:off x="3170238" y="2205038"/>
              <a:ext cx="144462" cy="144462"/>
            </a:xfrm>
            <a:prstGeom prst="ellipse">
              <a:avLst/>
            </a:prstGeom>
            <a:solidFill>
              <a:srgbClr val="FF3300"/>
            </a:solidFill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solidFill>
                  <a:srgbClr val="002060"/>
                </a:solidFill>
                <a:cs typeface="Arial" charset="0"/>
              </a:endParaRPr>
            </a:p>
          </p:txBody>
        </p:sp>
        <p:sp>
          <p:nvSpPr>
            <p:cNvPr id="103471" name="Oval 70"/>
            <p:cNvSpPr>
              <a:spLocks noChangeArrowheads="1"/>
            </p:cNvSpPr>
            <p:nvPr/>
          </p:nvSpPr>
          <p:spPr bwMode="auto">
            <a:xfrm>
              <a:off x="3170238" y="3213100"/>
              <a:ext cx="144462" cy="144463"/>
            </a:xfrm>
            <a:prstGeom prst="ellipse">
              <a:avLst/>
            </a:prstGeom>
            <a:solidFill>
              <a:srgbClr val="FF3300"/>
            </a:solidFill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b="1" i="0">
                <a:solidFill>
                  <a:srgbClr val="002060"/>
                </a:solidFill>
                <a:cs typeface="Arial" charset="0"/>
              </a:endParaRPr>
            </a:p>
          </p:txBody>
        </p:sp>
      </p:grpSp>
      <p:sp>
        <p:nvSpPr>
          <p:cNvPr id="64583" name="Rectangle 71"/>
          <p:cNvSpPr>
            <a:spLocks noChangeArrowheads="1"/>
          </p:cNvSpPr>
          <p:nvPr/>
        </p:nvSpPr>
        <p:spPr bwMode="auto">
          <a:xfrm>
            <a:off x="377273" y="4762874"/>
            <a:ext cx="1066318" cy="172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  <a:buFontTx/>
              <a:buAutoNum type="alphaLcParenR"/>
              <a:tabLst>
                <a:tab pos="457200" algn="l"/>
              </a:tabLst>
            </a:pPr>
            <a:r>
              <a:rPr lang="pt-BR" sz="1800" b="1" i="0" dirty="0">
                <a:cs typeface="Arial" charset="0"/>
              </a:rPr>
              <a:t>  16.</a:t>
            </a:r>
          </a:p>
          <a:p>
            <a:pPr algn="just" eaLnBrk="0" hangingPunct="0">
              <a:lnSpc>
                <a:spcPct val="120000"/>
              </a:lnSpc>
              <a:buFontTx/>
              <a:buAutoNum type="alphaLcParenR"/>
              <a:tabLst>
                <a:tab pos="457200" algn="l"/>
              </a:tabLst>
            </a:pPr>
            <a:r>
              <a:rPr lang="pt-BR" sz="1800" b="1" i="0" dirty="0">
                <a:cs typeface="Arial" charset="0"/>
              </a:rPr>
              <a:t>  1/4.</a:t>
            </a:r>
          </a:p>
          <a:p>
            <a:pPr algn="just" eaLnBrk="0" hangingPunct="0">
              <a:lnSpc>
                <a:spcPct val="120000"/>
              </a:lnSpc>
              <a:buFontTx/>
              <a:buAutoNum type="alphaLcParenR"/>
              <a:tabLst>
                <a:tab pos="457200" algn="l"/>
              </a:tabLst>
            </a:pPr>
            <a:r>
              <a:rPr lang="pt-BR" sz="1800" b="1" i="0" dirty="0">
                <a:cs typeface="Arial" charset="0"/>
              </a:rPr>
              <a:t>  4.</a:t>
            </a:r>
          </a:p>
          <a:p>
            <a:pPr algn="just" eaLnBrk="0" hangingPunct="0">
              <a:lnSpc>
                <a:spcPct val="120000"/>
              </a:lnSpc>
              <a:buFontTx/>
              <a:buAutoNum type="alphaLcParenR"/>
              <a:tabLst>
                <a:tab pos="457200" algn="l"/>
              </a:tabLst>
            </a:pPr>
            <a:r>
              <a:rPr lang="pt-BR" sz="1800" b="1" i="0" dirty="0">
                <a:cs typeface="Arial" charset="0"/>
              </a:rPr>
              <a:t>  5.</a:t>
            </a:r>
          </a:p>
          <a:p>
            <a:pPr algn="just" eaLnBrk="0" hangingPunct="0">
              <a:lnSpc>
                <a:spcPct val="120000"/>
              </a:lnSpc>
              <a:buFontTx/>
              <a:buAutoNum type="alphaLcParenR"/>
              <a:tabLst>
                <a:tab pos="457200" algn="l"/>
              </a:tabLst>
            </a:pPr>
            <a:r>
              <a:rPr lang="pt-BR" sz="1800" b="1" i="0" dirty="0">
                <a:cs typeface="Arial" charset="0"/>
              </a:rPr>
              <a:t>  1/16.</a:t>
            </a:r>
          </a:p>
        </p:txBody>
      </p:sp>
      <p:sp>
        <p:nvSpPr>
          <p:cNvPr id="64600" name="Text Box 88"/>
          <p:cNvSpPr txBox="1">
            <a:spLocks noChangeArrowheads="1"/>
          </p:cNvSpPr>
          <p:nvPr/>
        </p:nvSpPr>
        <p:spPr bwMode="auto">
          <a:xfrm>
            <a:off x="6012160" y="5139765"/>
            <a:ext cx="151015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800" b="1" i="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  <a:sym typeface="Wingdings" pitchFamily="2" charset="2"/>
              </a:rPr>
              <a:t>  </a:t>
            </a:r>
            <a:r>
              <a:rPr lang="pt-BR" sz="1800" b="1" i="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K</a:t>
            </a:r>
            <a:r>
              <a:rPr lang="pt-BR" sz="1800" b="1" i="0" baseline="-2500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C</a:t>
            </a:r>
            <a:r>
              <a:rPr lang="pt-BR" sz="1800" b="1" i="0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 = 4</a:t>
            </a:r>
          </a:p>
        </p:txBody>
      </p:sp>
      <p:grpSp>
        <p:nvGrpSpPr>
          <p:cNvPr id="3" name="Grupo 6"/>
          <p:cNvGrpSpPr>
            <a:grpSpLocks/>
          </p:cNvGrpSpPr>
          <p:nvPr/>
        </p:nvGrpSpPr>
        <p:grpSpPr bwMode="auto">
          <a:xfrm>
            <a:off x="1671638" y="4910138"/>
            <a:ext cx="1801812" cy="831850"/>
            <a:chOff x="1670844" y="4910747"/>
            <a:chExt cx="1802552" cy="831801"/>
          </a:xfrm>
        </p:grpSpPr>
        <p:sp>
          <p:nvSpPr>
            <p:cNvPr id="103449" name="CaixaDeTexto 2"/>
            <p:cNvSpPr txBox="1">
              <a:spLocks noChangeArrowheads="1"/>
            </p:cNvSpPr>
            <p:nvPr/>
          </p:nvSpPr>
          <p:spPr bwMode="auto">
            <a:xfrm>
              <a:off x="1670844" y="5123656"/>
              <a:ext cx="7185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i="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rial Black" pitchFamily="34" charset="0"/>
                </a:rPr>
                <a:t>K</a:t>
              </a:r>
              <a:r>
                <a:rPr lang="pt-BR" sz="1800" i="0" baseline="-2500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rial Black" pitchFamily="34" charset="0"/>
                </a:rPr>
                <a:t>C</a:t>
              </a:r>
              <a:r>
                <a:rPr lang="pt-BR" sz="1800" i="0" dirty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rial Black" pitchFamily="34" charset="0"/>
                </a:rPr>
                <a:t> =</a:t>
              </a:r>
            </a:p>
          </p:txBody>
        </p:sp>
        <p:sp>
          <p:nvSpPr>
            <p:cNvPr id="103450" name="CaixaDeTexto 49"/>
            <p:cNvSpPr txBox="1">
              <a:spLocks noChangeArrowheads="1"/>
            </p:cNvSpPr>
            <p:nvPr/>
          </p:nvSpPr>
          <p:spPr bwMode="auto">
            <a:xfrm>
              <a:off x="2339752" y="5373216"/>
              <a:ext cx="11336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i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rial Black" pitchFamily="34" charset="0"/>
                </a:rPr>
                <a:t>[A] . [B]</a:t>
              </a:r>
            </a:p>
          </p:txBody>
        </p:sp>
        <p:sp>
          <p:nvSpPr>
            <p:cNvPr id="103451" name="CaixaDeTexto 50"/>
            <p:cNvSpPr txBox="1">
              <a:spLocks noChangeArrowheads="1"/>
            </p:cNvSpPr>
            <p:nvPr/>
          </p:nvSpPr>
          <p:spPr bwMode="auto">
            <a:xfrm>
              <a:off x="2339752" y="4910747"/>
              <a:ext cx="11336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i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rial Black" pitchFamily="34" charset="0"/>
                </a:rPr>
                <a:t>[C] . [D]</a:t>
              </a:r>
            </a:p>
          </p:txBody>
        </p:sp>
        <p:cxnSp>
          <p:nvCxnSpPr>
            <p:cNvPr id="103452" name="Conector reto 4"/>
            <p:cNvCxnSpPr>
              <a:cxnSpLocks noChangeShapeType="1"/>
            </p:cNvCxnSpPr>
            <p:nvPr/>
          </p:nvCxnSpPr>
          <p:spPr bwMode="auto">
            <a:xfrm>
              <a:off x="2411760" y="5332413"/>
              <a:ext cx="989628" cy="0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</p:spPr>
        </p:cxnSp>
      </p:grpSp>
      <p:grpSp>
        <p:nvGrpSpPr>
          <p:cNvPr id="4" name="Grupo 8"/>
          <p:cNvGrpSpPr>
            <a:grpSpLocks/>
          </p:cNvGrpSpPr>
          <p:nvPr/>
        </p:nvGrpSpPr>
        <p:grpSpPr bwMode="auto">
          <a:xfrm>
            <a:off x="3509963" y="4902200"/>
            <a:ext cx="1136650" cy="830263"/>
            <a:chOff x="3509288" y="4901455"/>
            <a:chExt cx="1137915" cy="831801"/>
          </a:xfrm>
        </p:grpSpPr>
        <p:sp>
          <p:nvSpPr>
            <p:cNvPr id="103445" name="CaixaDeTexto 53"/>
            <p:cNvSpPr txBox="1">
              <a:spLocks noChangeArrowheads="1"/>
            </p:cNvSpPr>
            <p:nvPr/>
          </p:nvSpPr>
          <p:spPr bwMode="auto">
            <a:xfrm>
              <a:off x="3923928" y="5363924"/>
              <a:ext cx="7232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i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rial Black" pitchFamily="34" charset="0"/>
                </a:rPr>
                <a:t>4 . 4</a:t>
              </a:r>
            </a:p>
          </p:txBody>
        </p:sp>
        <p:sp>
          <p:nvSpPr>
            <p:cNvPr id="103446" name="CaixaDeTexto 54"/>
            <p:cNvSpPr txBox="1">
              <a:spLocks noChangeArrowheads="1"/>
            </p:cNvSpPr>
            <p:nvPr/>
          </p:nvSpPr>
          <p:spPr bwMode="auto">
            <a:xfrm>
              <a:off x="3923928" y="4901455"/>
              <a:ext cx="7232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i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rial Black" pitchFamily="34" charset="0"/>
                </a:rPr>
                <a:t>8 . 8</a:t>
              </a:r>
            </a:p>
          </p:txBody>
        </p:sp>
        <p:cxnSp>
          <p:nvCxnSpPr>
            <p:cNvPr id="103447" name="Conector reto 55"/>
            <p:cNvCxnSpPr>
              <a:cxnSpLocks noChangeShapeType="1"/>
            </p:cNvCxnSpPr>
            <p:nvPr/>
          </p:nvCxnSpPr>
          <p:spPr bwMode="auto">
            <a:xfrm>
              <a:off x="3942878" y="5323121"/>
              <a:ext cx="685374" cy="0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</p:spPr>
        </p:cxnSp>
        <p:sp>
          <p:nvSpPr>
            <p:cNvPr id="103448" name="CaixaDeTexto 5"/>
            <p:cNvSpPr txBox="1">
              <a:spLocks noChangeArrowheads="1"/>
            </p:cNvSpPr>
            <p:nvPr/>
          </p:nvSpPr>
          <p:spPr bwMode="auto">
            <a:xfrm>
              <a:off x="3509288" y="5167029"/>
              <a:ext cx="336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i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rial Black" pitchFamily="34" charset="0"/>
                </a:rPr>
                <a:t>=</a:t>
              </a:r>
            </a:p>
          </p:txBody>
        </p:sp>
      </p:grpSp>
      <p:grpSp>
        <p:nvGrpSpPr>
          <p:cNvPr id="5" name="Grupo 9"/>
          <p:cNvGrpSpPr>
            <a:grpSpLocks/>
          </p:cNvGrpSpPr>
          <p:nvPr/>
        </p:nvGrpSpPr>
        <p:grpSpPr bwMode="auto">
          <a:xfrm>
            <a:off x="4738688" y="4910138"/>
            <a:ext cx="1057275" cy="831850"/>
            <a:chOff x="4739104" y="4910747"/>
            <a:chExt cx="1057032" cy="831801"/>
          </a:xfrm>
        </p:grpSpPr>
        <p:sp>
          <p:nvSpPr>
            <p:cNvPr id="103441" name="CaixaDeTexto 57"/>
            <p:cNvSpPr txBox="1">
              <a:spLocks noChangeArrowheads="1"/>
            </p:cNvSpPr>
            <p:nvPr/>
          </p:nvSpPr>
          <p:spPr bwMode="auto">
            <a:xfrm>
              <a:off x="4739104" y="5167029"/>
              <a:ext cx="336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800" i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rial Black" pitchFamily="34" charset="0"/>
                </a:rPr>
                <a:t>=</a:t>
              </a:r>
            </a:p>
          </p:txBody>
        </p:sp>
        <p:sp>
          <p:nvSpPr>
            <p:cNvPr id="103442" name="CaixaDeTexto 60"/>
            <p:cNvSpPr txBox="1">
              <a:spLocks noChangeArrowheads="1"/>
            </p:cNvSpPr>
            <p:nvPr/>
          </p:nvSpPr>
          <p:spPr bwMode="auto">
            <a:xfrm>
              <a:off x="5207228" y="5373216"/>
              <a:ext cx="4924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i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rial Black" pitchFamily="34" charset="0"/>
                </a:rPr>
                <a:t>16</a:t>
              </a:r>
            </a:p>
          </p:txBody>
        </p:sp>
        <p:sp>
          <p:nvSpPr>
            <p:cNvPr id="103443" name="CaixaDeTexto 61"/>
            <p:cNvSpPr txBox="1">
              <a:spLocks noChangeArrowheads="1"/>
            </p:cNvSpPr>
            <p:nvPr/>
          </p:nvSpPr>
          <p:spPr bwMode="auto">
            <a:xfrm>
              <a:off x="5207228" y="4910747"/>
              <a:ext cx="4924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i="0">
                  <a:ln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Arial Black" pitchFamily="34" charset="0"/>
                </a:rPr>
                <a:t>64</a:t>
              </a:r>
            </a:p>
          </p:txBody>
        </p:sp>
        <p:cxnSp>
          <p:nvCxnSpPr>
            <p:cNvPr id="103444" name="Conector reto 62"/>
            <p:cNvCxnSpPr>
              <a:cxnSpLocks noChangeShapeType="1"/>
            </p:cNvCxnSpPr>
            <p:nvPr/>
          </p:nvCxnSpPr>
          <p:spPr bwMode="auto">
            <a:xfrm>
              <a:off x="5110762" y="5332413"/>
              <a:ext cx="685374" cy="0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autoRev="1" fill="hold"/>
                                        <p:tgtEl>
                                          <p:spTgt spid="6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6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6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7"/>
          <p:cNvSpPr>
            <a:spLocks noChangeArrowheads="1"/>
          </p:cNvSpPr>
          <p:nvPr/>
        </p:nvSpPr>
        <p:spPr bwMode="auto">
          <a:xfrm>
            <a:off x="1" y="66942"/>
            <a:ext cx="8748464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800" b="1" i="0" dirty="0">
                <a:cs typeface="Arial" charset="0"/>
              </a:rPr>
              <a:t>04) Foram  colocados  em  um  recipiente  fechado, de  capacidade  2,0 L,  6,5 </a:t>
            </a:r>
            <a:r>
              <a:rPr lang="pt-BR" sz="1800" b="1" i="0" dirty="0" smtClean="0">
                <a:cs typeface="Arial" charset="0"/>
              </a:rPr>
              <a:t>mol </a:t>
            </a:r>
            <a:r>
              <a:rPr lang="pt-BR" sz="1800" b="1" i="0" dirty="0">
                <a:cs typeface="Arial" charset="0"/>
              </a:rPr>
              <a:t>de  CO e  5 mol de  NO</a:t>
            </a:r>
            <a:r>
              <a:rPr lang="pt-BR" sz="1400" b="1" i="0" dirty="0">
                <a:cs typeface="Arial" charset="0"/>
              </a:rPr>
              <a:t>2</a:t>
            </a:r>
            <a:r>
              <a:rPr lang="pt-BR" sz="1800" b="1" i="0" dirty="0">
                <a:cs typeface="Arial" charset="0"/>
              </a:rPr>
              <a:t>.  À  200°C o equilíbrio foi atingido e  verificou-se  </a:t>
            </a:r>
            <a:r>
              <a:rPr lang="pt-BR" sz="1800" b="1" i="0" dirty="0" smtClean="0">
                <a:cs typeface="Arial" charset="0"/>
              </a:rPr>
              <a:t>que </a:t>
            </a:r>
            <a:r>
              <a:rPr lang="pt-BR" sz="1800" b="1" i="0" dirty="0">
                <a:cs typeface="Arial" charset="0"/>
              </a:rPr>
              <a:t>haviam  sido  formados 3,5 mol  de  CO</a:t>
            </a:r>
            <a:r>
              <a:rPr lang="pt-BR" sz="1400" b="1" i="0" dirty="0">
                <a:cs typeface="Arial" charset="0"/>
              </a:rPr>
              <a:t>2</a:t>
            </a:r>
            <a:r>
              <a:rPr lang="pt-BR" sz="1800" b="1" i="0" dirty="0">
                <a:cs typeface="Arial" charset="0"/>
              </a:rPr>
              <a:t>. </a:t>
            </a:r>
          </a:p>
        </p:txBody>
      </p:sp>
      <p:sp>
        <p:nvSpPr>
          <p:cNvPr id="104451" name="Rectangle 58"/>
          <p:cNvSpPr>
            <a:spLocks noChangeArrowheads="1"/>
          </p:cNvSpPr>
          <p:nvPr/>
        </p:nvSpPr>
        <p:spPr bwMode="auto">
          <a:xfrm>
            <a:off x="428625" y="1228725"/>
            <a:ext cx="8032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800" b="1" i="0">
                <a:solidFill>
                  <a:schemeClr val="bg1"/>
                </a:solidFill>
                <a:cs typeface="Arial" charset="0"/>
              </a:rPr>
              <a:t>Podemos  dizer que  o  valor de  Kc  para  o equilíbrio  dessa  reação  é:</a:t>
            </a:r>
          </a:p>
        </p:txBody>
      </p:sp>
      <p:sp>
        <p:nvSpPr>
          <p:cNvPr id="65595" name="Rectangle 59"/>
          <p:cNvSpPr>
            <a:spLocks noChangeArrowheads="1"/>
          </p:cNvSpPr>
          <p:nvPr/>
        </p:nvSpPr>
        <p:spPr bwMode="auto">
          <a:xfrm>
            <a:off x="407334" y="1527037"/>
            <a:ext cx="1087157" cy="21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sz="1800" b="1" i="0">
                <a:cs typeface="Arial" charset="0"/>
              </a:rPr>
              <a:t>a)  4,23.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sz="1800" b="1" i="0">
                <a:cs typeface="Arial" charset="0"/>
              </a:rPr>
              <a:t>b)  3,84.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sz="1800" b="1" i="0">
                <a:cs typeface="Arial" charset="0"/>
              </a:rPr>
              <a:t>c)  2,72.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sz="1800" b="1" i="0">
                <a:cs typeface="Arial" charset="0"/>
              </a:rPr>
              <a:t>d)  1,96.</a:t>
            </a:r>
          </a:p>
          <a:p>
            <a:pPr algn="just">
              <a:lnSpc>
                <a:spcPct val="150000"/>
              </a:lnSpc>
              <a:tabLst>
                <a:tab pos="457200" algn="l"/>
              </a:tabLst>
            </a:pPr>
            <a:r>
              <a:rPr lang="pt-BR" sz="1800" b="1" i="0">
                <a:cs typeface="Arial" charset="0"/>
              </a:rPr>
              <a:t>e)  3,72.</a:t>
            </a:r>
          </a:p>
        </p:txBody>
      </p:sp>
      <p:grpSp>
        <p:nvGrpSpPr>
          <p:cNvPr id="2" name="Grupo 6"/>
          <p:cNvGrpSpPr>
            <a:grpSpLocks/>
          </p:cNvGrpSpPr>
          <p:nvPr/>
        </p:nvGrpSpPr>
        <p:grpSpPr bwMode="auto">
          <a:xfrm>
            <a:off x="4500563" y="4005263"/>
            <a:ext cx="3103505" cy="801132"/>
            <a:chOff x="4643438" y="4005263"/>
            <a:chExt cx="3103505" cy="801132"/>
          </a:xfrm>
        </p:grpSpPr>
        <p:sp>
          <p:nvSpPr>
            <p:cNvPr id="104535" name="Text Box 60"/>
            <p:cNvSpPr txBox="1">
              <a:spLocks noChangeArrowheads="1"/>
            </p:cNvSpPr>
            <p:nvPr/>
          </p:nvSpPr>
          <p:spPr bwMode="auto">
            <a:xfrm>
              <a:off x="5148263" y="4149725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cs typeface="Arial" charset="0"/>
                </a:rPr>
                <a:t>= </a:t>
              </a:r>
            </a:p>
          </p:txBody>
        </p:sp>
        <p:sp>
          <p:nvSpPr>
            <p:cNvPr id="104536" name="Line 61"/>
            <p:cNvSpPr>
              <a:spLocks noChangeShapeType="1"/>
            </p:cNvSpPr>
            <p:nvPr/>
          </p:nvSpPr>
          <p:spPr bwMode="auto">
            <a:xfrm>
              <a:off x="5580063" y="4365625"/>
              <a:ext cx="2160587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537" name="Text Box 62"/>
            <p:cNvSpPr txBox="1">
              <a:spLocks noChangeArrowheads="1"/>
            </p:cNvSpPr>
            <p:nvPr/>
          </p:nvSpPr>
          <p:spPr bwMode="auto">
            <a:xfrm>
              <a:off x="4643438" y="4149725"/>
              <a:ext cx="5826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cs typeface="Arial" charset="0"/>
                </a:rPr>
                <a:t>K</a:t>
              </a:r>
              <a:r>
                <a:rPr lang="pt-BR" sz="1600" b="1" i="0">
                  <a:cs typeface="Arial" charset="0"/>
                </a:rPr>
                <a:t>C</a:t>
              </a:r>
            </a:p>
          </p:txBody>
        </p:sp>
        <p:sp>
          <p:nvSpPr>
            <p:cNvPr id="104538" name="Text Box 63"/>
            <p:cNvSpPr txBox="1">
              <a:spLocks noChangeArrowheads="1"/>
            </p:cNvSpPr>
            <p:nvPr/>
          </p:nvSpPr>
          <p:spPr bwMode="auto">
            <a:xfrm>
              <a:off x="5513388" y="4010025"/>
              <a:ext cx="10358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cs typeface="Arial" charset="0"/>
                </a:rPr>
                <a:t>[ CO</a:t>
              </a:r>
              <a:r>
                <a:rPr lang="pt-BR" sz="1400" b="1" i="0">
                  <a:cs typeface="Arial" charset="0"/>
                </a:rPr>
                <a:t>2</a:t>
              </a:r>
              <a:r>
                <a:rPr lang="pt-BR" sz="1800" b="1" i="0">
                  <a:cs typeface="Arial" charset="0"/>
                </a:rPr>
                <a:t> ] </a:t>
              </a:r>
            </a:p>
          </p:txBody>
        </p:sp>
        <p:sp>
          <p:nvSpPr>
            <p:cNvPr id="104539" name="Text Box 64"/>
            <p:cNvSpPr txBox="1">
              <a:spLocks noChangeArrowheads="1"/>
            </p:cNvSpPr>
            <p:nvPr/>
          </p:nvSpPr>
          <p:spPr bwMode="auto">
            <a:xfrm>
              <a:off x="6800850" y="4005263"/>
              <a:ext cx="9460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cs typeface="Arial" charset="0"/>
                </a:rPr>
                <a:t>[ NO ] </a:t>
              </a:r>
            </a:p>
          </p:txBody>
        </p:sp>
        <p:sp>
          <p:nvSpPr>
            <p:cNvPr id="104540" name="Text Box 65"/>
            <p:cNvSpPr txBox="1">
              <a:spLocks noChangeArrowheads="1"/>
            </p:cNvSpPr>
            <p:nvPr/>
          </p:nvSpPr>
          <p:spPr bwMode="auto">
            <a:xfrm>
              <a:off x="5595938" y="4437063"/>
              <a:ext cx="9332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cs typeface="Arial" charset="0"/>
                </a:rPr>
                <a:t>[ CO ] </a:t>
              </a:r>
            </a:p>
          </p:txBody>
        </p:sp>
        <p:sp>
          <p:nvSpPr>
            <p:cNvPr id="104541" name="Text Box 66"/>
            <p:cNvSpPr txBox="1">
              <a:spLocks noChangeArrowheads="1"/>
            </p:cNvSpPr>
            <p:nvPr/>
          </p:nvSpPr>
          <p:spPr bwMode="auto">
            <a:xfrm>
              <a:off x="6584950" y="4437063"/>
              <a:ext cx="1100138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cs typeface="Arial" charset="0"/>
                </a:rPr>
                <a:t>[ NO</a:t>
              </a:r>
              <a:r>
                <a:rPr lang="pt-BR" sz="1400" b="1" i="0">
                  <a:cs typeface="Arial" charset="0"/>
                </a:rPr>
                <a:t>2</a:t>
              </a:r>
              <a:r>
                <a:rPr lang="pt-BR" sz="1800" b="1" i="0">
                  <a:cs typeface="Arial" charset="0"/>
                </a:rPr>
                <a:t> ] </a:t>
              </a:r>
            </a:p>
          </p:txBody>
        </p:sp>
        <p:sp>
          <p:nvSpPr>
            <p:cNvPr id="104542" name="Text Box 67"/>
            <p:cNvSpPr txBox="1">
              <a:spLocks noChangeArrowheads="1"/>
            </p:cNvSpPr>
            <p:nvPr/>
          </p:nvSpPr>
          <p:spPr bwMode="auto">
            <a:xfrm>
              <a:off x="6443663" y="4124325"/>
              <a:ext cx="2792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200" b="1" i="0">
                  <a:cs typeface="Arial" charset="0"/>
                </a:rPr>
                <a:t>x</a:t>
              </a:r>
            </a:p>
          </p:txBody>
        </p:sp>
        <p:sp>
          <p:nvSpPr>
            <p:cNvPr id="104543" name="Text Box 68"/>
            <p:cNvSpPr txBox="1">
              <a:spLocks noChangeArrowheads="1"/>
            </p:cNvSpPr>
            <p:nvPr/>
          </p:nvSpPr>
          <p:spPr bwMode="auto">
            <a:xfrm>
              <a:off x="6392863" y="4508500"/>
              <a:ext cx="2792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200" b="1" i="0">
                  <a:cs typeface="Arial" charset="0"/>
                </a:rPr>
                <a:t>x</a:t>
              </a:r>
            </a:p>
          </p:txBody>
        </p:sp>
      </p:grpSp>
      <p:grpSp>
        <p:nvGrpSpPr>
          <p:cNvPr id="3" name="Grupo 14"/>
          <p:cNvGrpSpPr>
            <a:grpSpLocks/>
          </p:cNvGrpSpPr>
          <p:nvPr/>
        </p:nvGrpSpPr>
        <p:grpSpPr bwMode="auto">
          <a:xfrm>
            <a:off x="3736975" y="1773386"/>
            <a:ext cx="5033263" cy="461665"/>
            <a:chOff x="3736975" y="1773386"/>
            <a:chExt cx="5033263" cy="461665"/>
          </a:xfrm>
        </p:grpSpPr>
        <p:sp>
          <p:nvSpPr>
            <p:cNvPr id="104531" name="Rectangle 73"/>
            <p:cNvSpPr>
              <a:spLocks noChangeArrowheads="1"/>
            </p:cNvSpPr>
            <p:nvPr/>
          </p:nvSpPr>
          <p:spPr bwMode="auto">
            <a:xfrm>
              <a:off x="3736975" y="1773386"/>
              <a:ext cx="17764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t-BR" sz="2400" b="1" i="0" dirty="0">
                  <a:ln>
                    <a:solidFill>
                      <a:srgbClr val="00B050"/>
                    </a:solidFill>
                  </a:ln>
                  <a:solidFill>
                    <a:srgbClr val="FFFF00"/>
                  </a:solidFill>
                  <a:cs typeface="Arial" charset="0"/>
                </a:rPr>
                <a:t>CO  + NO</a:t>
              </a:r>
              <a:r>
                <a:rPr lang="pt-BR" sz="1800" b="1" i="0" dirty="0">
                  <a:ln>
                    <a:solidFill>
                      <a:srgbClr val="00B050"/>
                    </a:solidFill>
                  </a:ln>
                  <a:solidFill>
                    <a:srgbClr val="FFFF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104532" name="Rectangle 74"/>
            <p:cNvSpPr>
              <a:spLocks noChangeArrowheads="1"/>
            </p:cNvSpPr>
            <p:nvPr/>
          </p:nvSpPr>
          <p:spPr bwMode="auto">
            <a:xfrm>
              <a:off x="6905625" y="1773386"/>
              <a:ext cx="18646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t-BR" sz="2400" b="1" i="0">
                  <a:ln>
                    <a:solidFill>
                      <a:srgbClr val="00B050"/>
                    </a:solidFill>
                  </a:ln>
                  <a:solidFill>
                    <a:srgbClr val="FFFF00"/>
                  </a:solidFill>
                  <a:cs typeface="Arial" charset="0"/>
                </a:rPr>
                <a:t>CO</a:t>
              </a:r>
              <a:r>
                <a:rPr lang="pt-BR" sz="1800" b="1" i="0">
                  <a:ln>
                    <a:solidFill>
                      <a:srgbClr val="00B050"/>
                    </a:solidFill>
                  </a:ln>
                  <a:solidFill>
                    <a:srgbClr val="FFFF00"/>
                  </a:solidFill>
                  <a:cs typeface="Arial" charset="0"/>
                </a:rPr>
                <a:t>2</a:t>
              </a:r>
              <a:r>
                <a:rPr lang="pt-BR" sz="2400" b="1" i="0">
                  <a:ln>
                    <a:solidFill>
                      <a:srgbClr val="00B050"/>
                    </a:solidFill>
                  </a:ln>
                  <a:solidFill>
                    <a:srgbClr val="FFFF00"/>
                  </a:solidFill>
                  <a:cs typeface="Arial" charset="0"/>
                </a:rPr>
                <a:t>  +  NO</a:t>
              </a:r>
            </a:p>
          </p:txBody>
        </p:sp>
        <p:sp>
          <p:nvSpPr>
            <p:cNvPr id="104533" name="Line 75"/>
            <p:cNvSpPr>
              <a:spLocks noChangeShapeType="1"/>
            </p:cNvSpPr>
            <p:nvPr/>
          </p:nvSpPr>
          <p:spPr bwMode="auto">
            <a:xfrm>
              <a:off x="5867400" y="1898650"/>
              <a:ext cx="936625" cy="0"/>
            </a:xfrm>
            <a:prstGeom prst="line">
              <a:avLst/>
            </a:prstGeom>
            <a:noFill/>
            <a:ln w="57150" cmpd="thinThick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104534" name="Line 76"/>
            <p:cNvSpPr>
              <a:spLocks noChangeShapeType="1"/>
            </p:cNvSpPr>
            <p:nvPr/>
          </p:nvSpPr>
          <p:spPr bwMode="auto">
            <a:xfrm flipH="1">
              <a:off x="5795963" y="2114550"/>
              <a:ext cx="1008062" cy="0"/>
            </a:xfrm>
            <a:prstGeom prst="line">
              <a:avLst/>
            </a:prstGeom>
            <a:noFill/>
            <a:ln w="57150" cmpd="thinThick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ln>
                  <a:solidFill>
                    <a:srgbClr val="00B050"/>
                  </a:solidFill>
                </a:ln>
              </a:endParaRPr>
            </a:p>
          </p:txBody>
        </p:sp>
      </p:grpSp>
      <p:sp>
        <p:nvSpPr>
          <p:cNvPr id="65613" name="Text Box 77"/>
          <p:cNvSpPr txBox="1">
            <a:spLocks noChangeArrowheads="1"/>
          </p:cNvSpPr>
          <p:nvPr/>
        </p:nvSpPr>
        <p:spPr bwMode="auto">
          <a:xfrm>
            <a:off x="2792413" y="2366963"/>
            <a:ext cx="8675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 dirty="0">
                <a:ln>
                  <a:solidFill>
                    <a:srgbClr val="00B050"/>
                  </a:solidFill>
                </a:ln>
                <a:cs typeface="Arial" charset="0"/>
              </a:rPr>
              <a:t>início</a:t>
            </a:r>
          </a:p>
        </p:txBody>
      </p:sp>
      <p:sp>
        <p:nvSpPr>
          <p:cNvPr id="65614" name="Text Box 78"/>
          <p:cNvSpPr txBox="1">
            <a:spLocks noChangeArrowheads="1"/>
          </p:cNvSpPr>
          <p:nvPr/>
        </p:nvSpPr>
        <p:spPr bwMode="auto">
          <a:xfrm>
            <a:off x="1876425" y="2917825"/>
            <a:ext cx="1899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reage / produz</a:t>
            </a:r>
          </a:p>
        </p:txBody>
      </p:sp>
      <p:sp>
        <p:nvSpPr>
          <p:cNvPr id="65615" name="Text Box 79"/>
          <p:cNvSpPr txBox="1">
            <a:spLocks noChangeArrowheads="1"/>
          </p:cNvSpPr>
          <p:nvPr/>
        </p:nvSpPr>
        <p:spPr bwMode="auto">
          <a:xfrm>
            <a:off x="2381250" y="3494088"/>
            <a:ext cx="1372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equilíbrio</a:t>
            </a:r>
          </a:p>
        </p:txBody>
      </p:sp>
      <p:sp>
        <p:nvSpPr>
          <p:cNvPr id="65616" name="Text Box 80"/>
          <p:cNvSpPr txBox="1">
            <a:spLocks noChangeArrowheads="1"/>
          </p:cNvSpPr>
          <p:nvPr/>
        </p:nvSpPr>
        <p:spPr bwMode="auto">
          <a:xfrm>
            <a:off x="6978650" y="3494088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3,5 </a:t>
            </a:r>
          </a:p>
        </p:txBody>
      </p:sp>
      <p:sp>
        <p:nvSpPr>
          <p:cNvPr id="65617" name="Text Box 81"/>
          <p:cNvSpPr txBox="1">
            <a:spLocks noChangeArrowheads="1"/>
          </p:cNvSpPr>
          <p:nvPr/>
        </p:nvSpPr>
        <p:spPr bwMode="auto">
          <a:xfrm>
            <a:off x="8099425" y="3494088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 dirty="0">
                <a:ln>
                  <a:solidFill>
                    <a:srgbClr val="00B050"/>
                  </a:solidFill>
                </a:ln>
                <a:cs typeface="Arial" charset="0"/>
              </a:rPr>
              <a:t>3,5 </a:t>
            </a:r>
          </a:p>
        </p:txBody>
      </p:sp>
      <p:sp>
        <p:nvSpPr>
          <p:cNvPr id="65618" name="Text Box 82"/>
          <p:cNvSpPr txBox="1">
            <a:spLocks noChangeArrowheads="1"/>
          </p:cNvSpPr>
          <p:nvPr/>
        </p:nvSpPr>
        <p:spPr bwMode="auto">
          <a:xfrm>
            <a:off x="6970713" y="2925763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 dirty="0">
                <a:ln>
                  <a:solidFill>
                    <a:srgbClr val="00B050"/>
                  </a:solidFill>
                </a:ln>
                <a:cs typeface="Arial" charset="0"/>
              </a:rPr>
              <a:t>3,5 </a:t>
            </a:r>
          </a:p>
        </p:txBody>
      </p:sp>
      <p:sp>
        <p:nvSpPr>
          <p:cNvPr id="65619" name="Text Box 83"/>
          <p:cNvSpPr txBox="1">
            <a:spLocks noChangeArrowheads="1"/>
          </p:cNvSpPr>
          <p:nvPr/>
        </p:nvSpPr>
        <p:spPr bwMode="auto">
          <a:xfrm>
            <a:off x="8112125" y="2925763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 dirty="0">
                <a:ln>
                  <a:solidFill>
                    <a:srgbClr val="00B050"/>
                  </a:solidFill>
                </a:ln>
                <a:cs typeface="Arial" charset="0"/>
              </a:rPr>
              <a:t>3,5 </a:t>
            </a:r>
          </a:p>
        </p:txBody>
      </p:sp>
      <p:sp>
        <p:nvSpPr>
          <p:cNvPr id="65620" name="Text Box 84"/>
          <p:cNvSpPr txBox="1">
            <a:spLocks noChangeArrowheads="1"/>
          </p:cNvSpPr>
          <p:nvPr/>
        </p:nvSpPr>
        <p:spPr bwMode="auto">
          <a:xfrm>
            <a:off x="3859213" y="3494088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3,0 </a:t>
            </a:r>
          </a:p>
        </p:txBody>
      </p:sp>
      <p:sp>
        <p:nvSpPr>
          <p:cNvPr id="65621" name="Text Box 85"/>
          <p:cNvSpPr txBox="1">
            <a:spLocks noChangeArrowheads="1"/>
          </p:cNvSpPr>
          <p:nvPr/>
        </p:nvSpPr>
        <p:spPr bwMode="auto">
          <a:xfrm>
            <a:off x="4786313" y="3494088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1,5 </a:t>
            </a:r>
          </a:p>
        </p:txBody>
      </p:sp>
      <p:sp>
        <p:nvSpPr>
          <p:cNvPr id="65624" name="Text Box 88"/>
          <p:cNvSpPr txBox="1">
            <a:spLocks noChangeArrowheads="1"/>
          </p:cNvSpPr>
          <p:nvPr/>
        </p:nvSpPr>
        <p:spPr bwMode="auto">
          <a:xfrm>
            <a:off x="3848100" y="2374900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6,5 </a:t>
            </a:r>
          </a:p>
        </p:txBody>
      </p:sp>
      <p:sp>
        <p:nvSpPr>
          <p:cNvPr id="65625" name="Text Box 89"/>
          <p:cNvSpPr txBox="1">
            <a:spLocks noChangeArrowheads="1"/>
          </p:cNvSpPr>
          <p:nvPr/>
        </p:nvSpPr>
        <p:spPr bwMode="auto">
          <a:xfrm>
            <a:off x="4714875" y="2374900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5,0 </a:t>
            </a:r>
          </a:p>
        </p:txBody>
      </p:sp>
      <p:sp>
        <p:nvSpPr>
          <p:cNvPr id="65626" name="Text Box 90"/>
          <p:cNvSpPr txBox="1">
            <a:spLocks noChangeArrowheads="1"/>
          </p:cNvSpPr>
          <p:nvPr/>
        </p:nvSpPr>
        <p:spPr bwMode="auto">
          <a:xfrm>
            <a:off x="3840163" y="2925763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 dirty="0">
                <a:ln>
                  <a:solidFill>
                    <a:srgbClr val="00B050"/>
                  </a:solidFill>
                </a:ln>
                <a:cs typeface="Arial" charset="0"/>
              </a:rPr>
              <a:t>3,5 </a:t>
            </a:r>
          </a:p>
        </p:txBody>
      </p:sp>
      <p:sp>
        <p:nvSpPr>
          <p:cNvPr id="65627" name="Text Box 91"/>
          <p:cNvSpPr txBox="1">
            <a:spLocks noChangeArrowheads="1"/>
          </p:cNvSpPr>
          <p:nvPr/>
        </p:nvSpPr>
        <p:spPr bwMode="auto">
          <a:xfrm>
            <a:off x="4786313" y="2925763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 dirty="0">
                <a:ln>
                  <a:solidFill>
                    <a:srgbClr val="00B050"/>
                  </a:solidFill>
                </a:ln>
                <a:cs typeface="Arial" charset="0"/>
              </a:rPr>
              <a:t>3,5 </a:t>
            </a:r>
          </a:p>
        </p:txBody>
      </p:sp>
      <p:sp>
        <p:nvSpPr>
          <p:cNvPr id="65628" name="Text Box 92"/>
          <p:cNvSpPr txBox="1">
            <a:spLocks noChangeArrowheads="1"/>
          </p:cNvSpPr>
          <p:nvPr/>
        </p:nvSpPr>
        <p:spPr bwMode="auto">
          <a:xfrm>
            <a:off x="6970713" y="2414588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0,0 </a:t>
            </a:r>
          </a:p>
        </p:txBody>
      </p:sp>
      <p:sp>
        <p:nvSpPr>
          <p:cNvPr id="65629" name="Text Box 93"/>
          <p:cNvSpPr txBox="1">
            <a:spLocks noChangeArrowheads="1"/>
          </p:cNvSpPr>
          <p:nvPr/>
        </p:nvSpPr>
        <p:spPr bwMode="auto">
          <a:xfrm>
            <a:off x="8091488" y="2414588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0,0 </a:t>
            </a:r>
          </a:p>
        </p:txBody>
      </p:sp>
      <p:grpSp>
        <p:nvGrpSpPr>
          <p:cNvPr id="4" name="Grupo 11"/>
          <p:cNvGrpSpPr>
            <a:grpSpLocks/>
          </p:cNvGrpSpPr>
          <p:nvPr/>
        </p:nvGrpSpPr>
        <p:grpSpPr bwMode="auto">
          <a:xfrm>
            <a:off x="289652" y="4586288"/>
            <a:ext cx="3503609" cy="729694"/>
            <a:chOff x="289645" y="4586288"/>
            <a:chExt cx="3504371" cy="729694"/>
          </a:xfrm>
        </p:grpSpPr>
        <p:sp>
          <p:nvSpPr>
            <p:cNvPr id="104523" name="Text Box 177"/>
            <p:cNvSpPr txBox="1">
              <a:spLocks noChangeArrowheads="1"/>
            </p:cNvSpPr>
            <p:nvPr/>
          </p:nvSpPr>
          <p:spPr bwMode="auto">
            <a:xfrm>
              <a:off x="289645" y="4792663"/>
              <a:ext cx="9462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pt-BR" sz="1800" b="1" i="0">
                  <a:cs typeface="Arial" charset="0"/>
                </a:rPr>
                <a:t>[ NO ] </a:t>
              </a:r>
            </a:p>
          </p:txBody>
        </p:sp>
        <p:grpSp>
          <p:nvGrpSpPr>
            <p:cNvPr id="5" name="Grupo 3"/>
            <p:cNvGrpSpPr>
              <a:grpSpLocks/>
            </p:cNvGrpSpPr>
            <p:nvPr/>
          </p:nvGrpSpPr>
          <p:grpSpPr bwMode="auto">
            <a:xfrm>
              <a:off x="1307257" y="4586288"/>
              <a:ext cx="2486759" cy="729694"/>
              <a:chOff x="1439863" y="4586288"/>
              <a:chExt cx="2486759" cy="729694"/>
            </a:xfrm>
          </p:grpSpPr>
          <p:sp>
            <p:nvSpPr>
              <p:cNvPr id="104525" name="Text Box 178"/>
              <p:cNvSpPr txBox="1">
                <a:spLocks noChangeArrowheads="1"/>
              </p:cNvSpPr>
              <p:nvPr/>
            </p:nvSpPr>
            <p:spPr bwMode="auto">
              <a:xfrm>
                <a:off x="1439863" y="4797425"/>
                <a:ext cx="38993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800" b="1" i="0">
                    <a:cs typeface="Arial" charset="0"/>
                  </a:rPr>
                  <a:t>= </a:t>
                </a:r>
              </a:p>
            </p:txBody>
          </p:sp>
          <p:sp>
            <p:nvSpPr>
              <p:cNvPr id="104526" name="Line 179"/>
              <p:cNvSpPr>
                <a:spLocks noChangeShapeType="1"/>
              </p:cNvSpPr>
              <p:nvPr/>
            </p:nvSpPr>
            <p:spPr bwMode="auto">
              <a:xfrm>
                <a:off x="1839913" y="4935538"/>
                <a:ext cx="720725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527" name="Text Box 180"/>
              <p:cNvSpPr txBox="1">
                <a:spLocks noChangeArrowheads="1"/>
              </p:cNvSpPr>
              <p:nvPr/>
            </p:nvSpPr>
            <p:spPr bwMode="auto">
              <a:xfrm>
                <a:off x="1874838" y="4586288"/>
                <a:ext cx="58073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800" b="1" i="0">
                    <a:cs typeface="Arial" charset="0"/>
                  </a:rPr>
                  <a:t>3,5 </a:t>
                </a:r>
              </a:p>
            </p:txBody>
          </p:sp>
          <p:sp>
            <p:nvSpPr>
              <p:cNvPr id="104528" name="Text Box 181"/>
              <p:cNvSpPr txBox="1">
                <a:spLocks noChangeArrowheads="1"/>
              </p:cNvSpPr>
              <p:nvPr/>
            </p:nvSpPr>
            <p:spPr bwMode="auto">
              <a:xfrm>
                <a:off x="1843088" y="4946650"/>
                <a:ext cx="58073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800" b="1" i="0">
                    <a:cs typeface="Arial" charset="0"/>
                  </a:rPr>
                  <a:t>2,0 </a:t>
                </a:r>
              </a:p>
            </p:txBody>
          </p:sp>
          <p:sp>
            <p:nvSpPr>
              <p:cNvPr id="104529" name="Text Box 182"/>
              <p:cNvSpPr txBox="1">
                <a:spLocks noChangeArrowheads="1"/>
              </p:cNvSpPr>
              <p:nvPr/>
            </p:nvSpPr>
            <p:spPr bwMode="auto">
              <a:xfrm>
                <a:off x="2593975" y="4776788"/>
                <a:ext cx="38993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800" b="1" i="0">
                    <a:cs typeface="Arial" charset="0"/>
                  </a:rPr>
                  <a:t>= </a:t>
                </a:r>
              </a:p>
            </p:txBody>
          </p:sp>
          <p:sp>
            <p:nvSpPr>
              <p:cNvPr id="104530" name="Text Box 183"/>
              <p:cNvSpPr txBox="1">
                <a:spLocks noChangeArrowheads="1"/>
              </p:cNvSpPr>
              <p:nvPr/>
            </p:nvSpPr>
            <p:spPr bwMode="auto">
              <a:xfrm>
                <a:off x="2921000" y="4776788"/>
                <a:ext cx="10056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800" b="1" i="0">
                    <a:cs typeface="Arial" charset="0"/>
                  </a:rPr>
                  <a:t>1,75 M </a:t>
                </a:r>
              </a:p>
            </p:txBody>
          </p:sp>
        </p:grpSp>
      </p:grpSp>
      <p:grpSp>
        <p:nvGrpSpPr>
          <p:cNvPr id="6" name="Grupo 13"/>
          <p:cNvGrpSpPr>
            <a:grpSpLocks/>
          </p:cNvGrpSpPr>
          <p:nvPr/>
        </p:nvGrpSpPr>
        <p:grpSpPr bwMode="auto">
          <a:xfrm>
            <a:off x="286686" y="6034088"/>
            <a:ext cx="3530386" cy="736044"/>
            <a:chOff x="286678" y="6034088"/>
            <a:chExt cx="3531149" cy="736044"/>
          </a:xfrm>
        </p:grpSpPr>
        <p:sp>
          <p:nvSpPr>
            <p:cNvPr id="104515" name="Text Box 189"/>
            <p:cNvSpPr txBox="1">
              <a:spLocks noChangeArrowheads="1"/>
            </p:cNvSpPr>
            <p:nvPr/>
          </p:nvSpPr>
          <p:spPr bwMode="auto">
            <a:xfrm>
              <a:off x="286678" y="6251575"/>
              <a:ext cx="10649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pt-BR" sz="1800" b="1" i="0">
                  <a:cs typeface="Arial" charset="0"/>
                </a:rPr>
                <a:t>[ NO</a:t>
              </a:r>
              <a:r>
                <a:rPr lang="pt-BR" sz="1600" b="1" i="0">
                  <a:cs typeface="Arial" charset="0"/>
                </a:rPr>
                <a:t>2</a:t>
              </a:r>
              <a:r>
                <a:rPr lang="pt-BR" sz="1800" b="1" i="0">
                  <a:cs typeface="Arial" charset="0"/>
                </a:rPr>
                <a:t> ] </a:t>
              </a:r>
            </a:p>
          </p:txBody>
        </p:sp>
        <p:grpSp>
          <p:nvGrpSpPr>
            <p:cNvPr id="7" name="Grupo 1"/>
            <p:cNvGrpSpPr>
              <a:grpSpLocks/>
            </p:cNvGrpSpPr>
            <p:nvPr/>
          </p:nvGrpSpPr>
          <p:grpSpPr bwMode="auto">
            <a:xfrm>
              <a:off x="1331069" y="6034088"/>
              <a:ext cx="2486758" cy="736044"/>
              <a:chOff x="1463675" y="6034088"/>
              <a:chExt cx="2486758" cy="736044"/>
            </a:xfrm>
          </p:grpSpPr>
          <p:sp>
            <p:nvSpPr>
              <p:cNvPr id="104517" name="Text Box 190"/>
              <p:cNvSpPr txBox="1">
                <a:spLocks noChangeArrowheads="1"/>
              </p:cNvSpPr>
              <p:nvPr/>
            </p:nvSpPr>
            <p:spPr bwMode="auto">
              <a:xfrm>
                <a:off x="1463675" y="6256338"/>
                <a:ext cx="38993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800" b="1" i="0">
                    <a:cs typeface="Arial" charset="0"/>
                  </a:rPr>
                  <a:t>= </a:t>
                </a:r>
              </a:p>
            </p:txBody>
          </p:sp>
          <p:sp>
            <p:nvSpPr>
              <p:cNvPr id="104518" name="Line 191"/>
              <p:cNvSpPr>
                <a:spLocks noChangeShapeType="1"/>
              </p:cNvSpPr>
              <p:nvPr/>
            </p:nvSpPr>
            <p:spPr bwMode="auto">
              <a:xfrm>
                <a:off x="1863725" y="6394450"/>
                <a:ext cx="720725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519" name="Text Box 192"/>
              <p:cNvSpPr txBox="1">
                <a:spLocks noChangeArrowheads="1"/>
              </p:cNvSpPr>
              <p:nvPr/>
            </p:nvSpPr>
            <p:spPr bwMode="auto">
              <a:xfrm>
                <a:off x="1898650" y="6034088"/>
                <a:ext cx="5807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800" b="1" i="0">
                    <a:cs typeface="Arial" charset="0"/>
                  </a:rPr>
                  <a:t>1,5 </a:t>
                </a:r>
              </a:p>
            </p:txBody>
          </p:sp>
          <p:sp>
            <p:nvSpPr>
              <p:cNvPr id="104520" name="Text Box 193"/>
              <p:cNvSpPr txBox="1">
                <a:spLocks noChangeArrowheads="1"/>
              </p:cNvSpPr>
              <p:nvPr/>
            </p:nvSpPr>
            <p:spPr bwMode="auto">
              <a:xfrm>
                <a:off x="1914525" y="6400800"/>
                <a:ext cx="5807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800" b="1" i="0">
                    <a:cs typeface="Arial" charset="0"/>
                  </a:rPr>
                  <a:t>2,0 </a:t>
                </a:r>
              </a:p>
            </p:txBody>
          </p:sp>
          <p:sp>
            <p:nvSpPr>
              <p:cNvPr id="104521" name="Text Box 194"/>
              <p:cNvSpPr txBox="1">
                <a:spLocks noChangeArrowheads="1"/>
              </p:cNvSpPr>
              <p:nvPr/>
            </p:nvSpPr>
            <p:spPr bwMode="auto">
              <a:xfrm>
                <a:off x="2617788" y="6235700"/>
                <a:ext cx="441325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pt-BR" sz="1800" b="1" i="0">
                    <a:cs typeface="Arial" charset="0"/>
                  </a:rPr>
                  <a:t>= </a:t>
                </a:r>
              </a:p>
            </p:txBody>
          </p:sp>
          <p:sp>
            <p:nvSpPr>
              <p:cNvPr id="104522" name="Text Box 195"/>
              <p:cNvSpPr txBox="1">
                <a:spLocks noChangeArrowheads="1"/>
              </p:cNvSpPr>
              <p:nvPr/>
            </p:nvSpPr>
            <p:spPr bwMode="auto">
              <a:xfrm>
                <a:off x="2944813" y="6235700"/>
                <a:ext cx="10056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800" b="1" i="0">
                    <a:cs typeface="Arial" charset="0"/>
                  </a:rPr>
                  <a:t>0,75 M </a:t>
                </a:r>
              </a:p>
            </p:txBody>
          </p:sp>
        </p:grpSp>
      </p:grpSp>
      <p:grpSp>
        <p:nvGrpSpPr>
          <p:cNvPr id="8" name="Grupo 10"/>
          <p:cNvGrpSpPr>
            <a:grpSpLocks/>
          </p:cNvGrpSpPr>
          <p:nvPr/>
        </p:nvGrpSpPr>
        <p:grpSpPr bwMode="auto">
          <a:xfrm>
            <a:off x="323850" y="3860800"/>
            <a:ext cx="3421789" cy="736045"/>
            <a:chOff x="323850" y="3860800"/>
            <a:chExt cx="3422544" cy="736045"/>
          </a:xfrm>
        </p:grpSpPr>
        <p:sp>
          <p:nvSpPr>
            <p:cNvPr id="104506" name="Text Box 196"/>
            <p:cNvSpPr txBox="1">
              <a:spLocks noChangeArrowheads="1"/>
            </p:cNvSpPr>
            <p:nvPr/>
          </p:nvSpPr>
          <p:spPr bwMode="auto">
            <a:xfrm>
              <a:off x="323850" y="4073525"/>
              <a:ext cx="10795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1800" b="1" i="0">
                  <a:cs typeface="Arial" charset="0"/>
                </a:rPr>
                <a:t>[ CO</a:t>
              </a:r>
              <a:r>
                <a:rPr lang="pt-BR" sz="1600" b="1" i="0">
                  <a:cs typeface="Arial" charset="0"/>
                </a:rPr>
                <a:t>2</a:t>
              </a:r>
              <a:r>
                <a:rPr lang="pt-BR" sz="1800" b="1" i="0">
                  <a:cs typeface="Arial" charset="0"/>
                </a:rPr>
                <a:t> ] </a:t>
              </a:r>
            </a:p>
          </p:txBody>
        </p:sp>
        <p:grpSp>
          <p:nvGrpSpPr>
            <p:cNvPr id="9" name="Grupo 5"/>
            <p:cNvGrpSpPr>
              <a:grpSpLocks/>
            </p:cNvGrpSpPr>
            <p:nvPr/>
          </p:nvGrpSpPr>
          <p:grpSpPr bwMode="auto">
            <a:xfrm>
              <a:off x="1259632" y="3860800"/>
              <a:ext cx="2486762" cy="736045"/>
              <a:chOff x="1259632" y="3860800"/>
              <a:chExt cx="2486762" cy="736045"/>
            </a:xfrm>
          </p:grpSpPr>
          <p:sp>
            <p:nvSpPr>
              <p:cNvPr id="104508" name="Text Box 200"/>
              <p:cNvSpPr txBox="1">
                <a:spLocks noChangeArrowheads="1"/>
              </p:cNvSpPr>
              <p:nvPr/>
            </p:nvSpPr>
            <p:spPr bwMode="auto">
              <a:xfrm>
                <a:off x="1710482" y="4227513"/>
                <a:ext cx="5807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800" b="1" i="0">
                    <a:cs typeface="Arial" charset="0"/>
                  </a:rPr>
                  <a:t>2,0 </a:t>
                </a:r>
              </a:p>
            </p:txBody>
          </p:sp>
          <p:grpSp>
            <p:nvGrpSpPr>
              <p:cNvPr id="10" name="Grupo 4"/>
              <p:cNvGrpSpPr>
                <a:grpSpLocks/>
              </p:cNvGrpSpPr>
              <p:nvPr/>
            </p:nvGrpSpPr>
            <p:grpSpPr bwMode="auto">
              <a:xfrm>
                <a:off x="1259632" y="3860800"/>
                <a:ext cx="2486762" cy="586820"/>
                <a:chOff x="1392238" y="3860800"/>
                <a:chExt cx="2486762" cy="586820"/>
              </a:xfrm>
            </p:grpSpPr>
            <p:sp>
              <p:nvSpPr>
                <p:cNvPr id="104510" name="Text Box 197"/>
                <p:cNvSpPr txBox="1">
                  <a:spLocks noChangeArrowheads="1"/>
                </p:cNvSpPr>
                <p:nvPr/>
              </p:nvSpPr>
              <p:spPr bwMode="auto">
                <a:xfrm>
                  <a:off x="1392238" y="4078288"/>
                  <a:ext cx="38993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pt-BR" sz="1800" b="1" i="0" dirty="0">
                      <a:cs typeface="Arial" charset="0"/>
                    </a:rPr>
                    <a:t>= </a:t>
                  </a:r>
                </a:p>
              </p:txBody>
            </p:sp>
            <p:sp>
              <p:nvSpPr>
                <p:cNvPr id="104511" name="Line 198"/>
                <p:cNvSpPr>
                  <a:spLocks noChangeShapeType="1"/>
                </p:cNvSpPr>
                <p:nvPr/>
              </p:nvSpPr>
              <p:spPr bwMode="auto">
                <a:xfrm>
                  <a:off x="1792288" y="4216400"/>
                  <a:ext cx="720725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512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1827213" y="3860800"/>
                  <a:ext cx="58073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pt-BR" sz="1800" b="1" i="0" dirty="0">
                      <a:cs typeface="Arial" charset="0"/>
                    </a:rPr>
                    <a:t>3,5 </a:t>
                  </a:r>
                </a:p>
              </p:txBody>
            </p:sp>
            <p:sp>
              <p:nvSpPr>
                <p:cNvPr id="104513" name="Text Box 201"/>
                <p:cNvSpPr txBox="1">
                  <a:spLocks noChangeArrowheads="1"/>
                </p:cNvSpPr>
                <p:nvPr/>
              </p:nvSpPr>
              <p:spPr bwMode="auto">
                <a:xfrm>
                  <a:off x="2546350" y="4057650"/>
                  <a:ext cx="38993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pt-BR" sz="1800" b="1" i="0">
                      <a:cs typeface="Arial" charset="0"/>
                    </a:rPr>
                    <a:t>= </a:t>
                  </a:r>
                </a:p>
              </p:txBody>
            </p:sp>
            <p:sp>
              <p:nvSpPr>
                <p:cNvPr id="104514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2873375" y="4057650"/>
                  <a:ext cx="100562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pt-BR" sz="1800" b="1" i="0">
                      <a:cs typeface="Arial" charset="0"/>
                    </a:rPr>
                    <a:t>1,75 M </a:t>
                  </a:r>
                </a:p>
              </p:txBody>
            </p:sp>
          </p:grpSp>
        </p:grpSp>
      </p:grpSp>
      <p:grpSp>
        <p:nvGrpSpPr>
          <p:cNvPr id="11" name="Grupo 12"/>
          <p:cNvGrpSpPr>
            <a:grpSpLocks/>
          </p:cNvGrpSpPr>
          <p:nvPr/>
        </p:nvGrpSpPr>
        <p:grpSpPr bwMode="auto">
          <a:xfrm>
            <a:off x="296065" y="5313363"/>
            <a:ext cx="3502823" cy="729694"/>
            <a:chOff x="296059" y="5313363"/>
            <a:chExt cx="3503573" cy="729694"/>
          </a:xfrm>
        </p:grpSpPr>
        <p:sp>
          <p:nvSpPr>
            <p:cNvPr id="104498" name="Text Box 184"/>
            <p:cNvSpPr txBox="1">
              <a:spLocks noChangeArrowheads="1"/>
            </p:cNvSpPr>
            <p:nvPr/>
          </p:nvSpPr>
          <p:spPr bwMode="auto">
            <a:xfrm>
              <a:off x="296059" y="5524500"/>
              <a:ext cx="9334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pt-BR" sz="1800" b="1" i="0">
                  <a:cs typeface="Arial" charset="0"/>
                </a:rPr>
                <a:t>[ CO ] </a:t>
              </a:r>
            </a:p>
          </p:txBody>
        </p:sp>
        <p:grpSp>
          <p:nvGrpSpPr>
            <p:cNvPr id="12" name="Grupo 2"/>
            <p:cNvGrpSpPr>
              <a:grpSpLocks/>
            </p:cNvGrpSpPr>
            <p:nvPr/>
          </p:nvGrpSpPr>
          <p:grpSpPr bwMode="auto">
            <a:xfrm>
              <a:off x="1331069" y="5313363"/>
              <a:ext cx="2468563" cy="729694"/>
              <a:chOff x="1463675" y="5313363"/>
              <a:chExt cx="2468563" cy="729694"/>
            </a:xfrm>
          </p:grpSpPr>
          <p:sp>
            <p:nvSpPr>
              <p:cNvPr id="104500" name="Text Box 185"/>
              <p:cNvSpPr txBox="1">
                <a:spLocks noChangeArrowheads="1"/>
              </p:cNvSpPr>
              <p:nvPr/>
            </p:nvSpPr>
            <p:spPr bwMode="auto">
              <a:xfrm>
                <a:off x="1463675" y="5529263"/>
                <a:ext cx="38993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800" b="1" i="0">
                    <a:cs typeface="Arial" charset="0"/>
                  </a:rPr>
                  <a:t>= </a:t>
                </a:r>
              </a:p>
            </p:txBody>
          </p:sp>
          <p:sp>
            <p:nvSpPr>
              <p:cNvPr id="104501" name="Line 186"/>
              <p:cNvSpPr>
                <a:spLocks noChangeShapeType="1"/>
              </p:cNvSpPr>
              <p:nvPr/>
            </p:nvSpPr>
            <p:spPr bwMode="auto">
              <a:xfrm>
                <a:off x="1863725" y="5667375"/>
                <a:ext cx="720725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502" name="Text Box 187"/>
              <p:cNvSpPr txBox="1">
                <a:spLocks noChangeArrowheads="1"/>
              </p:cNvSpPr>
              <p:nvPr/>
            </p:nvSpPr>
            <p:spPr bwMode="auto">
              <a:xfrm>
                <a:off x="1898650" y="5313363"/>
                <a:ext cx="5807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800" b="1" i="0">
                    <a:cs typeface="Arial" charset="0"/>
                  </a:rPr>
                  <a:t>3,0 </a:t>
                </a:r>
              </a:p>
            </p:txBody>
          </p:sp>
          <p:sp>
            <p:nvSpPr>
              <p:cNvPr id="104503" name="Text Box 188"/>
              <p:cNvSpPr txBox="1">
                <a:spLocks noChangeArrowheads="1"/>
              </p:cNvSpPr>
              <p:nvPr/>
            </p:nvSpPr>
            <p:spPr bwMode="auto">
              <a:xfrm>
                <a:off x="1936750" y="5673725"/>
                <a:ext cx="5807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1800" b="1" i="0">
                    <a:cs typeface="Arial" charset="0"/>
                  </a:rPr>
                  <a:t>2,0 </a:t>
                </a:r>
              </a:p>
            </p:txBody>
          </p:sp>
          <p:sp>
            <p:nvSpPr>
              <p:cNvPr id="104504" name="Text Box 203"/>
              <p:cNvSpPr txBox="1">
                <a:spLocks noChangeArrowheads="1"/>
              </p:cNvSpPr>
              <p:nvPr/>
            </p:nvSpPr>
            <p:spPr bwMode="auto">
              <a:xfrm>
                <a:off x="2524125" y="5492750"/>
                <a:ext cx="39211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pt-BR" sz="1800" b="1" i="0">
                    <a:cs typeface="Arial" charset="0"/>
                  </a:rPr>
                  <a:t>= </a:t>
                </a:r>
              </a:p>
            </p:txBody>
          </p:sp>
          <p:sp>
            <p:nvSpPr>
              <p:cNvPr id="104505" name="Text Box 204"/>
              <p:cNvSpPr txBox="1">
                <a:spLocks noChangeArrowheads="1"/>
              </p:cNvSpPr>
              <p:nvPr/>
            </p:nvSpPr>
            <p:spPr bwMode="auto">
              <a:xfrm>
                <a:off x="2851150" y="5492750"/>
                <a:ext cx="1081088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pt-BR" sz="1800" b="1" i="0">
                    <a:cs typeface="Arial" charset="0"/>
                  </a:rPr>
                  <a:t>1,50 M </a:t>
                </a:r>
              </a:p>
            </p:txBody>
          </p:sp>
        </p:grpSp>
      </p:grpSp>
      <p:sp>
        <p:nvSpPr>
          <p:cNvPr id="65741" name="Line 205"/>
          <p:cNvSpPr>
            <a:spLocks noChangeShapeType="1"/>
          </p:cNvSpPr>
          <p:nvPr/>
        </p:nvSpPr>
        <p:spPr bwMode="auto">
          <a:xfrm>
            <a:off x="4211638" y="4005263"/>
            <a:ext cx="0" cy="273685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3" name="Grupo 7"/>
          <p:cNvGrpSpPr>
            <a:grpSpLocks/>
          </p:cNvGrpSpPr>
          <p:nvPr/>
        </p:nvGrpSpPr>
        <p:grpSpPr bwMode="auto">
          <a:xfrm>
            <a:off x="4500563" y="4933950"/>
            <a:ext cx="2520950" cy="802720"/>
            <a:chOff x="4572000" y="4933950"/>
            <a:chExt cx="2520950" cy="802720"/>
          </a:xfrm>
        </p:grpSpPr>
        <p:sp>
          <p:nvSpPr>
            <p:cNvPr id="104489" name="Text Box 69"/>
            <p:cNvSpPr txBox="1">
              <a:spLocks noChangeArrowheads="1"/>
            </p:cNvSpPr>
            <p:nvPr/>
          </p:nvSpPr>
          <p:spPr bwMode="auto">
            <a:xfrm>
              <a:off x="6308725" y="4933950"/>
              <a:ext cx="6479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cs typeface="Arial" charset="0"/>
                </a:rPr>
                <a:t>1,75</a:t>
              </a:r>
            </a:p>
          </p:txBody>
        </p:sp>
        <p:sp>
          <p:nvSpPr>
            <p:cNvPr id="104490" name="Text Box 70"/>
            <p:cNvSpPr txBox="1">
              <a:spLocks noChangeArrowheads="1"/>
            </p:cNvSpPr>
            <p:nvPr/>
          </p:nvSpPr>
          <p:spPr bwMode="auto">
            <a:xfrm>
              <a:off x="5435600" y="5367338"/>
              <a:ext cx="6479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cs typeface="Arial" charset="0"/>
                </a:rPr>
                <a:t>1,50</a:t>
              </a:r>
            </a:p>
          </p:txBody>
        </p:sp>
        <p:sp>
          <p:nvSpPr>
            <p:cNvPr id="104491" name="Text Box 71"/>
            <p:cNvSpPr txBox="1">
              <a:spLocks noChangeArrowheads="1"/>
            </p:cNvSpPr>
            <p:nvPr/>
          </p:nvSpPr>
          <p:spPr bwMode="auto">
            <a:xfrm>
              <a:off x="6227763" y="5367338"/>
              <a:ext cx="6479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cs typeface="Arial" charset="0"/>
                </a:rPr>
                <a:t>0,75</a:t>
              </a:r>
            </a:p>
          </p:txBody>
        </p:sp>
        <p:sp>
          <p:nvSpPr>
            <p:cNvPr id="104492" name="Text Box 206"/>
            <p:cNvSpPr txBox="1">
              <a:spLocks noChangeArrowheads="1"/>
            </p:cNvSpPr>
            <p:nvPr/>
          </p:nvSpPr>
          <p:spPr bwMode="auto">
            <a:xfrm>
              <a:off x="5435600" y="4933950"/>
              <a:ext cx="6479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cs typeface="Arial" charset="0"/>
                </a:rPr>
                <a:t>1,75</a:t>
              </a:r>
            </a:p>
          </p:txBody>
        </p:sp>
        <p:sp>
          <p:nvSpPr>
            <p:cNvPr id="104493" name="Text Box 207"/>
            <p:cNvSpPr txBox="1">
              <a:spLocks noChangeArrowheads="1"/>
            </p:cNvSpPr>
            <p:nvPr/>
          </p:nvSpPr>
          <p:spPr bwMode="auto">
            <a:xfrm>
              <a:off x="5076825" y="5080000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cs typeface="Arial" charset="0"/>
                </a:rPr>
                <a:t>= </a:t>
              </a:r>
            </a:p>
          </p:txBody>
        </p:sp>
        <p:sp>
          <p:nvSpPr>
            <p:cNvPr id="104494" name="Line 208"/>
            <p:cNvSpPr>
              <a:spLocks noChangeShapeType="1"/>
            </p:cNvSpPr>
            <p:nvPr/>
          </p:nvSpPr>
          <p:spPr bwMode="auto">
            <a:xfrm>
              <a:off x="5508625" y="5295900"/>
              <a:ext cx="1584325" cy="476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4495" name="Text Box 209"/>
            <p:cNvSpPr txBox="1">
              <a:spLocks noChangeArrowheads="1"/>
            </p:cNvSpPr>
            <p:nvPr/>
          </p:nvSpPr>
          <p:spPr bwMode="auto">
            <a:xfrm>
              <a:off x="4572000" y="5080000"/>
              <a:ext cx="5826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cs typeface="Arial" charset="0"/>
                </a:rPr>
                <a:t>K</a:t>
              </a:r>
              <a:r>
                <a:rPr lang="pt-BR" sz="1600" b="1" i="0">
                  <a:cs typeface="Arial" charset="0"/>
                </a:rPr>
                <a:t>C</a:t>
              </a:r>
            </a:p>
          </p:txBody>
        </p:sp>
        <p:sp>
          <p:nvSpPr>
            <p:cNvPr id="104496" name="Text Box 214"/>
            <p:cNvSpPr txBox="1">
              <a:spLocks noChangeArrowheads="1"/>
            </p:cNvSpPr>
            <p:nvPr/>
          </p:nvSpPr>
          <p:spPr bwMode="auto">
            <a:xfrm>
              <a:off x="6105525" y="5054600"/>
              <a:ext cx="2792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200" b="1" i="0">
                  <a:cs typeface="Arial" charset="0"/>
                </a:rPr>
                <a:t>x</a:t>
              </a:r>
            </a:p>
          </p:txBody>
        </p:sp>
        <p:sp>
          <p:nvSpPr>
            <p:cNvPr id="104497" name="Text Box 215"/>
            <p:cNvSpPr txBox="1">
              <a:spLocks noChangeArrowheads="1"/>
            </p:cNvSpPr>
            <p:nvPr/>
          </p:nvSpPr>
          <p:spPr bwMode="auto">
            <a:xfrm>
              <a:off x="6054725" y="5438775"/>
              <a:ext cx="2792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200" b="1" i="0">
                  <a:cs typeface="Arial" charset="0"/>
                </a:rPr>
                <a:t>x</a:t>
              </a:r>
            </a:p>
          </p:txBody>
        </p:sp>
      </p:grpSp>
      <p:grpSp>
        <p:nvGrpSpPr>
          <p:cNvPr id="14" name="Grupo 8"/>
          <p:cNvGrpSpPr>
            <a:grpSpLocks/>
          </p:cNvGrpSpPr>
          <p:nvPr/>
        </p:nvGrpSpPr>
        <p:grpSpPr bwMode="auto">
          <a:xfrm>
            <a:off x="4500563" y="5797550"/>
            <a:ext cx="1943100" cy="802720"/>
            <a:chOff x="4500563" y="5797550"/>
            <a:chExt cx="1943100" cy="802720"/>
          </a:xfrm>
        </p:grpSpPr>
        <p:sp>
          <p:nvSpPr>
            <p:cNvPr id="104484" name="Text Box 216"/>
            <p:cNvSpPr txBox="1">
              <a:spLocks noChangeArrowheads="1"/>
            </p:cNvSpPr>
            <p:nvPr/>
          </p:nvSpPr>
          <p:spPr bwMode="auto">
            <a:xfrm>
              <a:off x="5364163" y="5797550"/>
              <a:ext cx="9140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cs typeface="Arial" charset="0"/>
                </a:rPr>
                <a:t>3,0625</a:t>
              </a:r>
            </a:p>
          </p:txBody>
        </p:sp>
        <p:sp>
          <p:nvSpPr>
            <p:cNvPr id="104485" name="Text Box 217"/>
            <p:cNvSpPr txBox="1">
              <a:spLocks noChangeArrowheads="1"/>
            </p:cNvSpPr>
            <p:nvPr/>
          </p:nvSpPr>
          <p:spPr bwMode="auto">
            <a:xfrm>
              <a:off x="5437188" y="6230938"/>
              <a:ext cx="7809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cs typeface="Arial" charset="0"/>
                </a:rPr>
                <a:t>1,125</a:t>
              </a:r>
            </a:p>
          </p:txBody>
        </p:sp>
        <p:sp>
          <p:nvSpPr>
            <p:cNvPr id="104486" name="Text Box 218"/>
            <p:cNvSpPr txBox="1">
              <a:spLocks noChangeArrowheads="1"/>
            </p:cNvSpPr>
            <p:nvPr/>
          </p:nvSpPr>
          <p:spPr bwMode="auto">
            <a:xfrm>
              <a:off x="5003800" y="5978525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cs typeface="Arial" charset="0"/>
                </a:rPr>
                <a:t>= </a:t>
              </a:r>
            </a:p>
          </p:txBody>
        </p:sp>
        <p:sp>
          <p:nvSpPr>
            <p:cNvPr id="104487" name="Text Box 219"/>
            <p:cNvSpPr txBox="1">
              <a:spLocks noChangeArrowheads="1"/>
            </p:cNvSpPr>
            <p:nvPr/>
          </p:nvSpPr>
          <p:spPr bwMode="auto">
            <a:xfrm>
              <a:off x="4500563" y="5948363"/>
              <a:ext cx="5746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cs typeface="Arial" charset="0"/>
                </a:rPr>
                <a:t>K</a:t>
              </a:r>
              <a:r>
                <a:rPr lang="pt-BR" sz="1600" b="1" i="0">
                  <a:cs typeface="Arial" charset="0"/>
                </a:rPr>
                <a:t>C</a:t>
              </a:r>
            </a:p>
          </p:txBody>
        </p:sp>
        <p:sp>
          <p:nvSpPr>
            <p:cNvPr id="104488" name="Line 220"/>
            <p:cNvSpPr>
              <a:spLocks noChangeShapeType="1"/>
            </p:cNvSpPr>
            <p:nvPr/>
          </p:nvSpPr>
          <p:spPr bwMode="auto">
            <a:xfrm>
              <a:off x="5435600" y="6164263"/>
              <a:ext cx="1008063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upo 9"/>
          <p:cNvGrpSpPr>
            <a:grpSpLocks/>
          </p:cNvGrpSpPr>
          <p:nvPr/>
        </p:nvGrpSpPr>
        <p:grpSpPr bwMode="auto">
          <a:xfrm>
            <a:off x="6516216" y="5949280"/>
            <a:ext cx="2160587" cy="366713"/>
            <a:chOff x="6659563" y="5949950"/>
            <a:chExt cx="2160587" cy="366713"/>
          </a:xfrm>
        </p:grpSpPr>
        <p:sp>
          <p:nvSpPr>
            <p:cNvPr id="65757" name="Text Box 221"/>
            <p:cNvSpPr txBox="1">
              <a:spLocks noChangeArrowheads="1"/>
            </p:cNvSpPr>
            <p:nvPr/>
          </p:nvSpPr>
          <p:spPr bwMode="auto">
            <a:xfrm>
              <a:off x="7380288" y="5949950"/>
              <a:ext cx="1439862" cy="36671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sz="1800" b="1" i="0" dirty="0" smtClean="0">
                  <a:solidFill>
                    <a:srgbClr val="FFFF00"/>
                  </a:solidFill>
                  <a:cs typeface="Arial" charset="0"/>
                </a:rPr>
                <a:t>K</a:t>
              </a:r>
              <a:r>
                <a:rPr lang="pt-BR" sz="1600" b="1" i="0" dirty="0" smtClean="0">
                  <a:solidFill>
                    <a:srgbClr val="FFFF00"/>
                  </a:solidFill>
                  <a:cs typeface="Arial" charset="0"/>
                </a:rPr>
                <a:t>C </a:t>
              </a:r>
              <a:r>
                <a:rPr lang="pt-BR" sz="1800" b="1" i="0" dirty="0" smtClean="0">
                  <a:solidFill>
                    <a:srgbClr val="FFFF00"/>
                  </a:solidFill>
                  <a:cs typeface="Arial" charset="0"/>
                </a:rPr>
                <a:t>= 2,72</a:t>
              </a:r>
              <a:endParaRPr lang="pt-BR" sz="1600" b="1" i="0" dirty="0" smtClean="0">
                <a:solidFill>
                  <a:srgbClr val="FFFF00"/>
                </a:solidFill>
                <a:cs typeface="Arial" charset="0"/>
              </a:endParaRPr>
            </a:p>
          </p:txBody>
        </p:sp>
        <p:sp>
          <p:nvSpPr>
            <p:cNvPr id="65758" name="AutoShape 222"/>
            <p:cNvSpPr>
              <a:spLocks noChangeArrowheads="1"/>
            </p:cNvSpPr>
            <p:nvPr/>
          </p:nvSpPr>
          <p:spPr bwMode="auto">
            <a:xfrm>
              <a:off x="6659563" y="6021388"/>
              <a:ext cx="576262" cy="2159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ln>
              <a:solidFill>
                <a:srgbClr val="FFFF00"/>
              </a:solidFill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pt-BR" i="0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6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6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6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6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6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6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6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1000"/>
                                        <p:tgtEl>
                                          <p:spTgt spid="6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1000"/>
                                        <p:tgtEl>
                                          <p:spTgt spid="6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6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6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autoRev="1" fill="hold"/>
                                        <p:tgtEl>
                                          <p:spTgt spid="65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autoRev="1" fill="hold"/>
                                        <p:tgtEl>
                                          <p:spTgt spid="65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autoRev="1" fill="hold"/>
                                        <p:tgtEl>
                                          <p:spTgt spid="65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13" grpId="0"/>
      <p:bldP spid="65614" grpId="0"/>
      <p:bldP spid="65615" grpId="0"/>
      <p:bldP spid="65616" grpId="0"/>
      <p:bldP spid="65617" grpId="0"/>
      <p:bldP spid="65618" grpId="0"/>
      <p:bldP spid="65619" grpId="0"/>
      <p:bldP spid="65620" grpId="0"/>
      <p:bldP spid="65621" grpId="0"/>
      <p:bldP spid="65624" grpId="0"/>
      <p:bldP spid="65625" grpId="0"/>
      <p:bldP spid="65626" grpId="0"/>
      <p:bldP spid="65627" grpId="0"/>
      <p:bldP spid="65628" grpId="0"/>
      <p:bldP spid="65629" grpId="0"/>
      <p:bldP spid="657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9"/>
          <p:cNvSpPr>
            <a:spLocks noChangeArrowheads="1"/>
          </p:cNvSpPr>
          <p:nvPr/>
        </p:nvSpPr>
        <p:spPr bwMode="auto">
          <a:xfrm>
            <a:off x="107950" y="126580"/>
            <a:ext cx="8856663" cy="172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800" b="1" i="0" dirty="0">
                <a:cs typeface="Arial" charset="0"/>
              </a:rPr>
              <a:t>05) Em um recipiente de 400 mL são colocados 2 mols de PCl</a:t>
            </a:r>
            <a:r>
              <a:rPr lang="pt-BR" sz="1600" b="1" i="0" dirty="0">
                <a:cs typeface="Arial" charset="0"/>
              </a:rPr>
              <a:t>5 </a:t>
            </a:r>
            <a:r>
              <a:rPr lang="pt-BR" sz="1800" b="1" i="0" dirty="0">
                <a:cs typeface="Arial" charset="0"/>
              </a:rPr>
              <a:t>gasoso a uma determinada temperatura. Esse gás se decompõem segundo a reação química abaixo, e, o equilíbrio foi alcançado quando 20% do pentacloreto de fósforo reagiram (% em mols). A constante de equilíbrio, </a:t>
            </a:r>
            <a:r>
              <a:rPr lang="pt-BR" sz="1800" b="1" i="0" dirty="0" err="1">
                <a:cs typeface="Arial" charset="0"/>
              </a:rPr>
              <a:t>Kc</a:t>
            </a:r>
            <a:r>
              <a:rPr lang="pt-BR" sz="1800" b="1" i="0" dirty="0">
                <a:cs typeface="Arial" charset="0"/>
              </a:rPr>
              <a:t>, nessas condições, vale:</a:t>
            </a:r>
          </a:p>
        </p:txBody>
      </p:sp>
      <p:sp>
        <p:nvSpPr>
          <p:cNvPr id="67664" name="Rectangle 80"/>
          <p:cNvSpPr>
            <a:spLocks noChangeArrowheads="1"/>
          </p:cNvSpPr>
          <p:nvPr/>
        </p:nvSpPr>
        <p:spPr bwMode="auto">
          <a:xfrm>
            <a:off x="87704" y="1719731"/>
            <a:ext cx="1199367" cy="185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30000"/>
              </a:lnSpc>
              <a:tabLst>
                <a:tab pos="457200" algn="l"/>
                <a:tab pos="630238" algn="l"/>
              </a:tabLst>
            </a:pPr>
            <a:r>
              <a:rPr lang="pt-BR" sz="1800" b="1" i="0" dirty="0">
                <a:cs typeface="Arial" charset="0"/>
              </a:rPr>
              <a:t>a)  4,0.</a:t>
            </a:r>
          </a:p>
          <a:p>
            <a:pPr algn="just">
              <a:lnSpc>
                <a:spcPct val="130000"/>
              </a:lnSpc>
              <a:tabLst>
                <a:tab pos="457200" algn="l"/>
                <a:tab pos="630238" algn="l"/>
              </a:tabLst>
            </a:pPr>
            <a:r>
              <a:rPr lang="pt-BR" sz="1800" b="1" i="0" dirty="0">
                <a:cs typeface="Arial" charset="0"/>
              </a:rPr>
              <a:t>b)  1,0.</a:t>
            </a:r>
          </a:p>
          <a:p>
            <a:pPr algn="just">
              <a:lnSpc>
                <a:spcPct val="130000"/>
              </a:lnSpc>
              <a:tabLst>
                <a:tab pos="457200" algn="l"/>
                <a:tab pos="630238" algn="l"/>
              </a:tabLst>
            </a:pPr>
            <a:r>
              <a:rPr lang="pt-BR" sz="1800" b="1" i="0" dirty="0">
                <a:cs typeface="Arial" charset="0"/>
              </a:rPr>
              <a:t>c)  0,5.</a:t>
            </a:r>
          </a:p>
          <a:p>
            <a:pPr algn="just">
              <a:lnSpc>
                <a:spcPct val="130000"/>
              </a:lnSpc>
              <a:tabLst>
                <a:tab pos="457200" algn="l"/>
                <a:tab pos="630238" algn="l"/>
              </a:tabLst>
            </a:pPr>
            <a:r>
              <a:rPr lang="pt-BR" sz="1800" b="1" i="0" dirty="0">
                <a:cs typeface="Arial" charset="0"/>
              </a:rPr>
              <a:t>d)  0,25.</a:t>
            </a:r>
          </a:p>
          <a:p>
            <a:pPr algn="just">
              <a:lnSpc>
                <a:spcPct val="130000"/>
              </a:lnSpc>
              <a:tabLst>
                <a:tab pos="457200" algn="l"/>
                <a:tab pos="630238" algn="l"/>
              </a:tabLst>
            </a:pPr>
            <a:r>
              <a:rPr lang="pt-BR" sz="1800" b="1" i="0" dirty="0">
                <a:cs typeface="Arial" charset="0"/>
              </a:rPr>
              <a:t>e)  0,025.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3713163" y="1916083"/>
            <a:ext cx="4287851" cy="400110"/>
            <a:chOff x="4344988" y="1916083"/>
            <a:chExt cx="4287851" cy="400110"/>
          </a:xfrm>
        </p:grpSpPr>
        <p:sp>
          <p:nvSpPr>
            <p:cNvPr id="105536" name="Rectangle 81"/>
            <p:cNvSpPr>
              <a:spLocks noChangeArrowheads="1"/>
            </p:cNvSpPr>
            <p:nvPr/>
          </p:nvSpPr>
          <p:spPr bwMode="auto">
            <a:xfrm>
              <a:off x="4344988" y="1916083"/>
              <a:ext cx="7857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t-BR" sz="2000" b="1" i="0">
                  <a:ln>
                    <a:solidFill>
                      <a:srgbClr val="00B050"/>
                    </a:solidFill>
                  </a:ln>
                  <a:cs typeface="Arial" charset="0"/>
                </a:rPr>
                <a:t>PCl</a:t>
              </a:r>
              <a:r>
                <a:rPr lang="pt-BR" sz="1600" b="1" i="0">
                  <a:ln>
                    <a:solidFill>
                      <a:srgbClr val="00B050"/>
                    </a:solidFill>
                  </a:ln>
                  <a:cs typeface="Arial" charset="0"/>
                </a:rPr>
                <a:t>5</a:t>
              </a:r>
            </a:p>
          </p:txBody>
        </p:sp>
        <p:sp>
          <p:nvSpPr>
            <p:cNvPr id="105537" name="Rectangle 82"/>
            <p:cNvSpPr>
              <a:spLocks noChangeArrowheads="1"/>
            </p:cNvSpPr>
            <p:nvPr/>
          </p:nvSpPr>
          <p:spPr bwMode="auto">
            <a:xfrm>
              <a:off x="6694488" y="1916083"/>
              <a:ext cx="19383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t-BR" sz="2000" b="1" i="0">
                  <a:ln>
                    <a:solidFill>
                      <a:srgbClr val="00B050"/>
                    </a:solidFill>
                  </a:ln>
                  <a:cs typeface="Arial" charset="0"/>
                </a:rPr>
                <a:t>PCl</a:t>
              </a:r>
              <a:r>
                <a:rPr lang="pt-BR" sz="1600" b="1" i="0">
                  <a:ln>
                    <a:solidFill>
                      <a:srgbClr val="00B050"/>
                    </a:solidFill>
                  </a:ln>
                  <a:cs typeface="Arial" charset="0"/>
                </a:rPr>
                <a:t>3</a:t>
              </a:r>
              <a:r>
                <a:rPr lang="pt-BR" sz="2000" b="1" i="0">
                  <a:ln>
                    <a:solidFill>
                      <a:srgbClr val="00B050"/>
                    </a:solidFill>
                  </a:ln>
                  <a:cs typeface="Arial" charset="0"/>
                </a:rPr>
                <a:t>    +    Cl</a:t>
              </a:r>
              <a:r>
                <a:rPr lang="pt-BR" sz="1600" b="1" i="0">
                  <a:ln>
                    <a:solidFill>
                      <a:srgbClr val="00B050"/>
                    </a:solidFill>
                  </a:ln>
                  <a:cs typeface="Arial" charset="0"/>
                </a:rPr>
                <a:t>2</a:t>
              </a:r>
            </a:p>
          </p:txBody>
        </p:sp>
        <p:sp>
          <p:nvSpPr>
            <p:cNvPr id="105538" name="Line 83"/>
            <p:cNvSpPr>
              <a:spLocks noChangeShapeType="1"/>
            </p:cNvSpPr>
            <p:nvPr/>
          </p:nvSpPr>
          <p:spPr bwMode="auto">
            <a:xfrm>
              <a:off x="5353050" y="2060575"/>
              <a:ext cx="1152525" cy="0"/>
            </a:xfrm>
            <a:prstGeom prst="line">
              <a:avLst/>
            </a:prstGeom>
            <a:noFill/>
            <a:ln w="57150" cmpd="thickThin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105539" name="Line 84"/>
            <p:cNvSpPr>
              <a:spLocks noChangeShapeType="1"/>
            </p:cNvSpPr>
            <p:nvPr/>
          </p:nvSpPr>
          <p:spPr bwMode="auto">
            <a:xfrm flipH="1">
              <a:off x="5364163" y="2233613"/>
              <a:ext cx="1152525" cy="0"/>
            </a:xfrm>
            <a:prstGeom prst="line">
              <a:avLst/>
            </a:prstGeom>
            <a:noFill/>
            <a:ln w="57150" cmpd="thickThin">
              <a:solidFill>
                <a:srgbClr val="7030A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ln>
                  <a:solidFill>
                    <a:srgbClr val="00B050"/>
                  </a:solidFill>
                </a:ln>
              </a:endParaRPr>
            </a:p>
          </p:txBody>
        </p:sp>
      </p:grpSp>
      <p:sp>
        <p:nvSpPr>
          <p:cNvPr id="67669" name="Text Box 85"/>
          <p:cNvSpPr txBox="1">
            <a:spLocks noChangeArrowheads="1"/>
          </p:cNvSpPr>
          <p:nvPr/>
        </p:nvSpPr>
        <p:spPr bwMode="auto">
          <a:xfrm>
            <a:off x="2170113" y="2492375"/>
            <a:ext cx="8675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 dirty="0">
                <a:ln>
                  <a:solidFill>
                    <a:srgbClr val="00B050"/>
                  </a:solidFill>
                </a:ln>
                <a:cs typeface="Arial" charset="0"/>
              </a:rPr>
              <a:t>início</a:t>
            </a:r>
          </a:p>
        </p:txBody>
      </p:sp>
      <p:sp>
        <p:nvSpPr>
          <p:cNvPr id="67670" name="Text Box 86"/>
          <p:cNvSpPr txBox="1">
            <a:spLocks noChangeArrowheads="1"/>
          </p:cNvSpPr>
          <p:nvPr/>
        </p:nvSpPr>
        <p:spPr bwMode="auto">
          <a:xfrm>
            <a:off x="3770313" y="2492375"/>
            <a:ext cx="51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2,0 </a:t>
            </a:r>
          </a:p>
        </p:txBody>
      </p:sp>
      <p:sp>
        <p:nvSpPr>
          <p:cNvPr id="67671" name="Text Box 87"/>
          <p:cNvSpPr txBox="1">
            <a:spLocks noChangeArrowheads="1"/>
          </p:cNvSpPr>
          <p:nvPr/>
        </p:nvSpPr>
        <p:spPr bwMode="auto">
          <a:xfrm>
            <a:off x="6184900" y="2492375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0,0 </a:t>
            </a:r>
          </a:p>
        </p:txBody>
      </p:sp>
      <p:sp>
        <p:nvSpPr>
          <p:cNvPr id="67672" name="Text Box 88"/>
          <p:cNvSpPr txBox="1">
            <a:spLocks noChangeArrowheads="1"/>
          </p:cNvSpPr>
          <p:nvPr/>
        </p:nvSpPr>
        <p:spPr bwMode="auto">
          <a:xfrm>
            <a:off x="7369175" y="2492375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0,0 </a:t>
            </a:r>
          </a:p>
        </p:txBody>
      </p:sp>
      <p:sp>
        <p:nvSpPr>
          <p:cNvPr id="67673" name="Text Box 89"/>
          <p:cNvSpPr txBox="1">
            <a:spLocks noChangeArrowheads="1"/>
          </p:cNvSpPr>
          <p:nvPr/>
        </p:nvSpPr>
        <p:spPr bwMode="auto">
          <a:xfrm>
            <a:off x="1619250" y="2852738"/>
            <a:ext cx="1899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reage / produz</a:t>
            </a:r>
          </a:p>
        </p:txBody>
      </p:sp>
      <p:sp>
        <p:nvSpPr>
          <p:cNvPr id="67674" name="Text Box 90"/>
          <p:cNvSpPr txBox="1">
            <a:spLocks noChangeArrowheads="1"/>
          </p:cNvSpPr>
          <p:nvPr/>
        </p:nvSpPr>
        <p:spPr bwMode="auto">
          <a:xfrm>
            <a:off x="3729038" y="2852738"/>
            <a:ext cx="55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0,4 </a:t>
            </a:r>
          </a:p>
        </p:txBody>
      </p:sp>
      <p:sp>
        <p:nvSpPr>
          <p:cNvPr id="67675" name="Text Box 91"/>
          <p:cNvSpPr txBox="1">
            <a:spLocks noChangeArrowheads="1"/>
          </p:cNvSpPr>
          <p:nvPr/>
        </p:nvSpPr>
        <p:spPr bwMode="auto">
          <a:xfrm>
            <a:off x="250825" y="3779193"/>
            <a:ext cx="3235325" cy="3698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800" b="1" i="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Reage : n = 0,2 </a:t>
            </a:r>
            <a:r>
              <a:rPr lang="pt-BR" sz="1600" b="1" i="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x</a:t>
            </a:r>
            <a:r>
              <a:rPr lang="pt-BR" sz="1800" b="1" i="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2 = 0,4 mol</a:t>
            </a:r>
          </a:p>
        </p:txBody>
      </p:sp>
      <p:sp>
        <p:nvSpPr>
          <p:cNvPr id="67681" name="Text Box 97"/>
          <p:cNvSpPr txBox="1">
            <a:spLocks noChangeArrowheads="1"/>
          </p:cNvSpPr>
          <p:nvPr/>
        </p:nvSpPr>
        <p:spPr bwMode="auto">
          <a:xfrm>
            <a:off x="6156325" y="2852738"/>
            <a:ext cx="563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0,4 </a:t>
            </a:r>
          </a:p>
        </p:txBody>
      </p:sp>
      <p:sp>
        <p:nvSpPr>
          <p:cNvPr id="67682" name="Text Box 98"/>
          <p:cNvSpPr txBox="1">
            <a:spLocks noChangeArrowheads="1"/>
          </p:cNvSpPr>
          <p:nvPr/>
        </p:nvSpPr>
        <p:spPr bwMode="auto">
          <a:xfrm>
            <a:off x="7369175" y="2852738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0,4 </a:t>
            </a:r>
          </a:p>
        </p:txBody>
      </p:sp>
      <p:sp>
        <p:nvSpPr>
          <p:cNvPr id="67683" name="Text Box 99"/>
          <p:cNvSpPr txBox="1">
            <a:spLocks noChangeArrowheads="1"/>
          </p:cNvSpPr>
          <p:nvPr/>
        </p:nvSpPr>
        <p:spPr bwMode="auto">
          <a:xfrm>
            <a:off x="6184900" y="3219450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0,4 </a:t>
            </a:r>
          </a:p>
        </p:txBody>
      </p:sp>
      <p:sp>
        <p:nvSpPr>
          <p:cNvPr id="67684" name="Text Box 100"/>
          <p:cNvSpPr txBox="1">
            <a:spLocks noChangeArrowheads="1"/>
          </p:cNvSpPr>
          <p:nvPr/>
        </p:nvSpPr>
        <p:spPr bwMode="auto">
          <a:xfrm>
            <a:off x="7369175" y="3219450"/>
            <a:ext cx="580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0,4 </a:t>
            </a:r>
          </a:p>
        </p:txBody>
      </p:sp>
      <p:sp>
        <p:nvSpPr>
          <p:cNvPr id="67685" name="Text Box 101"/>
          <p:cNvSpPr txBox="1">
            <a:spLocks noChangeArrowheads="1"/>
          </p:cNvSpPr>
          <p:nvPr/>
        </p:nvSpPr>
        <p:spPr bwMode="auto">
          <a:xfrm>
            <a:off x="3770313" y="3213100"/>
            <a:ext cx="51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1,6 </a:t>
            </a:r>
          </a:p>
        </p:txBody>
      </p:sp>
      <p:sp>
        <p:nvSpPr>
          <p:cNvPr id="67686" name="Text Box 102"/>
          <p:cNvSpPr txBox="1">
            <a:spLocks noChangeArrowheads="1"/>
          </p:cNvSpPr>
          <p:nvPr/>
        </p:nvSpPr>
        <p:spPr bwMode="auto">
          <a:xfrm>
            <a:off x="1924050" y="3206750"/>
            <a:ext cx="1372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>
                <a:ln>
                  <a:solidFill>
                    <a:srgbClr val="00B050"/>
                  </a:solidFill>
                </a:ln>
                <a:cs typeface="Arial" charset="0"/>
              </a:rPr>
              <a:t>equilíbrio</a:t>
            </a:r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220663" y="4208463"/>
            <a:ext cx="3199209" cy="725487"/>
            <a:chOff x="220663" y="3849688"/>
            <a:chExt cx="3241675" cy="725487"/>
          </a:xfrm>
        </p:grpSpPr>
        <p:sp>
          <p:nvSpPr>
            <p:cNvPr id="105530" name="Text Box 104"/>
            <p:cNvSpPr txBox="1">
              <a:spLocks noChangeArrowheads="1"/>
            </p:cNvSpPr>
            <p:nvPr/>
          </p:nvSpPr>
          <p:spPr bwMode="auto">
            <a:xfrm>
              <a:off x="220663" y="3987800"/>
              <a:ext cx="11525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[ PCl</a:t>
              </a:r>
              <a:r>
                <a:rPr lang="pt-BR" sz="1600" b="1" i="0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3</a:t>
              </a:r>
              <a:r>
                <a:rPr lang="pt-BR" sz="1800" b="1" i="0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 ] </a:t>
              </a:r>
            </a:p>
          </p:txBody>
        </p:sp>
        <p:sp>
          <p:nvSpPr>
            <p:cNvPr id="105531" name="Text Box 106"/>
            <p:cNvSpPr txBox="1">
              <a:spLocks noChangeArrowheads="1"/>
            </p:cNvSpPr>
            <p:nvPr/>
          </p:nvSpPr>
          <p:spPr bwMode="auto">
            <a:xfrm>
              <a:off x="1271588" y="3994150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= </a:t>
              </a:r>
            </a:p>
          </p:txBody>
        </p:sp>
        <p:sp>
          <p:nvSpPr>
            <p:cNvPr id="105532" name="Line 107"/>
            <p:cNvSpPr>
              <a:spLocks noChangeShapeType="1"/>
            </p:cNvSpPr>
            <p:nvPr/>
          </p:nvSpPr>
          <p:spPr bwMode="auto">
            <a:xfrm flipV="1">
              <a:off x="1673225" y="4216400"/>
              <a:ext cx="50482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5533" name="Text Box 108"/>
            <p:cNvSpPr txBox="1">
              <a:spLocks noChangeArrowheads="1"/>
            </p:cNvSpPr>
            <p:nvPr/>
          </p:nvSpPr>
          <p:spPr bwMode="auto">
            <a:xfrm>
              <a:off x="1662113" y="3849688"/>
              <a:ext cx="5873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0,4</a:t>
              </a:r>
            </a:p>
          </p:txBody>
        </p:sp>
        <p:sp>
          <p:nvSpPr>
            <p:cNvPr id="105534" name="Text Box 109"/>
            <p:cNvSpPr txBox="1">
              <a:spLocks noChangeArrowheads="1"/>
            </p:cNvSpPr>
            <p:nvPr/>
          </p:nvSpPr>
          <p:spPr bwMode="auto">
            <a:xfrm>
              <a:off x="1673225" y="4208463"/>
              <a:ext cx="5762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0,4 </a:t>
              </a:r>
            </a:p>
          </p:txBody>
        </p:sp>
        <p:sp>
          <p:nvSpPr>
            <p:cNvPr id="105535" name="Text Box 110"/>
            <p:cNvSpPr txBox="1">
              <a:spLocks noChangeArrowheads="1"/>
            </p:cNvSpPr>
            <p:nvPr/>
          </p:nvSpPr>
          <p:spPr bwMode="auto">
            <a:xfrm>
              <a:off x="2236788" y="3987800"/>
              <a:ext cx="1225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= 1,0 M</a:t>
              </a:r>
            </a:p>
          </p:txBody>
        </p:sp>
      </p:grp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250825" y="5006975"/>
            <a:ext cx="3055938" cy="725488"/>
            <a:chOff x="436563" y="4648200"/>
            <a:chExt cx="3055937" cy="725488"/>
          </a:xfrm>
        </p:grpSpPr>
        <p:sp>
          <p:nvSpPr>
            <p:cNvPr id="105524" name="Text Box 105"/>
            <p:cNvSpPr txBox="1">
              <a:spLocks noChangeArrowheads="1"/>
            </p:cNvSpPr>
            <p:nvPr/>
          </p:nvSpPr>
          <p:spPr bwMode="auto">
            <a:xfrm>
              <a:off x="436563" y="4792663"/>
              <a:ext cx="9366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[ Cl</a:t>
              </a:r>
              <a:r>
                <a:rPr lang="pt-BR" sz="16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2</a:t>
              </a:r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 ] </a:t>
              </a:r>
            </a:p>
          </p:txBody>
        </p:sp>
        <p:sp>
          <p:nvSpPr>
            <p:cNvPr id="105525" name="Text Box 111"/>
            <p:cNvSpPr txBox="1">
              <a:spLocks noChangeArrowheads="1"/>
            </p:cNvSpPr>
            <p:nvPr/>
          </p:nvSpPr>
          <p:spPr bwMode="auto">
            <a:xfrm>
              <a:off x="1301750" y="4792663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= </a:t>
              </a:r>
            </a:p>
          </p:txBody>
        </p:sp>
        <p:sp>
          <p:nvSpPr>
            <p:cNvPr id="105526" name="Line 112"/>
            <p:cNvSpPr>
              <a:spLocks noChangeShapeType="1"/>
            </p:cNvSpPr>
            <p:nvPr/>
          </p:nvSpPr>
          <p:spPr bwMode="auto">
            <a:xfrm flipV="1">
              <a:off x="1703388" y="5014913"/>
              <a:ext cx="50482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5527" name="Text Box 113"/>
            <p:cNvSpPr txBox="1">
              <a:spLocks noChangeArrowheads="1"/>
            </p:cNvSpPr>
            <p:nvPr/>
          </p:nvSpPr>
          <p:spPr bwMode="auto">
            <a:xfrm>
              <a:off x="1692275" y="4648200"/>
              <a:ext cx="5873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0,4</a:t>
              </a:r>
            </a:p>
          </p:txBody>
        </p:sp>
        <p:sp>
          <p:nvSpPr>
            <p:cNvPr id="105528" name="Text Box 114"/>
            <p:cNvSpPr txBox="1">
              <a:spLocks noChangeArrowheads="1"/>
            </p:cNvSpPr>
            <p:nvPr/>
          </p:nvSpPr>
          <p:spPr bwMode="auto">
            <a:xfrm>
              <a:off x="1703388" y="5006975"/>
              <a:ext cx="5762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0,4 </a:t>
              </a:r>
            </a:p>
          </p:txBody>
        </p:sp>
        <p:sp>
          <p:nvSpPr>
            <p:cNvPr id="105529" name="Text Box 115"/>
            <p:cNvSpPr txBox="1">
              <a:spLocks noChangeArrowheads="1"/>
            </p:cNvSpPr>
            <p:nvPr/>
          </p:nvSpPr>
          <p:spPr bwMode="auto">
            <a:xfrm>
              <a:off x="2266950" y="4786313"/>
              <a:ext cx="1225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= 1,0 M</a:t>
              </a:r>
            </a:p>
          </p:txBody>
        </p: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274638" y="5799138"/>
            <a:ext cx="3217862" cy="725487"/>
            <a:chOff x="274638" y="5440363"/>
            <a:chExt cx="3217862" cy="725487"/>
          </a:xfrm>
        </p:grpSpPr>
        <p:sp>
          <p:nvSpPr>
            <p:cNvPr id="105518" name="Text Box 103"/>
            <p:cNvSpPr txBox="1">
              <a:spLocks noChangeArrowheads="1"/>
            </p:cNvSpPr>
            <p:nvPr/>
          </p:nvSpPr>
          <p:spPr bwMode="auto">
            <a:xfrm>
              <a:off x="274638" y="5583238"/>
              <a:ext cx="11160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[ PCl</a:t>
              </a:r>
              <a:r>
                <a:rPr lang="pt-BR" sz="16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5</a:t>
              </a:r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 ] </a:t>
              </a:r>
            </a:p>
          </p:txBody>
        </p:sp>
        <p:sp>
          <p:nvSpPr>
            <p:cNvPr id="105519" name="Text Box 116"/>
            <p:cNvSpPr txBox="1">
              <a:spLocks noChangeArrowheads="1"/>
            </p:cNvSpPr>
            <p:nvPr/>
          </p:nvSpPr>
          <p:spPr bwMode="auto">
            <a:xfrm>
              <a:off x="1301750" y="5584825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= </a:t>
              </a:r>
            </a:p>
          </p:txBody>
        </p:sp>
        <p:sp>
          <p:nvSpPr>
            <p:cNvPr id="105520" name="Line 117"/>
            <p:cNvSpPr>
              <a:spLocks noChangeShapeType="1"/>
            </p:cNvSpPr>
            <p:nvPr/>
          </p:nvSpPr>
          <p:spPr bwMode="auto">
            <a:xfrm flipV="1">
              <a:off x="1703388" y="5807075"/>
              <a:ext cx="50482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5521" name="Text Box 118"/>
            <p:cNvSpPr txBox="1">
              <a:spLocks noChangeArrowheads="1"/>
            </p:cNvSpPr>
            <p:nvPr/>
          </p:nvSpPr>
          <p:spPr bwMode="auto">
            <a:xfrm>
              <a:off x="1692275" y="5440363"/>
              <a:ext cx="5873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1,6</a:t>
              </a:r>
            </a:p>
          </p:txBody>
        </p:sp>
        <p:sp>
          <p:nvSpPr>
            <p:cNvPr id="105522" name="Text Box 119"/>
            <p:cNvSpPr txBox="1">
              <a:spLocks noChangeArrowheads="1"/>
            </p:cNvSpPr>
            <p:nvPr/>
          </p:nvSpPr>
          <p:spPr bwMode="auto">
            <a:xfrm>
              <a:off x="1703388" y="5799138"/>
              <a:ext cx="5762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0,4 </a:t>
              </a:r>
            </a:p>
          </p:txBody>
        </p:sp>
        <p:sp>
          <p:nvSpPr>
            <p:cNvPr id="105523" name="Text Box 120"/>
            <p:cNvSpPr txBox="1">
              <a:spLocks noChangeArrowheads="1"/>
            </p:cNvSpPr>
            <p:nvPr/>
          </p:nvSpPr>
          <p:spPr bwMode="auto">
            <a:xfrm>
              <a:off x="2266950" y="5578475"/>
              <a:ext cx="1225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= 4,0 M</a:t>
              </a:r>
            </a:p>
          </p:txBody>
        </p:sp>
      </p:grpSp>
      <p:sp>
        <p:nvSpPr>
          <p:cNvPr id="67705" name="Line 121"/>
          <p:cNvSpPr>
            <a:spLocks noChangeShapeType="1"/>
          </p:cNvSpPr>
          <p:nvPr/>
        </p:nvSpPr>
        <p:spPr bwMode="auto">
          <a:xfrm>
            <a:off x="4054475" y="3860800"/>
            <a:ext cx="12700" cy="2881313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upo 6"/>
          <p:cNvGrpSpPr>
            <a:grpSpLocks/>
          </p:cNvGrpSpPr>
          <p:nvPr/>
        </p:nvGrpSpPr>
        <p:grpSpPr bwMode="auto">
          <a:xfrm>
            <a:off x="4281488" y="3878263"/>
            <a:ext cx="2954337" cy="777320"/>
            <a:chOff x="4281488" y="3943350"/>
            <a:chExt cx="2954337" cy="777320"/>
          </a:xfrm>
        </p:grpSpPr>
        <p:sp>
          <p:nvSpPr>
            <p:cNvPr id="105511" name="Text Box 122"/>
            <p:cNvSpPr txBox="1">
              <a:spLocks noChangeArrowheads="1"/>
            </p:cNvSpPr>
            <p:nvPr/>
          </p:nvSpPr>
          <p:spPr bwMode="auto">
            <a:xfrm>
              <a:off x="4713288" y="4108450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= </a:t>
              </a:r>
            </a:p>
          </p:txBody>
        </p:sp>
        <p:sp>
          <p:nvSpPr>
            <p:cNvPr id="105512" name="Line 123"/>
            <p:cNvSpPr>
              <a:spLocks noChangeShapeType="1"/>
            </p:cNvSpPr>
            <p:nvPr/>
          </p:nvSpPr>
          <p:spPr bwMode="auto">
            <a:xfrm>
              <a:off x="5146675" y="4278313"/>
              <a:ext cx="2089150" cy="158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5513" name="Text Box 124"/>
            <p:cNvSpPr txBox="1">
              <a:spLocks noChangeArrowheads="1"/>
            </p:cNvSpPr>
            <p:nvPr/>
          </p:nvSpPr>
          <p:spPr bwMode="auto">
            <a:xfrm>
              <a:off x="4281488" y="4064000"/>
              <a:ext cx="5762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K</a:t>
              </a:r>
              <a:r>
                <a:rPr lang="pt-BR" sz="14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105514" name="Text Box 125"/>
            <p:cNvSpPr txBox="1">
              <a:spLocks noChangeArrowheads="1"/>
            </p:cNvSpPr>
            <p:nvPr/>
          </p:nvSpPr>
          <p:spPr bwMode="auto">
            <a:xfrm>
              <a:off x="6012160" y="4014788"/>
              <a:ext cx="3097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6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x</a:t>
              </a:r>
            </a:p>
          </p:txBody>
        </p:sp>
        <p:sp>
          <p:nvSpPr>
            <p:cNvPr id="105515" name="Text Box 126"/>
            <p:cNvSpPr txBox="1">
              <a:spLocks noChangeArrowheads="1"/>
            </p:cNvSpPr>
            <p:nvPr/>
          </p:nvSpPr>
          <p:spPr bwMode="auto">
            <a:xfrm>
              <a:off x="5507038" y="4351338"/>
              <a:ext cx="11160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[ PCl</a:t>
              </a:r>
              <a:r>
                <a:rPr lang="pt-BR" sz="16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5</a:t>
              </a:r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 ] </a:t>
              </a:r>
            </a:p>
          </p:txBody>
        </p:sp>
        <p:sp>
          <p:nvSpPr>
            <p:cNvPr id="105516" name="Text Box 127"/>
            <p:cNvSpPr txBox="1">
              <a:spLocks noChangeArrowheads="1"/>
            </p:cNvSpPr>
            <p:nvPr/>
          </p:nvSpPr>
          <p:spPr bwMode="auto">
            <a:xfrm>
              <a:off x="5073650" y="3943350"/>
              <a:ext cx="11525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[ PCl</a:t>
              </a:r>
              <a:r>
                <a:rPr lang="pt-BR" sz="16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3</a:t>
              </a:r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 ] </a:t>
              </a:r>
            </a:p>
          </p:txBody>
        </p:sp>
        <p:sp>
          <p:nvSpPr>
            <p:cNvPr id="105517" name="Text Box 128"/>
            <p:cNvSpPr txBox="1">
              <a:spLocks noChangeArrowheads="1"/>
            </p:cNvSpPr>
            <p:nvPr/>
          </p:nvSpPr>
          <p:spPr bwMode="auto">
            <a:xfrm>
              <a:off x="6299200" y="3943350"/>
              <a:ext cx="9366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[ Cl</a:t>
              </a:r>
              <a:r>
                <a:rPr lang="pt-BR" sz="16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2</a:t>
              </a:r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 ] </a:t>
              </a:r>
            </a:p>
          </p:txBody>
        </p:sp>
      </p:grpSp>
      <p:grpSp>
        <p:nvGrpSpPr>
          <p:cNvPr id="7" name="Grupo 5"/>
          <p:cNvGrpSpPr>
            <a:grpSpLocks/>
          </p:cNvGrpSpPr>
          <p:nvPr/>
        </p:nvGrpSpPr>
        <p:grpSpPr bwMode="auto">
          <a:xfrm>
            <a:off x="7234238" y="3860800"/>
            <a:ext cx="1730375" cy="798513"/>
            <a:chOff x="7234238" y="3925888"/>
            <a:chExt cx="1730375" cy="798512"/>
          </a:xfrm>
        </p:grpSpPr>
        <p:sp>
          <p:nvSpPr>
            <p:cNvPr id="105507" name="Text Box 129"/>
            <p:cNvSpPr txBox="1">
              <a:spLocks noChangeArrowheads="1"/>
            </p:cNvSpPr>
            <p:nvPr/>
          </p:nvSpPr>
          <p:spPr bwMode="auto">
            <a:xfrm>
              <a:off x="7669213" y="3925888"/>
              <a:ext cx="1295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1,0 </a:t>
              </a:r>
              <a:r>
                <a:rPr lang="pt-BR" sz="16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x</a:t>
              </a:r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 1,0</a:t>
              </a:r>
            </a:p>
          </p:txBody>
        </p:sp>
        <p:sp>
          <p:nvSpPr>
            <p:cNvPr id="105508" name="Text Box 131"/>
            <p:cNvSpPr txBox="1">
              <a:spLocks noChangeArrowheads="1"/>
            </p:cNvSpPr>
            <p:nvPr/>
          </p:nvSpPr>
          <p:spPr bwMode="auto">
            <a:xfrm>
              <a:off x="7993857" y="4357688"/>
              <a:ext cx="6461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4,0</a:t>
              </a:r>
            </a:p>
          </p:txBody>
        </p:sp>
        <p:sp>
          <p:nvSpPr>
            <p:cNvPr id="105509" name="Text Box 132"/>
            <p:cNvSpPr txBox="1">
              <a:spLocks noChangeArrowheads="1"/>
            </p:cNvSpPr>
            <p:nvPr/>
          </p:nvSpPr>
          <p:spPr bwMode="auto">
            <a:xfrm>
              <a:off x="7234238" y="4135438"/>
              <a:ext cx="3898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= </a:t>
              </a:r>
            </a:p>
          </p:txBody>
        </p:sp>
        <p:sp>
          <p:nvSpPr>
            <p:cNvPr id="105510" name="Line 133"/>
            <p:cNvSpPr>
              <a:spLocks noChangeShapeType="1"/>
            </p:cNvSpPr>
            <p:nvPr/>
          </p:nvSpPr>
          <p:spPr bwMode="auto">
            <a:xfrm>
              <a:off x="7740651" y="4286250"/>
              <a:ext cx="1152525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4284663" y="4862513"/>
            <a:ext cx="1455737" cy="798512"/>
            <a:chOff x="4429124" y="4927600"/>
            <a:chExt cx="1456930" cy="798513"/>
          </a:xfrm>
        </p:grpSpPr>
        <p:sp>
          <p:nvSpPr>
            <p:cNvPr id="105502" name="Text Box 134"/>
            <p:cNvSpPr txBox="1">
              <a:spLocks noChangeArrowheads="1"/>
            </p:cNvSpPr>
            <p:nvPr/>
          </p:nvSpPr>
          <p:spPr bwMode="auto">
            <a:xfrm>
              <a:off x="4840288" y="5092700"/>
              <a:ext cx="3901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= </a:t>
              </a:r>
            </a:p>
          </p:txBody>
        </p:sp>
        <p:sp>
          <p:nvSpPr>
            <p:cNvPr id="105503" name="Text Box 135"/>
            <p:cNvSpPr txBox="1">
              <a:spLocks noChangeArrowheads="1"/>
            </p:cNvSpPr>
            <p:nvPr/>
          </p:nvSpPr>
          <p:spPr bwMode="auto">
            <a:xfrm>
              <a:off x="4429124" y="5072063"/>
              <a:ext cx="5238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K</a:t>
              </a:r>
              <a:r>
                <a:rPr lang="pt-BR" sz="14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C</a:t>
              </a:r>
            </a:p>
          </p:txBody>
        </p:sp>
        <p:sp>
          <p:nvSpPr>
            <p:cNvPr id="105504" name="Line 136"/>
            <p:cNvSpPr>
              <a:spLocks noChangeShapeType="1"/>
            </p:cNvSpPr>
            <p:nvPr/>
          </p:nvSpPr>
          <p:spPr bwMode="auto">
            <a:xfrm>
              <a:off x="5292118" y="5287963"/>
              <a:ext cx="576262" cy="635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5505" name="Text Box 137"/>
            <p:cNvSpPr txBox="1">
              <a:spLocks noChangeArrowheads="1"/>
            </p:cNvSpPr>
            <p:nvPr/>
          </p:nvSpPr>
          <p:spPr bwMode="auto">
            <a:xfrm>
              <a:off x="5292217" y="5359400"/>
              <a:ext cx="576064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4,0</a:t>
              </a:r>
            </a:p>
          </p:txBody>
        </p:sp>
        <p:sp>
          <p:nvSpPr>
            <p:cNvPr id="105506" name="Text Box 138"/>
            <p:cNvSpPr txBox="1">
              <a:spLocks noChangeArrowheads="1"/>
            </p:cNvSpPr>
            <p:nvPr/>
          </p:nvSpPr>
          <p:spPr bwMode="auto">
            <a:xfrm>
              <a:off x="5274444" y="4927600"/>
              <a:ext cx="61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800" b="1" i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1,0</a:t>
              </a:r>
            </a:p>
          </p:txBody>
        </p:sp>
      </p:grpSp>
      <p:sp>
        <p:nvSpPr>
          <p:cNvPr id="67727" name="Text Box 143"/>
          <p:cNvSpPr txBox="1">
            <a:spLocks noChangeArrowheads="1"/>
          </p:cNvSpPr>
          <p:nvPr/>
        </p:nvSpPr>
        <p:spPr bwMode="auto">
          <a:xfrm>
            <a:off x="4283968" y="5812085"/>
            <a:ext cx="1512888" cy="36671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800" b="1" i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K</a:t>
            </a:r>
            <a:r>
              <a:rPr lang="pt-BR" sz="1400" b="1" i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C</a:t>
            </a:r>
            <a:r>
              <a:rPr lang="pt-BR" sz="1800" b="1" i="0" smtClean="0">
                <a:solidFill>
                  <a:srgbClr val="FFFF00"/>
                </a:solidFill>
                <a:latin typeface="Arial Black" pitchFamily="34" charset="0"/>
                <a:cs typeface="Arial" charset="0"/>
              </a:rPr>
              <a:t> = 0,25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6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7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6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000"/>
                                        <p:tgtEl>
                                          <p:spTgt spid="6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6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1000"/>
                                        <p:tgtEl>
                                          <p:spTgt spid="6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1000"/>
                                        <p:tgtEl>
                                          <p:spTgt spid="6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6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6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6" dur="500" autoRev="1" fill="hold"/>
                                        <p:tgtEl>
                                          <p:spTgt spid="67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autoRev="1" fill="hold"/>
                                        <p:tgtEl>
                                          <p:spTgt spid="67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autoRev="1" fill="hold"/>
                                        <p:tgtEl>
                                          <p:spTgt spid="676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69" grpId="0"/>
      <p:bldP spid="67670" grpId="0"/>
      <p:bldP spid="67671" grpId="0"/>
      <p:bldP spid="67672" grpId="0"/>
      <p:bldP spid="67673" grpId="0"/>
      <p:bldP spid="67674" grpId="0"/>
      <p:bldP spid="67681" grpId="0"/>
      <p:bldP spid="67682" grpId="0"/>
      <p:bldP spid="67683" grpId="0"/>
      <p:bldP spid="67684" grpId="0"/>
      <p:bldP spid="67685" grpId="0"/>
      <p:bldP spid="67686" grpId="0"/>
      <p:bldP spid="6770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552" y="352425"/>
            <a:ext cx="7848872" cy="1420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 a reação ocorrer em fase gasosa a constante de equilíbrio pode ser expressa em função das pressões parciais exercidas pelos componentes gasosos: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115616" y="2668588"/>
          <a:ext cx="2971800" cy="1751012"/>
        </p:xfrm>
        <a:graphic>
          <a:graphicData uri="http://schemas.openxmlformats.org/presentationml/2006/ole">
            <p:oleObj spid="_x0000_s56322" name="Equação" r:id="rId3" imgW="901440" imgH="533160" progId="Equation.3">
              <p:embed/>
            </p:oleObj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638800" y="2209800"/>
            <a:ext cx="1981200" cy="457200"/>
          </a:xfrm>
          <a:prstGeom prst="rect">
            <a:avLst/>
          </a:prstGeom>
          <a:solidFill>
            <a:srgbClr val="FFFFC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/>
              <a:t>lembre que:</a:t>
            </a:r>
            <a:endParaRPr lang="pt-BR" sz="2400">
              <a:latin typeface="Arial Black" pitchFamily="34" charset="0"/>
            </a:endParaRP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5791200" y="3621088"/>
          <a:ext cx="1752600" cy="1179512"/>
        </p:xfrm>
        <a:graphic>
          <a:graphicData uri="http://schemas.openxmlformats.org/presentationml/2006/ole">
            <p:oleObj spid="_x0000_s56323" name="Equação" r:id="rId4" imgW="583920" imgH="393480" progId="Equation.3">
              <p:embed/>
            </p:oleObj>
          </a:graphicData>
        </a:graphic>
      </p:graphicFrame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6324600" y="2819400"/>
            <a:ext cx="609600" cy="685800"/>
          </a:xfrm>
          <a:prstGeom prst="downArrow">
            <a:avLst>
              <a:gd name="adj1" fmla="val 50000"/>
              <a:gd name="adj2" fmla="val 28125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55576" y="5319499"/>
            <a:ext cx="6912768" cy="120032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 = pressão ; V =  volume ; n = número de mols ; </a:t>
            </a:r>
            <a:endParaRPr lang="pt-B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pt-B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temperatura (K)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 = constante universal dos gases = 0,082 </a:t>
            </a:r>
            <a:r>
              <a:rPr lang="pt-BR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atm</a:t>
            </a:r>
            <a:r>
              <a:rPr lang="pt-B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.L/mol.K</a:t>
            </a:r>
            <a:endParaRPr lang="pt-BR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 autoUpdateAnimBg="0"/>
      <p:bldP spid="16389" grpId="0" animBg="1" autoUpdateAnimBg="0"/>
      <p:bldP spid="16391" grpId="0" animBg="1"/>
      <p:bldP spid="16392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/>
              <a:t>Reação </a:t>
            </a:r>
            <a:r>
              <a:rPr lang="pt-BR" b="1" dirty="0"/>
              <a:t>onde as espécies apresentam-se em fase gasosa no equilíbrio: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Para </a:t>
            </a:r>
            <a:r>
              <a:rPr lang="pt-BR" dirty="0"/>
              <a:t>a reação genérica a abaixo:</a:t>
            </a:r>
          </a:p>
          <a:p>
            <a:endParaRPr lang="pt-BR" dirty="0"/>
          </a:p>
        </p:txBody>
      </p:sp>
      <p:pic>
        <p:nvPicPr>
          <p:cNvPr id="2050" name="Picture 2" descr="http://www.infoescola.com/wp-content/uploads/2011/01/constante-equilibrio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492896"/>
            <a:ext cx="4443909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nfoescola.com/wp-content/uploads/2011/01/constante-equilibrio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1161" b="71465"/>
          <a:stretch/>
        </p:blipFill>
        <p:spPr bwMode="auto">
          <a:xfrm>
            <a:off x="3221329" y="3356992"/>
            <a:ext cx="1998743" cy="7191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nfoescola.com/wp-content/uploads/2011/01/constante-equilibrio3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7718"/>
          <a:stretch/>
        </p:blipFill>
        <p:spPr bwMode="auto">
          <a:xfrm>
            <a:off x="539552" y="4797152"/>
            <a:ext cx="7784096" cy="1230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276872"/>
            <a:ext cx="1224135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37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580926"/>
          </a:xfrm>
        </p:spPr>
        <p:txBody>
          <a:bodyPr/>
          <a:lstStyle/>
          <a:p>
            <a:r>
              <a:rPr lang="pt-BR" b="1" dirty="0" smtClean="0"/>
              <a:t>EXEMPLO</a:t>
            </a:r>
            <a:endParaRPr lang="pt-BR" b="1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59632" y="1556792"/>
            <a:ext cx="6769100" cy="95635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t-BR" sz="20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eagentes </a:t>
            </a:r>
            <a:r>
              <a:rPr lang="pt-BR" sz="2000" b="1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sz="20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produtos são </a:t>
            </a:r>
            <a:r>
              <a:rPr lang="pt-BR" sz="2000" b="1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consumidos e produzidos ao mesmo tempo </a:t>
            </a:r>
          </a:p>
        </p:txBody>
      </p:sp>
      <p:grpSp>
        <p:nvGrpSpPr>
          <p:cNvPr id="5" name="Grupo 1"/>
          <p:cNvGrpSpPr>
            <a:grpSpLocks/>
          </p:cNvGrpSpPr>
          <p:nvPr/>
        </p:nvGrpSpPr>
        <p:grpSpPr bwMode="auto">
          <a:xfrm>
            <a:off x="3707904" y="3284984"/>
            <a:ext cx="1714500" cy="1858962"/>
            <a:chOff x="3500438" y="2214563"/>
            <a:chExt cx="1714500" cy="1858962"/>
          </a:xfrm>
        </p:grpSpPr>
        <p:sp>
          <p:nvSpPr>
            <p:cNvPr id="6" name="Retângulo 5"/>
            <p:cNvSpPr/>
            <p:nvPr/>
          </p:nvSpPr>
          <p:spPr>
            <a:xfrm>
              <a:off x="3571876" y="2214563"/>
              <a:ext cx="1571625" cy="1214437"/>
            </a:xfrm>
            <a:prstGeom prst="rect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i="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7" name="Conector reto 50"/>
            <p:cNvCxnSpPr>
              <a:cxnSpLocks noChangeShapeType="1"/>
            </p:cNvCxnSpPr>
            <p:nvPr/>
          </p:nvCxnSpPr>
          <p:spPr bwMode="auto">
            <a:xfrm>
              <a:off x="3500438" y="2214563"/>
              <a:ext cx="1714500" cy="1587"/>
            </a:xfrm>
            <a:prstGeom prst="line">
              <a:avLst/>
            </a:prstGeom>
            <a:noFill/>
            <a:ln w="114300" cap="rnd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" name="Retângulo 7"/>
            <p:cNvSpPr/>
            <p:nvPr/>
          </p:nvSpPr>
          <p:spPr>
            <a:xfrm>
              <a:off x="3571875" y="3357545"/>
              <a:ext cx="1571636" cy="714380"/>
            </a:xfrm>
            <a:prstGeom prst="rect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i="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9" name="Conector reto 52"/>
            <p:cNvCxnSpPr>
              <a:cxnSpLocks noChangeShapeType="1"/>
            </p:cNvCxnSpPr>
            <p:nvPr/>
          </p:nvCxnSpPr>
          <p:spPr bwMode="auto">
            <a:xfrm rot="5400000" flipH="1" flipV="1">
              <a:off x="2643981" y="3142457"/>
              <a:ext cx="1857375" cy="1588"/>
            </a:xfrm>
            <a:prstGeom prst="line">
              <a:avLst/>
            </a:prstGeom>
            <a:noFill/>
            <a:ln w="76200" cap="rnd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" name="Conector reto 53"/>
            <p:cNvCxnSpPr>
              <a:cxnSpLocks noChangeShapeType="1"/>
            </p:cNvCxnSpPr>
            <p:nvPr/>
          </p:nvCxnSpPr>
          <p:spPr bwMode="auto">
            <a:xfrm>
              <a:off x="3571875" y="4071938"/>
              <a:ext cx="1571625" cy="1587"/>
            </a:xfrm>
            <a:prstGeom prst="line">
              <a:avLst/>
            </a:prstGeom>
            <a:noFill/>
            <a:ln w="76200" cap="rnd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" name="Conector reto 54"/>
            <p:cNvCxnSpPr>
              <a:cxnSpLocks noChangeShapeType="1"/>
            </p:cNvCxnSpPr>
            <p:nvPr/>
          </p:nvCxnSpPr>
          <p:spPr bwMode="auto">
            <a:xfrm rot="5400000" flipH="1" flipV="1">
              <a:off x="4233069" y="3124994"/>
              <a:ext cx="1820862" cy="0"/>
            </a:xfrm>
            <a:prstGeom prst="line">
              <a:avLst/>
            </a:prstGeom>
            <a:noFill/>
            <a:ln w="76200" cap="rnd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2" name="CaixaDeTexto 58"/>
            <p:cNvSpPr txBox="1">
              <a:spLocks noChangeArrowheads="1"/>
            </p:cNvSpPr>
            <p:nvPr/>
          </p:nvSpPr>
          <p:spPr bwMode="auto">
            <a:xfrm>
              <a:off x="3944938" y="3519488"/>
              <a:ext cx="8413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 i="0">
                  <a:latin typeface="Arial Black" pitchFamily="34" charset="0"/>
                </a:rPr>
                <a:t>ÁGUA</a:t>
              </a:r>
            </a:p>
          </p:txBody>
        </p:sp>
        <p:cxnSp>
          <p:nvCxnSpPr>
            <p:cNvPr id="13" name="Conector de seta reta 59"/>
            <p:cNvCxnSpPr>
              <a:cxnSpLocks noChangeShapeType="1"/>
            </p:cNvCxnSpPr>
            <p:nvPr/>
          </p:nvCxnSpPr>
          <p:spPr bwMode="auto">
            <a:xfrm rot="5400000" flipH="1" flipV="1">
              <a:off x="4108450" y="3035300"/>
              <a:ext cx="357188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14" name="Elipse 13"/>
            <p:cNvSpPr/>
            <p:nvPr/>
          </p:nvSpPr>
          <p:spPr>
            <a:xfrm>
              <a:off x="4216401" y="3214688"/>
              <a:ext cx="142875" cy="142875"/>
            </a:xfrm>
            <a:prstGeom prst="ellipse">
              <a:avLst/>
            </a:prstGeom>
            <a:solidFill>
              <a:srgbClr val="0000FF"/>
            </a:solidFill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i="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5" name="Conector de seta reta 61"/>
            <p:cNvCxnSpPr>
              <a:cxnSpLocks noChangeShapeType="1"/>
            </p:cNvCxnSpPr>
            <p:nvPr/>
          </p:nvCxnSpPr>
          <p:spPr bwMode="auto">
            <a:xfrm rot="5400000" flipH="1" flipV="1">
              <a:off x="4394200" y="2811463"/>
              <a:ext cx="357187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16" name="Elipse 15"/>
            <p:cNvSpPr/>
            <p:nvPr/>
          </p:nvSpPr>
          <p:spPr>
            <a:xfrm>
              <a:off x="4502151" y="2990850"/>
              <a:ext cx="142875" cy="142875"/>
            </a:xfrm>
            <a:prstGeom prst="ellipse">
              <a:avLst/>
            </a:prstGeom>
            <a:solidFill>
              <a:srgbClr val="0000FF"/>
            </a:solidFill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i="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7" name="Conector de seta reta 63"/>
            <p:cNvCxnSpPr>
              <a:cxnSpLocks noChangeShapeType="1"/>
            </p:cNvCxnSpPr>
            <p:nvPr/>
          </p:nvCxnSpPr>
          <p:spPr bwMode="auto">
            <a:xfrm rot="5400000" flipH="1" flipV="1">
              <a:off x="4679950" y="2963863"/>
              <a:ext cx="357187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18" name="Elipse 17"/>
            <p:cNvSpPr/>
            <p:nvPr/>
          </p:nvSpPr>
          <p:spPr>
            <a:xfrm>
              <a:off x="4787901" y="3143250"/>
              <a:ext cx="142875" cy="142875"/>
            </a:xfrm>
            <a:prstGeom prst="ellipse">
              <a:avLst/>
            </a:prstGeom>
            <a:solidFill>
              <a:srgbClr val="0000FF"/>
            </a:solidFill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i="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9" name="Conector de seta reta 65"/>
            <p:cNvCxnSpPr>
              <a:cxnSpLocks noChangeShapeType="1"/>
            </p:cNvCxnSpPr>
            <p:nvPr/>
          </p:nvCxnSpPr>
          <p:spPr bwMode="auto">
            <a:xfrm rot="5400000" flipH="1" flipV="1">
              <a:off x="3822700" y="2882900"/>
              <a:ext cx="357188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0" name="Elipse 19"/>
            <p:cNvSpPr/>
            <p:nvPr/>
          </p:nvSpPr>
          <p:spPr>
            <a:xfrm>
              <a:off x="3930651" y="3062288"/>
              <a:ext cx="142875" cy="142875"/>
            </a:xfrm>
            <a:prstGeom prst="ellipse">
              <a:avLst/>
            </a:prstGeom>
            <a:solidFill>
              <a:srgbClr val="0000FF"/>
            </a:solidFill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i="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21" name="Conector de seta reta 67"/>
            <p:cNvCxnSpPr>
              <a:cxnSpLocks noChangeShapeType="1"/>
            </p:cNvCxnSpPr>
            <p:nvPr/>
          </p:nvCxnSpPr>
          <p:spPr bwMode="auto">
            <a:xfrm rot="5400000">
              <a:off x="3603625" y="2682875"/>
              <a:ext cx="509588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2" name="Elipse 21"/>
            <p:cNvSpPr/>
            <p:nvPr/>
          </p:nvSpPr>
          <p:spPr>
            <a:xfrm>
              <a:off x="3789363" y="2427288"/>
              <a:ext cx="142875" cy="142875"/>
            </a:xfrm>
            <a:prstGeom prst="ellipse">
              <a:avLst/>
            </a:prstGeom>
            <a:solidFill>
              <a:srgbClr val="0000FF"/>
            </a:solidFill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i="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23" name="Conector de seta reta 69"/>
            <p:cNvCxnSpPr>
              <a:cxnSpLocks noChangeShapeType="1"/>
            </p:cNvCxnSpPr>
            <p:nvPr/>
          </p:nvCxnSpPr>
          <p:spPr bwMode="auto">
            <a:xfrm rot="5400000">
              <a:off x="3929856" y="2794794"/>
              <a:ext cx="428625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4" name="Elipse 23"/>
            <p:cNvSpPr/>
            <p:nvPr/>
          </p:nvSpPr>
          <p:spPr>
            <a:xfrm>
              <a:off x="4075113" y="2579688"/>
              <a:ext cx="142875" cy="142875"/>
            </a:xfrm>
            <a:prstGeom prst="ellipse">
              <a:avLst/>
            </a:prstGeom>
            <a:solidFill>
              <a:srgbClr val="0000FF"/>
            </a:solidFill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i="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25" name="Conector de seta reta 71"/>
            <p:cNvCxnSpPr>
              <a:cxnSpLocks noChangeShapeType="1"/>
            </p:cNvCxnSpPr>
            <p:nvPr/>
          </p:nvCxnSpPr>
          <p:spPr bwMode="auto">
            <a:xfrm rot="5400000">
              <a:off x="4139406" y="2647157"/>
              <a:ext cx="581025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6" name="Elipse 25"/>
            <p:cNvSpPr/>
            <p:nvPr/>
          </p:nvSpPr>
          <p:spPr>
            <a:xfrm>
              <a:off x="4360863" y="2355850"/>
              <a:ext cx="142875" cy="142875"/>
            </a:xfrm>
            <a:prstGeom prst="ellipse">
              <a:avLst/>
            </a:prstGeom>
            <a:solidFill>
              <a:srgbClr val="0000FF"/>
            </a:solidFill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i="0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27" name="Conector de seta reta 73"/>
            <p:cNvCxnSpPr>
              <a:cxnSpLocks noChangeShapeType="1"/>
            </p:cNvCxnSpPr>
            <p:nvPr/>
          </p:nvCxnSpPr>
          <p:spPr bwMode="auto">
            <a:xfrm rot="5400000">
              <a:off x="4465638" y="2759075"/>
              <a:ext cx="500062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8" name="Elipse 27"/>
            <p:cNvSpPr/>
            <p:nvPr/>
          </p:nvSpPr>
          <p:spPr>
            <a:xfrm>
              <a:off x="4646613" y="2508250"/>
              <a:ext cx="142875" cy="142875"/>
            </a:xfrm>
            <a:prstGeom prst="ellipse">
              <a:avLst/>
            </a:prstGeom>
            <a:solidFill>
              <a:srgbClr val="0000FF"/>
            </a:solidFill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i="0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29" name="Grupo 28"/>
          <p:cNvGrpSpPr>
            <a:grpSpLocks/>
          </p:cNvGrpSpPr>
          <p:nvPr/>
        </p:nvGrpSpPr>
        <p:grpSpPr bwMode="auto">
          <a:xfrm>
            <a:off x="2662238" y="5644246"/>
            <a:ext cx="4143375" cy="646331"/>
            <a:chOff x="2662270" y="5643530"/>
            <a:chExt cx="4143404" cy="646427"/>
          </a:xfrm>
          <a:noFill/>
        </p:grpSpPr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2662270" y="5643530"/>
              <a:ext cx="4143404" cy="646427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pt-BR" sz="24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pitchFamily="34" charset="0"/>
                </a:rPr>
                <a:t>H</a:t>
              </a:r>
              <a:r>
                <a:rPr lang="pt-BR" sz="16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pitchFamily="34" charset="0"/>
                </a:rPr>
                <a:t>2</a:t>
              </a:r>
              <a:r>
                <a:rPr lang="pt-BR" sz="24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pitchFamily="34" charset="0"/>
                </a:rPr>
                <a:t>O ( </a:t>
              </a:r>
              <a:r>
                <a:rPr lang="pt-BR" sz="24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Brush Script MT" pitchFamily="66" charset="0"/>
                  <a:cs typeface="Arial" pitchFamily="34" charset="0"/>
                </a:rPr>
                <a:t>l </a:t>
              </a:r>
              <a:r>
                <a:rPr lang="pt-BR" sz="24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pitchFamily="34" charset="0"/>
                </a:rPr>
                <a:t>)                 H</a:t>
              </a:r>
              <a:r>
                <a:rPr lang="pt-BR" sz="16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pitchFamily="34" charset="0"/>
                </a:rPr>
                <a:t>2</a:t>
              </a:r>
              <a:r>
                <a:rPr lang="pt-BR" sz="24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pitchFamily="34" charset="0"/>
                </a:rPr>
                <a:t>O (v)            </a:t>
              </a:r>
              <a:r>
                <a:rPr lang="pt-BR" sz="20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pitchFamily="34" charset="0"/>
                </a:rPr>
                <a:t> </a:t>
              </a:r>
            </a:p>
          </p:txBody>
        </p:sp>
        <p:cxnSp>
          <p:nvCxnSpPr>
            <p:cNvPr id="31" name="Conector de seta reta 78"/>
            <p:cNvCxnSpPr>
              <a:cxnSpLocks noChangeShapeType="1"/>
            </p:cNvCxnSpPr>
            <p:nvPr/>
          </p:nvCxnSpPr>
          <p:spPr bwMode="auto">
            <a:xfrm>
              <a:off x="4269581" y="5929313"/>
              <a:ext cx="857250" cy="1587"/>
            </a:xfrm>
            <a:prstGeom prst="straightConnector1">
              <a:avLst/>
            </a:prstGeom>
            <a:grpFill/>
            <a:ln w="38100" algn="ctr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32" name="Conector de seta reta 79"/>
            <p:cNvCxnSpPr>
              <a:cxnSpLocks noChangeShapeType="1"/>
            </p:cNvCxnSpPr>
            <p:nvPr/>
          </p:nvCxnSpPr>
          <p:spPr bwMode="auto">
            <a:xfrm rot="10800000">
              <a:off x="4269582" y="6142038"/>
              <a:ext cx="857250" cy="1587"/>
            </a:xfrm>
            <a:prstGeom prst="straightConnector1">
              <a:avLst/>
            </a:prstGeom>
            <a:grpFill/>
            <a:ln w="38100" algn="ctr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34" name="Conector de seta reta 33"/>
          <p:cNvCxnSpPr/>
          <p:nvPr/>
        </p:nvCxnSpPr>
        <p:spPr>
          <a:xfrm flipH="1">
            <a:off x="5580112" y="3356992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6516216" y="3068960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Sistema fechado</a:t>
            </a:r>
            <a:endParaRPr lang="pt-BR" b="1" dirty="0"/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251520" y="2824237"/>
            <a:ext cx="2448272" cy="2805320"/>
          </a:xfrm>
          <a:prstGeom prst="rect">
            <a:avLst/>
          </a:prstGeom>
          <a:noFill/>
          <a:ln>
            <a:solidFill>
              <a:schemeClr val="accent2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000" b="1" i="0" dirty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reagentes e produtos das reações reversíveis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b="1" i="0" dirty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separados por uma dupla seta </a:t>
            </a:r>
          </a:p>
        </p:txBody>
      </p:sp>
      <p:cxnSp>
        <p:nvCxnSpPr>
          <p:cNvPr id="38" name="Conector de seta reta 37"/>
          <p:cNvCxnSpPr/>
          <p:nvPr/>
        </p:nvCxnSpPr>
        <p:spPr>
          <a:xfrm>
            <a:off x="2627784" y="4221088"/>
            <a:ext cx="158417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188640"/>
            <a:ext cx="1224135" cy="1224136"/>
          </a:xfrm>
          <a:prstGeom prst="rect">
            <a:avLst/>
          </a:prstGeom>
          <a:noFill/>
        </p:spPr>
      </p:pic>
      <p:sp>
        <p:nvSpPr>
          <p:cNvPr id="37" name="Retângulo de cantos arredondados 36"/>
          <p:cNvSpPr/>
          <p:nvPr/>
        </p:nvSpPr>
        <p:spPr>
          <a:xfrm>
            <a:off x="6444208" y="3789040"/>
            <a:ext cx="194421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Fenômeno físico também pode entrar em equilíbrio!!!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1908175" y="476250"/>
            <a:ext cx="5327650" cy="576263"/>
            <a:chOff x="1691680" y="620688"/>
            <a:chExt cx="5328592" cy="576064"/>
          </a:xfrm>
        </p:grpSpPr>
        <p:sp>
          <p:nvSpPr>
            <p:cNvPr id="14" name="Retângulo de cantos arredondados 13"/>
            <p:cNvSpPr/>
            <p:nvPr/>
          </p:nvSpPr>
          <p:spPr bwMode="auto">
            <a:xfrm>
              <a:off x="1691680" y="620688"/>
              <a:ext cx="5328592" cy="57606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pt-BR" b="1" dirty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3" name="Grupo 14"/>
            <p:cNvGrpSpPr>
              <a:grpSpLocks/>
            </p:cNvGrpSpPr>
            <p:nvPr/>
          </p:nvGrpSpPr>
          <p:grpSpPr bwMode="auto">
            <a:xfrm>
              <a:off x="1877573" y="708665"/>
              <a:ext cx="4956806" cy="400110"/>
              <a:chOff x="1835696" y="692696"/>
              <a:chExt cx="4956806" cy="400110"/>
            </a:xfrm>
          </p:grpSpPr>
          <p:sp>
            <p:nvSpPr>
              <p:cNvPr id="100378" name="Text Box 19"/>
              <p:cNvSpPr txBox="1">
                <a:spLocks noChangeArrowheads="1"/>
              </p:cNvSpPr>
              <p:nvPr/>
            </p:nvSpPr>
            <p:spPr bwMode="auto">
              <a:xfrm>
                <a:off x="1835696" y="692696"/>
                <a:ext cx="4956806" cy="40011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l"/>
                <a:r>
                  <a:rPr lang="pt-BR" sz="2000" b="1" i="0" dirty="0">
                    <a:ln>
                      <a:solidFill>
                        <a:schemeClr val="accent1"/>
                      </a:solidFill>
                    </a:ln>
                    <a:solidFill>
                      <a:schemeClr val="bg1"/>
                    </a:solidFill>
                    <a:latin typeface="Arial Black" pitchFamily="34" charset="0"/>
                    <a:cs typeface="Arial" charset="0"/>
                  </a:rPr>
                  <a:t>N</a:t>
                </a:r>
                <a:r>
                  <a:rPr lang="pt-BR" sz="2000" b="1" i="0" baseline="-25000" dirty="0">
                    <a:ln>
                      <a:solidFill>
                        <a:schemeClr val="accent1"/>
                      </a:solidFill>
                    </a:ln>
                    <a:solidFill>
                      <a:schemeClr val="bg1"/>
                    </a:solidFill>
                    <a:latin typeface="Arial Black" pitchFamily="34" charset="0"/>
                    <a:cs typeface="Arial" charset="0"/>
                  </a:rPr>
                  <a:t>2</a:t>
                </a:r>
                <a:r>
                  <a:rPr lang="pt-BR" sz="2000" b="1" i="0" dirty="0">
                    <a:ln>
                      <a:solidFill>
                        <a:schemeClr val="accent1"/>
                      </a:solidFill>
                    </a:ln>
                    <a:solidFill>
                      <a:schemeClr val="bg1"/>
                    </a:solidFill>
                    <a:latin typeface="Arial Black" pitchFamily="34" charset="0"/>
                    <a:cs typeface="Arial" charset="0"/>
                  </a:rPr>
                  <a:t>(g) + 3 H</a:t>
                </a:r>
                <a:r>
                  <a:rPr lang="pt-BR" sz="2000" b="1" i="0" baseline="-25000" dirty="0">
                    <a:ln>
                      <a:solidFill>
                        <a:schemeClr val="accent1"/>
                      </a:solidFill>
                    </a:ln>
                    <a:solidFill>
                      <a:schemeClr val="bg1"/>
                    </a:solidFill>
                    <a:latin typeface="Arial Black" pitchFamily="34" charset="0"/>
                    <a:cs typeface="Arial" charset="0"/>
                  </a:rPr>
                  <a:t>2</a:t>
                </a:r>
                <a:r>
                  <a:rPr lang="pt-BR" sz="2000" b="1" i="0" dirty="0">
                    <a:ln>
                      <a:solidFill>
                        <a:schemeClr val="accent1"/>
                      </a:solidFill>
                    </a:ln>
                    <a:solidFill>
                      <a:schemeClr val="bg1"/>
                    </a:solidFill>
                    <a:latin typeface="Arial Black" pitchFamily="34" charset="0"/>
                    <a:cs typeface="Arial" charset="0"/>
                  </a:rPr>
                  <a:t>(g)                 2  NH</a:t>
                </a:r>
                <a:r>
                  <a:rPr lang="pt-BR" sz="2000" b="1" i="0" baseline="-25000" dirty="0">
                    <a:ln>
                      <a:solidFill>
                        <a:schemeClr val="accent1"/>
                      </a:solidFill>
                    </a:ln>
                    <a:solidFill>
                      <a:schemeClr val="bg1"/>
                    </a:solidFill>
                    <a:latin typeface="Arial Black" pitchFamily="34" charset="0"/>
                    <a:cs typeface="Arial" charset="0"/>
                  </a:rPr>
                  <a:t>3</a:t>
                </a:r>
                <a:r>
                  <a:rPr lang="pt-BR" sz="2000" b="1" i="0" dirty="0">
                    <a:ln>
                      <a:solidFill>
                        <a:schemeClr val="accent1"/>
                      </a:solidFill>
                    </a:ln>
                    <a:solidFill>
                      <a:schemeClr val="bg1"/>
                    </a:solidFill>
                    <a:latin typeface="Arial Black" pitchFamily="34" charset="0"/>
                    <a:cs typeface="Arial" charset="0"/>
                  </a:rPr>
                  <a:t> (g)</a:t>
                </a:r>
              </a:p>
            </p:txBody>
          </p:sp>
          <p:grpSp>
            <p:nvGrpSpPr>
              <p:cNvPr id="4" name="Grupo 9"/>
              <p:cNvGrpSpPr>
                <a:grpSpLocks/>
              </p:cNvGrpSpPr>
              <p:nvPr/>
            </p:nvGrpSpPr>
            <p:grpSpPr bwMode="auto">
              <a:xfrm>
                <a:off x="4114352" y="816551"/>
                <a:ext cx="1003200" cy="152400"/>
                <a:chOff x="2845394" y="882927"/>
                <a:chExt cx="1003200" cy="152400"/>
              </a:xfrm>
            </p:grpSpPr>
            <p:sp>
              <p:nvSpPr>
                <p:cNvPr id="100380" name="Line 21"/>
                <p:cNvSpPr>
                  <a:spLocks noChangeShapeType="1"/>
                </p:cNvSpPr>
                <p:nvPr/>
              </p:nvSpPr>
              <p:spPr bwMode="auto">
                <a:xfrm>
                  <a:off x="2845394" y="882927"/>
                  <a:ext cx="1003200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pt-BR">
                    <a:ln>
                      <a:solidFill>
                        <a:schemeClr val="accent1"/>
                      </a:solidFill>
                    </a:ln>
                  </a:endParaRPr>
                </a:p>
              </p:txBody>
            </p:sp>
            <p:sp>
              <p:nvSpPr>
                <p:cNvPr id="10038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845394" y="1035327"/>
                  <a:ext cx="1003200" cy="0"/>
                </a:xfrm>
                <a:prstGeom prst="line">
                  <a:avLst/>
                </a:prstGeom>
                <a:ln>
                  <a:headEnd/>
                  <a:tailEnd type="triangl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endParaRPr lang="pt-BR">
                    <a:ln>
                      <a:solidFill>
                        <a:schemeClr val="accent1"/>
                      </a:solidFill>
                    </a:ln>
                  </a:endParaRPr>
                </a:p>
              </p:txBody>
            </p:sp>
          </p:grpSp>
        </p:grpSp>
      </p:grp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4330700" y="1471613"/>
            <a:ext cx="1018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P</a:t>
            </a:r>
            <a:r>
              <a:rPr lang="pt-BR" sz="2000" baseline="-250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(</a:t>
            </a:r>
            <a:r>
              <a:rPr lang="pt-BR" sz="2000" i="0" baseline="-250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NH3)</a:t>
            </a:r>
            <a:r>
              <a:rPr lang="pt-BR" sz="2000" i="0" baseline="300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2</a:t>
            </a:r>
            <a:endParaRPr lang="pt-BR" sz="2000" i="0" baseline="30000" dirty="0">
              <a:ln>
                <a:solidFill>
                  <a:schemeClr val="accent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4046538" y="1949450"/>
            <a:ext cx="17075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P</a:t>
            </a:r>
            <a:r>
              <a:rPr lang="pt-BR" sz="2000" baseline="-250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(</a:t>
            </a:r>
            <a:r>
              <a:rPr lang="pt-BR" sz="2000" i="0" baseline="-250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N2)</a:t>
            </a:r>
            <a:r>
              <a:rPr lang="pt-BR" sz="2000" i="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sz="2000" i="0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. </a:t>
            </a:r>
            <a:r>
              <a:rPr lang="pt-BR" sz="2000" i="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P</a:t>
            </a:r>
            <a:r>
              <a:rPr lang="pt-BR" sz="2000" i="0" baseline="-250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(H2</a:t>
            </a:r>
            <a:r>
              <a:rPr lang="pt-BR" sz="2000" baseline="-250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)</a:t>
            </a:r>
            <a:r>
              <a:rPr lang="pt-BR" sz="2000" i="0" baseline="300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3</a:t>
            </a:r>
            <a:endParaRPr lang="pt-BR" sz="2000" i="0" baseline="30000" dirty="0">
              <a:ln>
                <a:solidFill>
                  <a:schemeClr val="accent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grpSp>
        <p:nvGrpSpPr>
          <p:cNvPr id="5" name="Grupo 21"/>
          <p:cNvGrpSpPr>
            <a:grpSpLocks/>
          </p:cNvGrpSpPr>
          <p:nvPr/>
        </p:nvGrpSpPr>
        <p:grpSpPr bwMode="auto">
          <a:xfrm>
            <a:off x="3182938" y="1687513"/>
            <a:ext cx="2432050" cy="400110"/>
            <a:chOff x="683568" y="1916832"/>
            <a:chExt cx="2432228" cy="400170"/>
          </a:xfrm>
        </p:grpSpPr>
        <p:sp>
          <p:nvSpPr>
            <p:cNvPr id="100372" name="CaixaDeTexto 16"/>
            <p:cNvSpPr txBox="1">
              <a:spLocks noChangeArrowheads="1"/>
            </p:cNvSpPr>
            <p:nvPr/>
          </p:nvSpPr>
          <p:spPr bwMode="auto">
            <a:xfrm>
              <a:off x="683568" y="1916832"/>
              <a:ext cx="861196" cy="400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i="0" dirty="0" smtClean="0">
                  <a:ln>
                    <a:solidFill>
                      <a:schemeClr val="accent1"/>
                    </a:solidFill>
                  </a:ln>
                  <a:solidFill>
                    <a:srgbClr val="FFFF00"/>
                  </a:solidFill>
                  <a:latin typeface="Arial Black" pitchFamily="34" charset="0"/>
                </a:rPr>
                <a:t>K</a:t>
              </a:r>
              <a:r>
                <a:rPr lang="pt-BR" sz="2000" baseline="-25000" dirty="0" smtClean="0">
                  <a:ln>
                    <a:solidFill>
                      <a:schemeClr val="accent1"/>
                    </a:solidFill>
                  </a:ln>
                  <a:solidFill>
                    <a:srgbClr val="FFFF00"/>
                  </a:solidFill>
                  <a:latin typeface="Arial Black" pitchFamily="34" charset="0"/>
                </a:rPr>
                <a:t>P</a:t>
              </a:r>
              <a:r>
                <a:rPr lang="pt-BR" sz="2000" i="0" dirty="0" smtClean="0">
                  <a:ln>
                    <a:solidFill>
                      <a:schemeClr val="accent1"/>
                    </a:solidFill>
                  </a:ln>
                  <a:solidFill>
                    <a:srgbClr val="FFFF00"/>
                  </a:solidFill>
                  <a:latin typeface="Arial Black" pitchFamily="34" charset="0"/>
                </a:rPr>
                <a:t>  </a:t>
              </a:r>
              <a:r>
                <a:rPr lang="pt-BR" sz="2000" i="0" dirty="0">
                  <a:ln>
                    <a:solidFill>
                      <a:schemeClr val="accent1"/>
                    </a:solidFill>
                  </a:ln>
                  <a:solidFill>
                    <a:srgbClr val="FFFF00"/>
                  </a:solidFill>
                  <a:latin typeface="Arial Black" pitchFamily="34" charset="0"/>
                </a:rPr>
                <a:t>=</a:t>
              </a:r>
            </a:p>
          </p:txBody>
        </p:sp>
        <p:cxnSp>
          <p:nvCxnSpPr>
            <p:cNvPr id="100373" name="Conector reto 20"/>
            <p:cNvCxnSpPr>
              <a:cxnSpLocks noChangeShapeType="1"/>
            </p:cNvCxnSpPr>
            <p:nvPr/>
          </p:nvCxnSpPr>
          <p:spPr bwMode="auto">
            <a:xfrm>
              <a:off x="1584458" y="2105524"/>
              <a:ext cx="1531338" cy="0"/>
            </a:xfrm>
            <a:prstGeom prst="line">
              <a:avLst/>
            </a:prstGeom>
            <a:noFill/>
            <a:ln w="381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</p:grpSp>
      <p:grpSp>
        <p:nvGrpSpPr>
          <p:cNvPr id="6" name="Grupo 27"/>
          <p:cNvGrpSpPr>
            <a:grpSpLocks/>
          </p:cNvGrpSpPr>
          <p:nvPr/>
        </p:nvGrpSpPr>
        <p:grpSpPr bwMode="auto">
          <a:xfrm>
            <a:off x="1908175" y="2708275"/>
            <a:ext cx="5327650" cy="649288"/>
            <a:chOff x="1907704" y="2924944"/>
            <a:chExt cx="5328592" cy="648072"/>
          </a:xfrm>
          <a:noFill/>
        </p:grpSpPr>
        <p:sp>
          <p:nvSpPr>
            <p:cNvPr id="27" name="Retângulo de cantos arredondados 26"/>
            <p:cNvSpPr/>
            <p:nvPr/>
          </p:nvSpPr>
          <p:spPr bwMode="auto">
            <a:xfrm>
              <a:off x="1907704" y="2924944"/>
              <a:ext cx="5328592" cy="648072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7" name="Grupo 25"/>
            <p:cNvGrpSpPr>
              <a:grpSpLocks/>
            </p:cNvGrpSpPr>
            <p:nvPr/>
          </p:nvGrpSpPr>
          <p:grpSpPr bwMode="auto">
            <a:xfrm>
              <a:off x="2007035" y="3048925"/>
              <a:ext cx="5129930" cy="400110"/>
              <a:chOff x="395536" y="2996952"/>
              <a:chExt cx="5129930" cy="400110"/>
            </a:xfrm>
            <a:grpFill/>
          </p:grpSpPr>
          <p:grpSp>
            <p:nvGrpSpPr>
              <p:cNvPr id="8" name="Grupo 10"/>
              <p:cNvGrpSpPr>
                <a:grpSpLocks/>
              </p:cNvGrpSpPr>
              <p:nvPr/>
            </p:nvGrpSpPr>
            <p:grpSpPr bwMode="auto">
              <a:xfrm>
                <a:off x="2046539" y="3120807"/>
                <a:ext cx="1003200" cy="152400"/>
                <a:chOff x="2845394" y="882927"/>
                <a:chExt cx="1003200" cy="152400"/>
              </a:xfrm>
              <a:grpFill/>
            </p:grpSpPr>
            <p:sp>
              <p:nvSpPr>
                <p:cNvPr id="100370" name="Line 21"/>
                <p:cNvSpPr>
                  <a:spLocks noChangeShapeType="1"/>
                </p:cNvSpPr>
                <p:nvPr/>
              </p:nvSpPr>
              <p:spPr bwMode="auto">
                <a:xfrm>
                  <a:off x="2845394" y="882927"/>
                  <a:ext cx="1003200" cy="0"/>
                </a:xfrm>
                <a:prstGeom prst="line">
                  <a:avLst/>
                </a:prstGeom>
                <a:grpFill/>
                <a:ln w="57150" cmpd="tri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pt-BR">
                    <a:ln>
                      <a:solidFill>
                        <a:schemeClr val="accent1"/>
                      </a:solidFill>
                    </a:ln>
                  </a:endParaRPr>
                </a:p>
              </p:txBody>
            </p:sp>
            <p:sp>
              <p:nvSpPr>
                <p:cNvPr id="10037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845394" y="1035327"/>
                  <a:ext cx="1003200" cy="0"/>
                </a:xfrm>
                <a:prstGeom prst="line">
                  <a:avLst/>
                </a:prstGeom>
                <a:grpFill/>
                <a:ln w="57150" cmpd="tri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pt-BR">
                    <a:ln>
                      <a:solidFill>
                        <a:schemeClr val="accent1"/>
                      </a:solidFill>
                    </a:ln>
                  </a:endParaRPr>
                </a:p>
              </p:txBody>
            </p:sp>
          </p:grpSp>
          <p:sp>
            <p:nvSpPr>
              <p:cNvPr id="100369" name="Text Box 33"/>
              <p:cNvSpPr txBox="1">
                <a:spLocks noChangeArrowheads="1"/>
              </p:cNvSpPr>
              <p:nvPr/>
            </p:nvSpPr>
            <p:spPr bwMode="auto">
              <a:xfrm>
                <a:off x="395536" y="2996952"/>
                <a:ext cx="5129930" cy="400110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2000" b="1" i="0">
                    <a:ln>
                      <a:solidFill>
                        <a:schemeClr val="accent1"/>
                      </a:solidFill>
                    </a:ln>
                    <a:solidFill>
                      <a:schemeClr val="bg1"/>
                    </a:solidFill>
                    <a:latin typeface="Arial Black" pitchFamily="34" charset="0"/>
                    <a:cs typeface="Arial" charset="0"/>
                  </a:rPr>
                  <a:t>2 H</a:t>
                </a:r>
                <a:r>
                  <a:rPr lang="pt-BR" sz="2000" b="1" i="0" baseline="-25000">
                    <a:ln>
                      <a:solidFill>
                        <a:schemeClr val="accent1"/>
                      </a:solidFill>
                    </a:ln>
                    <a:solidFill>
                      <a:schemeClr val="bg1"/>
                    </a:solidFill>
                    <a:latin typeface="Arial Black" pitchFamily="34" charset="0"/>
                    <a:cs typeface="Arial" charset="0"/>
                  </a:rPr>
                  <a:t>2</a:t>
                </a:r>
                <a:r>
                  <a:rPr lang="pt-BR" sz="2000" b="1" i="0">
                    <a:ln>
                      <a:solidFill>
                        <a:schemeClr val="accent1"/>
                      </a:solidFill>
                    </a:ln>
                    <a:solidFill>
                      <a:schemeClr val="bg1"/>
                    </a:solidFill>
                    <a:latin typeface="Arial Black" pitchFamily="34" charset="0"/>
                    <a:cs typeface="Arial" charset="0"/>
                  </a:rPr>
                  <a:t>O( g )                 2 H</a:t>
                </a:r>
                <a:r>
                  <a:rPr lang="pt-BR" sz="2000" b="1" i="0" baseline="-25000">
                    <a:ln>
                      <a:solidFill>
                        <a:schemeClr val="accent1"/>
                      </a:solidFill>
                    </a:ln>
                    <a:solidFill>
                      <a:schemeClr val="bg1"/>
                    </a:solidFill>
                    <a:latin typeface="Arial Black" pitchFamily="34" charset="0"/>
                    <a:cs typeface="Arial" charset="0"/>
                  </a:rPr>
                  <a:t>2</a:t>
                </a:r>
                <a:r>
                  <a:rPr lang="pt-BR" sz="2000" b="1" i="0">
                    <a:ln>
                      <a:solidFill>
                        <a:schemeClr val="accent1"/>
                      </a:solidFill>
                    </a:ln>
                    <a:solidFill>
                      <a:schemeClr val="bg1"/>
                    </a:solidFill>
                    <a:latin typeface="Arial Black" pitchFamily="34" charset="0"/>
                    <a:cs typeface="Arial" charset="0"/>
                  </a:rPr>
                  <a:t>(g)  +  O</a:t>
                </a:r>
                <a:r>
                  <a:rPr lang="pt-BR" sz="2000" b="1" i="0" baseline="-25000">
                    <a:ln>
                      <a:solidFill>
                        <a:schemeClr val="accent1"/>
                      </a:solidFill>
                    </a:ln>
                    <a:solidFill>
                      <a:schemeClr val="bg1"/>
                    </a:solidFill>
                    <a:latin typeface="Arial Black" pitchFamily="34" charset="0"/>
                    <a:cs typeface="Arial" charset="0"/>
                  </a:rPr>
                  <a:t>2</a:t>
                </a:r>
                <a:r>
                  <a:rPr lang="pt-BR" sz="2000" b="1" i="0">
                    <a:ln>
                      <a:solidFill>
                        <a:schemeClr val="accent1"/>
                      </a:solidFill>
                    </a:ln>
                    <a:solidFill>
                      <a:schemeClr val="bg1"/>
                    </a:solidFill>
                    <a:latin typeface="Arial Black" pitchFamily="34" charset="0"/>
                    <a:cs typeface="Arial" charset="0"/>
                  </a:rPr>
                  <a:t>(g)</a:t>
                </a:r>
              </a:p>
            </p:txBody>
          </p:sp>
        </p:grpSp>
      </p:grpSp>
      <p:grpSp>
        <p:nvGrpSpPr>
          <p:cNvPr id="9" name="Grupo 28"/>
          <p:cNvGrpSpPr>
            <a:grpSpLocks/>
          </p:cNvGrpSpPr>
          <p:nvPr/>
        </p:nvGrpSpPr>
        <p:grpSpPr bwMode="auto">
          <a:xfrm>
            <a:off x="3347864" y="3933056"/>
            <a:ext cx="2432050" cy="400110"/>
            <a:chOff x="683568" y="1916832"/>
            <a:chExt cx="2432228" cy="400170"/>
          </a:xfrm>
        </p:grpSpPr>
        <p:sp>
          <p:nvSpPr>
            <p:cNvPr id="100362" name="CaixaDeTexto 29"/>
            <p:cNvSpPr txBox="1">
              <a:spLocks noChangeArrowheads="1"/>
            </p:cNvSpPr>
            <p:nvPr/>
          </p:nvSpPr>
          <p:spPr bwMode="auto">
            <a:xfrm>
              <a:off x="683568" y="1916832"/>
              <a:ext cx="861196" cy="400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i="0" dirty="0" smtClean="0">
                  <a:ln>
                    <a:solidFill>
                      <a:schemeClr val="accent1"/>
                    </a:solidFill>
                  </a:ln>
                  <a:solidFill>
                    <a:srgbClr val="FFFF00"/>
                  </a:solidFill>
                  <a:latin typeface="Arial Black" pitchFamily="34" charset="0"/>
                </a:rPr>
                <a:t>K</a:t>
              </a:r>
              <a:r>
                <a:rPr lang="pt-BR" sz="2000" baseline="-25000" dirty="0" smtClean="0">
                  <a:ln>
                    <a:solidFill>
                      <a:schemeClr val="accent1"/>
                    </a:solidFill>
                  </a:ln>
                  <a:solidFill>
                    <a:srgbClr val="FFFF00"/>
                  </a:solidFill>
                  <a:latin typeface="Arial Black" pitchFamily="34" charset="0"/>
                </a:rPr>
                <a:t>P</a:t>
              </a:r>
              <a:r>
                <a:rPr lang="pt-BR" sz="2000" i="0" dirty="0" smtClean="0">
                  <a:ln>
                    <a:solidFill>
                      <a:schemeClr val="accent1"/>
                    </a:solidFill>
                  </a:ln>
                  <a:solidFill>
                    <a:srgbClr val="FFFF00"/>
                  </a:solidFill>
                  <a:latin typeface="Arial Black" pitchFamily="34" charset="0"/>
                </a:rPr>
                <a:t>  </a:t>
              </a:r>
              <a:r>
                <a:rPr lang="pt-BR" sz="2000" i="0" dirty="0">
                  <a:ln>
                    <a:solidFill>
                      <a:schemeClr val="accent1"/>
                    </a:solidFill>
                  </a:ln>
                  <a:solidFill>
                    <a:srgbClr val="FFFF00"/>
                  </a:solidFill>
                  <a:latin typeface="Arial Black" pitchFamily="34" charset="0"/>
                </a:rPr>
                <a:t>=</a:t>
              </a:r>
            </a:p>
          </p:txBody>
        </p:sp>
        <p:cxnSp>
          <p:nvCxnSpPr>
            <p:cNvPr id="100363" name="Conector reto 30"/>
            <p:cNvCxnSpPr>
              <a:cxnSpLocks noChangeShapeType="1"/>
            </p:cNvCxnSpPr>
            <p:nvPr/>
          </p:nvCxnSpPr>
          <p:spPr bwMode="auto">
            <a:xfrm>
              <a:off x="1584458" y="2105524"/>
              <a:ext cx="1531338" cy="0"/>
            </a:xfrm>
            <a:prstGeom prst="line">
              <a:avLst/>
            </a:prstGeom>
            <a:noFill/>
            <a:ln w="381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</p:grpSp>
      <p:sp>
        <p:nvSpPr>
          <p:cNvPr id="32" name="CaixaDeTexto 31"/>
          <p:cNvSpPr txBox="1">
            <a:spLocks noChangeArrowheads="1"/>
          </p:cNvSpPr>
          <p:nvPr/>
        </p:nvSpPr>
        <p:spPr bwMode="auto">
          <a:xfrm>
            <a:off x="4204841" y="3645024"/>
            <a:ext cx="2095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i="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P</a:t>
            </a:r>
            <a:r>
              <a:rPr lang="pt-BR" sz="2000" i="0" baseline="-250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(H2</a:t>
            </a:r>
            <a:r>
              <a:rPr lang="pt-BR" sz="2000" baseline="-250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)</a:t>
            </a:r>
            <a:r>
              <a:rPr lang="pt-BR" sz="2000" i="0" baseline="300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2</a:t>
            </a:r>
            <a:r>
              <a:rPr lang="pt-BR" sz="2000" i="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pt-BR" sz="2000" i="0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. </a:t>
            </a:r>
            <a:r>
              <a:rPr lang="pt-BR" sz="2000" i="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P</a:t>
            </a:r>
            <a:r>
              <a:rPr lang="pt-BR" sz="2000" i="0" baseline="-250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(O2</a:t>
            </a:r>
            <a:r>
              <a:rPr lang="pt-BR" sz="2000" baseline="-250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)</a:t>
            </a:r>
            <a:endParaRPr lang="pt-BR" sz="2000" i="0" baseline="-25000" dirty="0">
              <a:ln>
                <a:solidFill>
                  <a:schemeClr val="accent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3" name="CaixaDeTexto 32"/>
          <p:cNvSpPr txBox="1">
            <a:spLocks noChangeArrowheads="1"/>
          </p:cNvSpPr>
          <p:nvPr/>
        </p:nvSpPr>
        <p:spPr bwMode="auto">
          <a:xfrm>
            <a:off x="4373563" y="4081463"/>
            <a:ext cx="1018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P</a:t>
            </a:r>
            <a:r>
              <a:rPr lang="pt-BR" sz="2000" baseline="-250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(</a:t>
            </a:r>
            <a:r>
              <a:rPr lang="pt-BR" sz="2000" i="0" baseline="-250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H2O)</a:t>
            </a:r>
            <a:r>
              <a:rPr lang="pt-BR" sz="2000" i="0" baseline="30000" dirty="0" smtClean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2</a:t>
            </a:r>
            <a:endParaRPr lang="pt-BR" sz="2000" i="0" baseline="30000" dirty="0">
              <a:ln>
                <a:solidFill>
                  <a:schemeClr val="accent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6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77072"/>
            <a:ext cx="1224135" cy="12241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2" grpId="0"/>
      <p:bldP spid="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b="1" dirty="0" smtClean="0"/>
              <a:t>Deslocamento do equilíbrio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3285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Para que um sistema esteja em equilíbrio químico, a velocidade da reação direta deve ser igual a velocidade da reação inversa. 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condições que envolvem estas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reações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não devem ser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modificadas.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Caso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isso ocorra, haverá uma </a:t>
            </a:r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alteração no equilíbrio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. 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Estas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modificações podem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ser provocadas por alguns fatores:</a:t>
            </a:r>
          </a:p>
        </p:txBody>
      </p:sp>
      <p:pic>
        <p:nvPicPr>
          <p:cNvPr id="5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97152"/>
            <a:ext cx="1224135" cy="1224136"/>
          </a:xfrm>
          <a:prstGeom prst="rect">
            <a:avLst/>
          </a:prstGeom>
          <a:noFill/>
        </p:spPr>
      </p:pic>
      <p:sp>
        <p:nvSpPr>
          <p:cNvPr id="6" name="Nuvem 5"/>
          <p:cNvSpPr/>
          <p:nvPr/>
        </p:nvSpPr>
        <p:spPr>
          <a:xfrm>
            <a:off x="3347864" y="4869160"/>
            <a:ext cx="2232248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CUIDADO!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5292080" y="3789040"/>
            <a:ext cx="1152128" cy="1152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31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Estas modificações podem </a:t>
            </a:r>
            <a:r>
              <a:rPr lang="pt-B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beneficiar a reação em um dos sentidos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 (direto ou inverso). 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Chamamos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estas perturbações de </a:t>
            </a:r>
            <a:r>
              <a:rPr lang="pt-BR" sz="1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deslocamento do equilíbrio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. </a:t>
            </a: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i="1" dirty="0">
                <a:latin typeface="Arial" pitchFamily="34" charset="0"/>
                <a:cs typeface="Arial" pitchFamily="34" charset="0"/>
              </a:rPr>
              <a:t>Deslocamento do Equilíbrio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 – É toda e qualquer alteração da velocidade da reação direta ou da reação inversa, causando modificações nas concentrações das substâncias e levando o sistema a um novo estado de equilíbrio químico.</a:t>
            </a:r>
          </a:p>
        </p:txBody>
      </p:sp>
      <p:pic>
        <p:nvPicPr>
          <p:cNvPr id="4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013176"/>
            <a:ext cx="1224135" cy="1224136"/>
          </a:xfrm>
          <a:prstGeom prst="rect">
            <a:avLst/>
          </a:prstGeom>
          <a:noFill/>
        </p:spPr>
      </p:pic>
      <p:sp>
        <p:nvSpPr>
          <p:cNvPr id="5" name="Retângulo de cantos arredondados 4"/>
          <p:cNvSpPr/>
          <p:nvPr/>
        </p:nvSpPr>
        <p:spPr>
          <a:xfrm>
            <a:off x="755576" y="2996952"/>
            <a:ext cx="7992888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555776" y="4869160"/>
            <a:ext cx="648072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uvem 7"/>
          <p:cNvSpPr/>
          <p:nvPr/>
        </p:nvSpPr>
        <p:spPr>
          <a:xfrm>
            <a:off x="323528" y="5229200"/>
            <a:ext cx="3312368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IMPORTANTE!!!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225862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WordArt 16"/>
          <p:cNvSpPr>
            <a:spLocks noChangeArrowheads="1" noChangeShapeType="1" noTextEdit="1"/>
          </p:cNvSpPr>
          <p:nvPr/>
        </p:nvSpPr>
        <p:spPr bwMode="auto">
          <a:xfrm>
            <a:off x="1979712" y="188913"/>
            <a:ext cx="4950296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DESLOCAMENTO DO EQUILÍBRIO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01776" y="1135219"/>
            <a:ext cx="8030664" cy="87203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i="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Considere um sistema em equilíbrio químico, com as substâncias A, B, C e D.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2267744" y="2210569"/>
            <a:ext cx="4143375" cy="714375"/>
            <a:chOff x="2571750" y="1928813"/>
            <a:chExt cx="4143375" cy="714375"/>
          </a:xfrm>
        </p:grpSpPr>
        <p:sp>
          <p:nvSpPr>
            <p:cNvPr id="106509" name="Retângulo de cantos arredondados 11"/>
            <p:cNvSpPr>
              <a:spLocks noChangeArrowheads="1"/>
            </p:cNvSpPr>
            <p:nvPr/>
          </p:nvSpPr>
          <p:spPr bwMode="auto">
            <a:xfrm>
              <a:off x="2571750" y="1928813"/>
              <a:ext cx="4143375" cy="71437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i="0">
                <a:solidFill>
                  <a:schemeClr val="accent1"/>
                </a:solidFill>
              </a:endParaRPr>
            </a:p>
          </p:txBody>
        </p:sp>
        <p:sp>
          <p:nvSpPr>
            <p:cNvPr id="106510" name="CaixaDeTexto 5"/>
            <p:cNvSpPr txBox="1">
              <a:spLocks noChangeArrowheads="1"/>
            </p:cNvSpPr>
            <p:nvPr/>
          </p:nvSpPr>
          <p:spPr bwMode="auto">
            <a:xfrm>
              <a:off x="2714625" y="2071688"/>
              <a:ext cx="3993401" cy="461665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pt-BR" sz="2400" b="1" i="0">
                  <a:solidFill>
                    <a:schemeClr val="accent1"/>
                  </a:solidFill>
                </a:rPr>
                <a:t>A   +   B                C   +   D</a:t>
              </a:r>
            </a:p>
          </p:txBody>
        </p:sp>
        <p:cxnSp>
          <p:nvCxnSpPr>
            <p:cNvPr id="106511" name="Conector de seta reta 7"/>
            <p:cNvCxnSpPr>
              <a:cxnSpLocks noChangeShapeType="1"/>
            </p:cNvCxnSpPr>
            <p:nvPr/>
          </p:nvCxnSpPr>
          <p:spPr bwMode="auto">
            <a:xfrm>
              <a:off x="4214813" y="2214563"/>
              <a:ext cx="857250" cy="1587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06512" name="Conector de seta reta 8"/>
            <p:cNvCxnSpPr>
              <a:cxnSpLocks noChangeShapeType="1"/>
            </p:cNvCxnSpPr>
            <p:nvPr/>
          </p:nvCxnSpPr>
          <p:spPr bwMode="auto">
            <a:xfrm rot="10800000" flipV="1">
              <a:off x="4205288" y="2357438"/>
              <a:ext cx="866775" cy="1587"/>
            </a:xfrm>
            <a:prstGeom prst="straightConnector1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13" name="Retângulo 12"/>
          <p:cNvSpPr/>
          <p:nvPr/>
        </p:nvSpPr>
        <p:spPr>
          <a:xfrm>
            <a:off x="571472" y="3205272"/>
            <a:ext cx="8072494" cy="872034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1800" b="1" i="0" dirty="0">
                <a:solidFill>
                  <a:schemeClr val="accent1"/>
                </a:solidFill>
                <a:latin typeface="Arial" pitchFamily="34" charset="0"/>
                <a:ea typeface="Times New Roman"/>
                <a:cs typeface="Arial" pitchFamily="34" charset="0"/>
              </a:rPr>
              <a:t>Se, por algum motivo, houver modificação em uma das velocidades, teremos mudanças nas concentrações das substâncias</a:t>
            </a:r>
            <a:endParaRPr lang="pt-BR" sz="1800" b="1" i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86926" y="4898484"/>
            <a:ext cx="7169450" cy="12854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1800" b="1" i="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Esta modificação em uma das velocidades ocasiona o que denominamos de </a:t>
            </a:r>
            <a:r>
              <a:rPr lang="pt-BR" sz="1800" b="1" i="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DESLOCAMENTO DO EQUILÍBRIO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1800" b="1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será no sentido da </a:t>
            </a:r>
            <a:r>
              <a:rPr lang="pt-BR" sz="1800" b="1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MAIOR VELOCIDADE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1043608" y="727920"/>
            <a:ext cx="7000875" cy="1629518"/>
            <a:chOff x="1214438" y="720432"/>
            <a:chExt cx="7000875" cy="1717968"/>
          </a:xfrm>
        </p:grpSpPr>
        <p:sp>
          <p:nvSpPr>
            <p:cNvPr id="107543" name="Retângulo de cantos arredondados 24"/>
            <p:cNvSpPr>
              <a:spLocks noChangeArrowheads="1"/>
            </p:cNvSpPr>
            <p:nvPr/>
          </p:nvSpPr>
          <p:spPr bwMode="auto">
            <a:xfrm>
              <a:off x="1214438" y="866775"/>
              <a:ext cx="7000875" cy="15716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 i="0"/>
            </a:p>
          </p:txBody>
        </p:sp>
        <p:sp>
          <p:nvSpPr>
            <p:cNvPr id="107544" name="Rectangle 12"/>
            <p:cNvSpPr>
              <a:spLocks noChangeArrowheads="1"/>
            </p:cNvSpPr>
            <p:nvPr/>
          </p:nvSpPr>
          <p:spPr bwMode="auto">
            <a:xfrm>
              <a:off x="1670050" y="1226950"/>
              <a:ext cx="1707519" cy="681414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l"/>
              <a:r>
                <a:rPr lang="pt-BR" sz="3600" b="1" i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A  +  B</a:t>
              </a:r>
            </a:p>
          </p:txBody>
        </p:sp>
        <p:sp>
          <p:nvSpPr>
            <p:cNvPr id="107545" name="Rectangle 13"/>
            <p:cNvSpPr>
              <a:spLocks noChangeArrowheads="1"/>
            </p:cNvSpPr>
            <p:nvPr/>
          </p:nvSpPr>
          <p:spPr bwMode="auto">
            <a:xfrm>
              <a:off x="6000750" y="1226950"/>
              <a:ext cx="1741182" cy="681414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l"/>
              <a:r>
                <a:rPr lang="pt-BR" sz="36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C  +  D</a:t>
              </a:r>
            </a:p>
          </p:txBody>
        </p:sp>
        <p:sp>
          <p:nvSpPr>
            <p:cNvPr id="107546" name="Line 14"/>
            <p:cNvSpPr>
              <a:spLocks noChangeShapeType="1"/>
            </p:cNvSpPr>
            <p:nvPr/>
          </p:nvSpPr>
          <p:spPr bwMode="auto">
            <a:xfrm>
              <a:off x="3792538" y="1428750"/>
              <a:ext cx="1800225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7547" name="Line 15"/>
            <p:cNvSpPr>
              <a:spLocks noChangeShapeType="1"/>
            </p:cNvSpPr>
            <p:nvPr/>
          </p:nvSpPr>
          <p:spPr bwMode="auto">
            <a:xfrm flipH="1">
              <a:off x="3792538" y="1644650"/>
              <a:ext cx="1728787" cy="476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7548" name="Text Box 16"/>
            <p:cNvSpPr txBox="1">
              <a:spLocks noChangeArrowheads="1"/>
            </p:cNvSpPr>
            <p:nvPr/>
          </p:nvSpPr>
          <p:spPr bwMode="auto">
            <a:xfrm>
              <a:off x="4440238" y="720432"/>
              <a:ext cx="614271" cy="681414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pt-BR" sz="3600" b="1" i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v</a:t>
              </a:r>
              <a:r>
                <a:rPr lang="pt-BR" sz="2000" b="1" i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07549" name="Text Box 17"/>
            <p:cNvSpPr txBox="1">
              <a:spLocks noChangeArrowheads="1"/>
            </p:cNvSpPr>
            <p:nvPr/>
          </p:nvSpPr>
          <p:spPr bwMode="auto">
            <a:xfrm>
              <a:off x="4462463" y="1707349"/>
              <a:ext cx="614271" cy="681414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pt-BR" sz="36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v</a:t>
              </a:r>
              <a:r>
                <a:rPr lang="pt-BR" sz="20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cs typeface="Arial" charset="0"/>
                </a:rPr>
                <a:t>2</a:t>
              </a:r>
            </a:p>
          </p:txBody>
        </p:sp>
      </p:grp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2915816" y="214290"/>
            <a:ext cx="3528392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pt-BR" sz="2400" b="1" i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pitchFamily="34" charset="0"/>
              </a:rPr>
              <a:t>Equilíbrio inicial</a:t>
            </a:r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2146300" y="2231173"/>
            <a:ext cx="5200463" cy="123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pt-BR" sz="2400" b="1" i="0">
                <a:solidFill>
                  <a:schemeClr val="accent1"/>
                </a:solidFill>
                <a:cs typeface="Arial" charset="0"/>
              </a:rPr>
              <a:t>Aumentando</a:t>
            </a:r>
            <a:r>
              <a:rPr lang="pt-BR" sz="3600" b="1" i="0">
                <a:solidFill>
                  <a:schemeClr val="accent1"/>
                </a:solidFill>
                <a:cs typeface="Arial" charset="0"/>
              </a:rPr>
              <a:t> v</a:t>
            </a:r>
            <a:r>
              <a:rPr lang="pt-BR" sz="2000" b="1" i="0">
                <a:solidFill>
                  <a:schemeClr val="accent1"/>
                </a:solidFill>
                <a:cs typeface="Arial" charset="0"/>
              </a:rPr>
              <a:t>1</a:t>
            </a:r>
            <a:r>
              <a:rPr lang="pt-BR" sz="3600" b="1" i="0">
                <a:solidFill>
                  <a:schemeClr val="accent1"/>
                </a:solidFill>
                <a:cs typeface="Arial" charset="0"/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pt-BR" sz="2400" b="1" i="0">
                <a:solidFill>
                  <a:schemeClr val="accent1"/>
                </a:solidFill>
                <a:cs typeface="Arial" charset="0"/>
              </a:rPr>
              <a:t>o deslocamento é para a direita</a:t>
            </a: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1630363" y="3955941"/>
            <a:ext cx="17075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3600" b="1" i="0" dirty="0">
                <a:solidFill>
                  <a:schemeClr val="accent1"/>
                </a:solidFill>
                <a:cs typeface="Arial" charset="0"/>
              </a:rPr>
              <a:t>A  +  B</a:t>
            </a:r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6438900" y="3955941"/>
            <a:ext cx="17411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3600" b="1" i="0">
                <a:solidFill>
                  <a:schemeClr val="accent1"/>
                </a:solidFill>
                <a:cs typeface="Arial" charset="0"/>
              </a:rPr>
              <a:t>C  +  D</a:t>
            </a:r>
          </a:p>
        </p:txBody>
      </p:sp>
      <p:sp>
        <p:nvSpPr>
          <p:cNvPr id="73751" name="Line 23"/>
          <p:cNvSpPr>
            <a:spLocks noChangeShapeType="1"/>
          </p:cNvSpPr>
          <p:nvPr/>
        </p:nvSpPr>
        <p:spPr bwMode="auto">
          <a:xfrm flipV="1">
            <a:off x="4000500" y="4133850"/>
            <a:ext cx="2089150" cy="15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 flipH="1">
            <a:off x="4006850" y="4356100"/>
            <a:ext cx="1152525" cy="47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73753" name="Text Box 25"/>
          <p:cNvSpPr txBox="1">
            <a:spLocks noChangeArrowheads="1"/>
          </p:cNvSpPr>
          <p:nvPr/>
        </p:nvSpPr>
        <p:spPr bwMode="auto">
          <a:xfrm>
            <a:off x="4654550" y="3419475"/>
            <a:ext cx="6142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3600" b="1" i="0" dirty="0">
                <a:solidFill>
                  <a:schemeClr val="accent1"/>
                </a:solidFill>
                <a:cs typeface="Arial" charset="0"/>
              </a:rPr>
              <a:t>v</a:t>
            </a:r>
            <a:r>
              <a:rPr lang="pt-BR" sz="2000" b="1" i="0" dirty="0">
                <a:solidFill>
                  <a:schemeClr val="accent1"/>
                </a:solidFill>
                <a:cs typeface="Arial" charset="0"/>
              </a:rPr>
              <a:t>1</a:t>
            </a:r>
          </a:p>
        </p:txBody>
      </p:sp>
      <p:sp>
        <p:nvSpPr>
          <p:cNvPr id="73754" name="Text Box 26"/>
          <p:cNvSpPr txBox="1">
            <a:spLocks noChangeArrowheads="1"/>
          </p:cNvSpPr>
          <p:nvPr/>
        </p:nvSpPr>
        <p:spPr bwMode="auto">
          <a:xfrm>
            <a:off x="4676775" y="4362450"/>
            <a:ext cx="6142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3600" b="1" i="0" dirty="0">
                <a:solidFill>
                  <a:schemeClr val="accent1"/>
                </a:solidFill>
                <a:cs typeface="Arial" charset="0"/>
              </a:rPr>
              <a:t>v</a:t>
            </a:r>
            <a:r>
              <a:rPr lang="pt-BR" sz="2000" b="1" i="0" dirty="0">
                <a:solidFill>
                  <a:schemeClr val="accent1"/>
                </a:solidFill>
                <a:cs typeface="Arial" charset="0"/>
              </a:rPr>
              <a:t>2</a:t>
            </a:r>
          </a:p>
        </p:txBody>
      </p:sp>
      <p:sp>
        <p:nvSpPr>
          <p:cNvPr id="73755" name="Rectangle 27"/>
          <p:cNvSpPr>
            <a:spLocks noChangeArrowheads="1"/>
          </p:cNvSpPr>
          <p:nvPr/>
        </p:nvSpPr>
        <p:spPr bwMode="auto">
          <a:xfrm>
            <a:off x="1928813" y="2223235"/>
            <a:ext cx="5581977" cy="123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pt-BR" sz="2400" b="1" i="0" dirty="0">
                <a:solidFill>
                  <a:schemeClr val="accent1"/>
                </a:solidFill>
                <a:cs typeface="Arial" charset="0"/>
              </a:rPr>
              <a:t>Aumentando</a:t>
            </a:r>
            <a:r>
              <a:rPr lang="pt-BR" sz="3600" b="1" i="0" dirty="0">
                <a:solidFill>
                  <a:schemeClr val="accent1"/>
                </a:solidFill>
                <a:cs typeface="Arial" charset="0"/>
              </a:rPr>
              <a:t> v</a:t>
            </a:r>
            <a:r>
              <a:rPr lang="pt-BR" sz="2000" b="1" i="0" dirty="0">
                <a:solidFill>
                  <a:schemeClr val="accent1"/>
                </a:solidFill>
                <a:cs typeface="Arial" charset="0"/>
              </a:rPr>
              <a:t>2</a:t>
            </a:r>
            <a:r>
              <a:rPr lang="pt-BR" sz="3600" b="1" i="0" dirty="0">
                <a:solidFill>
                  <a:schemeClr val="accent1"/>
                </a:solidFill>
                <a:cs typeface="Arial" charset="0"/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pt-BR" sz="2400" b="1" i="0" dirty="0">
                <a:solidFill>
                  <a:schemeClr val="accent1"/>
                </a:solidFill>
                <a:cs typeface="Arial" charset="0"/>
              </a:rPr>
              <a:t>o deslocamento é para a esquerda</a:t>
            </a:r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1568337" y="3933056"/>
            <a:ext cx="17075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3600" b="1" i="0" dirty="0">
                <a:solidFill>
                  <a:schemeClr val="accent1"/>
                </a:solidFill>
                <a:cs typeface="Arial" charset="0"/>
              </a:rPr>
              <a:t>A  +  B</a:t>
            </a: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6516216" y="3933056"/>
            <a:ext cx="17411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3600" b="1" i="0" dirty="0">
                <a:solidFill>
                  <a:schemeClr val="accent1"/>
                </a:solidFill>
                <a:cs typeface="Arial" charset="0"/>
              </a:rPr>
              <a:t>C  +  D</a:t>
            </a:r>
          </a:p>
        </p:txBody>
      </p:sp>
      <p:sp>
        <p:nvSpPr>
          <p:cNvPr id="73758" name="Line 30"/>
          <p:cNvSpPr>
            <a:spLocks noChangeShapeType="1"/>
          </p:cNvSpPr>
          <p:nvPr/>
        </p:nvSpPr>
        <p:spPr bwMode="auto">
          <a:xfrm flipV="1">
            <a:off x="4006850" y="4133850"/>
            <a:ext cx="1225550" cy="15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73759" name="Line 31"/>
          <p:cNvSpPr>
            <a:spLocks noChangeShapeType="1"/>
          </p:cNvSpPr>
          <p:nvPr/>
        </p:nvSpPr>
        <p:spPr bwMode="auto">
          <a:xfrm flipH="1">
            <a:off x="3995936" y="4365104"/>
            <a:ext cx="201612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73760" name="Text Box 32"/>
          <p:cNvSpPr txBox="1">
            <a:spLocks noChangeArrowheads="1"/>
          </p:cNvSpPr>
          <p:nvPr/>
        </p:nvSpPr>
        <p:spPr bwMode="auto">
          <a:xfrm>
            <a:off x="4716016" y="3356992"/>
            <a:ext cx="6142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3600" b="1" i="0" dirty="0">
                <a:solidFill>
                  <a:schemeClr val="accent1"/>
                </a:solidFill>
                <a:cs typeface="Arial" charset="0"/>
              </a:rPr>
              <a:t>v</a:t>
            </a:r>
            <a:r>
              <a:rPr lang="pt-BR" sz="2000" b="1" i="0" dirty="0">
                <a:solidFill>
                  <a:schemeClr val="accent1"/>
                </a:solidFill>
                <a:cs typeface="Arial" charset="0"/>
              </a:rPr>
              <a:t>1</a:t>
            </a:r>
          </a:p>
        </p:txBody>
      </p:sp>
      <p:sp>
        <p:nvSpPr>
          <p:cNvPr id="73761" name="Text Box 33"/>
          <p:cNvSpPr txBox="1">
            <a:spLocks noChangeArrowheads="1"/>
          </p:cNvSpPr>
          <p:nvPr/>
        </p:nvSpPr>
        <p:spPr bwMode="auto">
          <a:xfrm>
            <a:off x="4644008" y="4293096"/>
            <a:ext cx="6142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3600" b="1" i="0" dirty="0">
                <a:solidFill>
                  <a:schemeClr val="accent1"/>
                </a:solidFill>
                <a:cs typeface="Arial" charset="0"/>
              </a:rPr>
              <a:t>v</a:t>
            </a:r>
            <a:r>
              <a:rPr lang="pt-BR" sz="2000" b="1" i="0" dirty="0">
                <a:solidFill>
                  <a:schemeClr val="accent1"/>
                </a:solidFill>
                <a:cs typeface="Arial" charset="0"/>
              </a:rPr>
              <a:t>2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755576" y="5068341"/>
            <a:ext cx="7272338" cy="13849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pt-BR" sz="2000" b="1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Porém, após certo tempo, a reação volta a estabelecer um novo equilíbrio químico, mas com valores de concentrações e velocidades diferentes das iniciais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8" grpId="0"/>
      <p:bldP spid="73748" grpId="1"/>
      <p:bldP spid="73749" grpId="0"/>
      <p:bldP spid="73749" grpId="1"/>
      <p:bldP spid="73750" grpId="0"/>
      <p:bldP spid="73750" grpId="1"/>
      <p:bldP spid="73751" grpId="0" animBg="1"/>
      <p:bldP spid="73751" grpId="1" animBg="1"/>
      <p:bldP spid="73752" grpId="0" animBg="1"/>
      <p:bldP spid="73752" grpId="1" animBg="1"/>
      <p:bldP spid="73753" grpId="0"/>
      <p:bldP spid="73753" grpId="1"/>
      <p:bldP spid="73754" grpId="0"/>
      <p:bldP spid="73754" grpId="1"/>
      <p:bldP spid="73755" grpId="0"/>
      <p:bldP spid="73756" grpId="0"/>
      <p:bldP spid="73757" grpId="0"/>
      <p:bldP spid="73758" grpId="0" animBg="1"/>
      <p:bldP spid="73759" grpId="0" animBg="1"/>
      <p:bldP spid="73760" grpId="0"/>
      <p:bldP spid="7376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pt-BR" b="1" dirty="0" smtClean="0"/>
              <a:t>Deslocamento do equilíbrio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Quando a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velocidade da reação </a:t>
            </a:r>
            <a:r>
              <a:rPr lang="pt-BR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direta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aumenta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é porque o equilíbrio está se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deslocando para a </a:t>
            </a:r>
            <a:r>
              <a:rPr lang="pt-BR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direita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>
                <a:latin typeface="Arial" pitchFamily="34" charset="0"/>
                <a:cs typeface="Arial" pitchFamily="34" charset="0"/>
              </a:rPr>
            </a:br>
            <a:r>
              <a:rPr lang="pt-BR" b="1" dirty="0">
                <a:latin typeface="Arial" pitchFamily="34" charset="0"/>
                <a:cs typeface="Arial" pitchFamily="34" charset="0"/>
              </a:rPr>
              <a:t>Quando a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velocidade da reação </a:t>
            </a:r>
            <a:r>
              <a:rPr lang="pt-BR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inversa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aumenta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é porque o equilíbrio está se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deslocando para a </a:t>
            </a:r>
            <a:r>
              <a:rPr lang="pt-BR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esquerda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8"/>
            <a:ext cx="1224135" cy="1224136"/>
          </a:xfrm>
          <a:prstGeom prst="rect">
            <a:avLst/>
          </a:prstGeom>
          <a:noFill/>
        </p:spPr>
      </p:pic>
      <p:sp>
        <p:nvSpPr>
          <p:cNvPr id="5" name="Nuvem 4"/>
          <p:cNvSpPr/>
          <p:nvPr/>
        </p:nvSpPr>
        <p:spPr>
          <a:xfrm>
            <a:off x="4860032" y="2492896"/>
            <a:ext cx="2448272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MAIS PRODUTOS</a:t>
            </a:r>
            <a:endParaRPr lang="pt-BR" dirty="0"/>
          </a:p>
        </p:txBody>
      </p:sp>
      <p:sp>
        <p:nvSpPr>
          <p:cNvPr id="6" name="Nuvem 5"/>
          <p:cNvSpPr/>
          <p:nvPr/>
        </p:nvSpPr>
        <p:spPr>
          <a:xfrm>
            <a:off x="4716016" y="4941168"/>
            <a:ext cx="2736304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MAIS REAGENTES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7658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511635" y="539404"/>
            <a:ext cx="612073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00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químico 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200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Henri Louis Le </a:t>
            </a:r>
            <a:r>
              <a:rPr lang="pt-BR" sz="2000" i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Chatelier</a:t>
            </a:r>
            <a:r>
              <a:rPr lang="pt-BR" sz="200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200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propôs um princípio que afirma: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95536" y="4869160"/>
            <a:ext cx="7455202" cy="153272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pt-BR" sz="1800" i="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“Quando um sistema em equilíbrio sofre algum tipo</a:t>
            </a:r>
          </a:p>
          <a:p>
            <a:pPr algn="ctr">
              <a:lnSpc>
                <a:spcPct val="130000"/>
              </a:lnSpc>
              <a:defRPr/>
            </a:pPr>
            <a:r>
              <a:rPr lang="pt-BR" sz="1800" i="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de perturbação externa, ele se deslocará no sentido de minimizar essa perturbação,</a:t>
            </a:r>
          </a:p>
          <a:p>
            <a:pPr algn="ctr">
              <a:lnSpc>
                <a:spcPct val="130000"/>
              </a:lnSpc>
              <a:defRPr/>
            </a:pPr>
            <a:r>
              <a:rPr lang="pt-BR" sz="1800" i="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a fim de atingir novamente uma situação de equilíbrio” </a:t>
            </a:r>
          </a:p>
        </p:txBody>
      </p:sp>
      <p:pic>
        <p:nvPicPr>
          <p:cNvPr id="10548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1905000" cy="2038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5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068960"/>
            <a:ext cx="1224135" cy="12241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pt-BR" b="1" dirty="0"/>
              <a:t>Enunciado de Le </a:t>
            </a:r>
            <a:r>
              <a:rPr lang="pt-BR" b="1" dirty="0" err="1"/>
              <a:t>Chatelier</a:t>
            </a:r>
            <a:r>
              <a:rPr lang="pt-BR" b="1" dirty="0" smtClean="0"/>
              <a:t>: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229600" cy="3921299"/>
          </a:xfrm>
        </p:spPr>
        <p:txBody>
          <a:bodyPr/>
          <a:lstStyle/>
          <a:p>
            <a:pPr marL="0" indent="0" algn="ctr">
              <a:buNone/>
            </a:pPr>
            <a:r>
              <a:rPr lang="pt-BR" b="1" i="1" dirty="0" smtClean="0"/>
              <a:t>“</a:t>
            </a:r>
            <a:r>
              <a:rPr lang="pt-BR" b="1" i="1" dirty="0"/>
              <a:t>Quando um fator externo age sobre um sistema em equilíbrio, este se desloca, procurando minimizar a ação do fator aplicado.”</a:t>
            </a:r>
            <a:endParaRPr lang="pt-BR" b="1" dirty="0"/>
          </a:p>
          <a:p>
            <a:pPr algn="ctr"/>
            <a:endParaRPr lang="pt-BR" b="1" dirty="0"/>
          </a:p>
        </p:txBody>
      </p:sp>
      <p:pic>
        <p:nvPicPr>
          <p:cNvPr id="14338" name="Picture 2" descr="http://www.soq.com.br/conteudos/em/equilibrioquimico/index_clip_image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2160240" cy="30860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60648"/>
            <a:ext cx="1224135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53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179512" y="721197"/>
            <a:ext cx="8424936" cy="4969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000" b="1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 possível provocar alteração em um equilíbrio químico por: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7544" y="2060848"/>
            <a:ext cx="4997976" cy="497059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000" b="1" i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 </a:t>
            </a:r>
            <a:r>
              <a:rPr lang="pt-BR" sz="2000" b="1" i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variações de temperatura.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7544" y="2996952"/>
            <a:ext cx="8535892" cy="497059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000" b="1" i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 </a:t>
            </a:r>
            <a:r>
              <a:rPr lang="pt-BR" sz="2000" b="1" i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variações de concentração dos participantes da reação.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28596" y="4012061"/>
            <a:ext cx="6807700" cy="497059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000" b="1" i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 Pressão total sobre o sistema</a:t>
            </a:r>
            <a:r>
              <a:rPr lang="pt-BR" sz="2000" b="1" i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7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437112"/>
            <a:ext cx="1224135" cy="12241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31840" y="649189"/>
            <a:ext cx="2643188" cy="4969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00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TEMPERATURA</a:t>
            </a:r>
            <a:endParaRPr lang="pt-BR" sz="20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915816" y="1916832"/>
            <a:ext cx="2991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Observando a reação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1331640" y="2492896"/>
            <a:ext cx="6012160" cy="1584176"/>
            <a:chOff x="2786063" y="3429000"/>
            <a:chExt cx="6143625" cy="1643063"/>
          </a:xfrm>
        </p:grpSpPr>
        <p:sp>
          <p:nvSpPr>
            <p:cNvPr id="109591" name="Retângulo de cantos arredondados 20"/>
            <p:cNvSpPr>
              <a:spLocks noChangeArrowheads="1"/>
            </p:cNvSpPr>
            <p:nvPr/>
          </p:nvSpPr>
          <p:spPr bwMode="auto">
            <a:xfrm>
              <a:off x="2786063" y="3429000"/>
              <a:ext cx="6143625" cy="16430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i="0"/>
            </a:p>
          </p:txBody>
        </p:sp>
        <p:sp>
          <p:nvSpPr>
            <p:cNvPr id="109592" name="Text Box 21"/>
            <p:cNvSpPr txBox="1">
              <a:spLocks noChangeArrowheads="1"/>
            </p:cNvSpPr>
            <p:nvPr/>
          </p:nvSpPr>
          <p:spPr bwMode="auto">
            <a:xfrm>
              <a:off x="6469063" y="4338638"/>
              <a:ext cx="954087" cy="36988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rgbClr val="FFFF00"/>
                  </a:solidFill>
                  <a:cs typeface="Arial" charset="0"/>
                </a:rPr>
                <a:t>incolor</a:t>
              </a:r>
            </a:p>
          </p:txBody>
        </p:sp>
        <p:sp>
          <p:nvSpPr>
            <p:cNvPr id="109593" name="Rectangle 23"/>
            <p:cNvSpPr>
              <a:spLocks noChangeArrowheads="1"/>
            </p:cNvSpPr>
            <p:nvPr/>
          </p:nvSpPr>
          <p:spPr bwMode="auto">
            <a:xfrm>
              <a:off x="7643813" y="3630613"/>
              <a:ext cx="1127125" cy="46196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just"/>
              <a:r>
                <a:rPr lang="el-GR" sz="2400" b="1" i="0">
                  <a:solidFill>
                    <a:schemeClr val="bg1"/>
                  </a:solidFill>
                  <a:cs typeface="Arial" charset="0"/>
                </a:rPr>
                <a:t>Δ</a:t>
              </a:r>
              <a:r>
                <a:rPr lang="pt-BR" sz="2400" b="1" i="0">
                  <a:solidFill>
                    <a:schemeClr val="bg1"/>
                  </a:solidFill>
                  <a:latin typeface="Arrus Blk BT" pitchFamily="18" charset="0"/>
                </a:rPr>
                <a:t>H &lt; 0</a:t>
              </a:r>
            </a:p>
          </p:txBody>
        </p:sp>
        <p:sp>
          <p:nvSpPr>
            <p:cNvPr id="109594" name="Rectangle 24"/>
            <p:cNvSpPr>
              <a:spLocks noChangeArrowheads="1"/>
            </p:cNvSpPr>
            <p:nvPr/>
          </p:nvSpPr>
          <p:spPr bwMode="auto">
            <a:xfrm>
              <a:off x="6357938" y="3608388"/>
              <a:ext cx="1184275" cy="41592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bIns="0" anchor="ctr">
              <a:spAutoFit/>
            </a:bodyPr>
            <a:lstStyle/>
            <a:p>
              <a:r>
                <a:rPr lang="pt-BR" sz="2400" b="1" i="0">
                  <a:solidFill>
                    <a:schemeClr val="bg1"/>
                  </a:solidFill>
                  <a:latin typeface="Arrus Blk BT" pitchFamily="18" charset="0"/>
                </a:rPr>
                <a:t>N</a:t>
              </a:r>
              <a:r>
                <a:rPr lang="pt-BR" sz="1800" b="1" i="0">
                  <a:solidFill>
                    <a:schemeClr val="bg1"/>
                  </a:solidFill>
                  <a:latin typeface="Arrus Blk BT" pitchFamily="18" charset="0"/>
                </a:rPr>
                <a:t>2</a:t>
              </a:r>
              <a:r>
                <a:rPr lang="pt-BR" sz="2400" b="1" i="0">
                  <a:solidFill>
                    <a:schemeClr val="bg1"/>
                  </a:solidFill>
                  <a:latin typeface="Arrus Blk BT" pitchFamily="18" charset="0"/>
                </a:rPr>
                <a:t>O</a:t>
              </a:r>
              <a:r>
                <a:rPr lang="pt-BR" sz="1800" b="1" i="0">
                  <a:solidFill>
                    <a:schemeClr val="bg1"/>
                  </a:solidFill>
                  <a:latin typeface="Arrus Blk BT" pitchFamily="18" charset="0"/>
                </a:rPr>
                <a:t>4(g)</a:t>
              </a:r>
            </a:p>
          </p:txBody>
        </p:sp>
        <p:sp>
          <p:nvSpPr>
            <p:cNvPr id="109595" name="Line 25"/>
            <p:cNvSpPr>
              <a:spLocks noChangeShapeType="1"/>
            </p:cNvSpPr>
            <p:nvPr/>
          </p:nvSpPr>
          <p:spPr bwMode="auto">
            <a:xfrm>
              <a:off x="4475163" y="3833813"/>
              <a:ext cx="1800225" cy="0"/>
            </a:xfrm>
            <a:prstGeom prst="line">
              <a:avLst/>
            </a:prstGeom>
            <a:noFill/>
            <a:ln w="76200" cmpd="tri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9596" name="Rectangle 26"/>
            <p:cNvSpPr>
              <a:spLocks noChangeArrowheads="1"/>
            </p:cNvSpPr>
            <p:nvPr/>
          </p:nvSpPr>
          <p:spPr bwMode="auto">
            <a:xfrm>
              <a:off x="2928938" y="3608388"/>
              <a:ext cx="1416050" cy="41592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bIns="0" anchor="ctr">
              <a:spAutoFit/>
            </a:bodyPr>
            <a:lstStyle/>
            <a:p>
              <a:r>
                <a:rPr lang="pt-BR" sz="2400" b="1" i="0">
                  <a:solidFill>
                    <a:schemeClr val="bg1"/>
                  </a:solidFill>
                  <a:latin typeface="Arrus Blk BT" pitchFamily="18" charset="0"/>
                </a:rPr>
                <a:t>2   NO</a:t>
              </a:r>
              <a:r>
                <a:rPr lang="pt-BR" sz="1800" b="1" i="0">
                  <a:solidFill>
                    <a:schemeClr val="bg1"/>
                  </a:solidFill>
                  <a:latin typeface="Arrus Blk BT" pitchFamily="18" charset="0"/>
                </a:rPr>
                <a:t>2(g)</a:t>
              </a:r>
            </a:p>
          </p:txBody>
        </p:sp>
        <p:sp>
          <p:nvSpPr>
            <p:cNvPr id="109597" name="Line 27"/>
            <p:cNvSpPr>
              <a:spLocks noChangeShapeType="1"/>
            </p:cNvSpPr>
            <p:nvPr/>
          </p:nvSpPr>
          <p:spPr bwMode="auto">
            <a:xfrm flipH="1">
              <a:off x="4486275" y="4052888"/>
              <a:ext cx="1728788" cy="0"/>
            </a:xfrm>
            <a:prstGeom prst="line">
              <a:avLst/>
            </a:prstGeom>
            <a:noFill/>
            <a:ln w="76200" cmpd="tri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9598" name="Text Box 31"/>
            <p:cNvSpPr txBox="1">
              <a:spLocks noChangeArrowheads="1"/>
            </p:cNvSpPr>
            <p:nvPr/>
          </p:nvSpPr>
          <p:spPr bwMode="auto">
            <a:xfrm>
              <a:off x="4494169" y="3500438"/>
              <a:ext cx="1617751" cy="33855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pt-BR" sz="1600" b="1" i="0">
                  <a:solidFill>
                    <a:schemeClr val="bg1"/>
                  </a:solidFill>
                  <a:latin typeface="Arrus Blk BT" pitchFamily="18" charset="0"/>
                </a:rPr>
                <a:t>EXOTÉRMICA</a:t>
              </a:r>
            </a:p>
          </p:txBody>
        </p:sp>
        <p:sp>
          <p:nvSpPr>
            <p:cNvPr id="109599" name="Text Box 32"/>
            <p:cNvSpPr txBox="1">
              <a:spLocks noChangeArrowheads="1"/>
            </p:cNvSpPr>
            <p:nvPr/>
          </p:nvSpPr>
          <p:spPr bwMode="auto">
            <a:xfrm>
              <a:off x="4537906" y="4143375"/>
              <a:ext cx="1765227" cy="33855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pt-BR" sz="1600" b="1" i="0">
                  <a:solidFill>
                    <a:schemeClr val="bg1"/>
                  </a:solidFill>
                  <a:latin typeface="Arrus Blk BT" pitchFamily="18" charset="0"/>
                </a:rPr>
                <a:t>ENDOTÉRMICA</a:t>
              </a:r>
            </a:p>
          </p:txBody>
        </p:sp>
        <p:sp>
          <p:nvSpPr>
            <p:cNvPr id="109600" name="Text Box 20"/>
            <p:cNvSpPr txBox="1">
              <a:spLocks noChangeArrowheads="1"/>
            </p:cNvSpPr>
            <p:nvPr/>
          </p:nvSpPr>
          <p:spPr bwMode="auto">
            <a:xfrm>
              <a:off x="2928938" y="4214813"/>
              <a:ext cx="1608137" cy="64611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pt-BR" sz="1800" b="1" i="0">
                  <a:solidFill>
                    <a:srgbClr val="FFFF00"/>
                  </a:solidFill>
                  <a:cs typeface="Arial" charset="0"/>
                </a:rPr>
                <a:t>Castanho</a:t>
              </a:r>
            </a:p>
            <a:p>
              <a:r>
                <a:rPr lang="pt-BR" sz="1800" b="1" i="0">
                  <a:solidFill>
                    <a:srgbClr val="FFFF00"/>
                  </a:solidFill>
                  <a:cs typeface="Arial" charset="0"/>
                </a:rPr>
                <a:t>avermelhado</a:t>
              </a:r>
            </a:p>
          </p:txBody>
        </p:sp>
      </p:grp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4556723" y="5215215"/>
            <a:ext cx="18133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1800" b="1" i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Balão a 100°C</a:t>
            </a: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3729038" y="5652791"/>
            <a:ext cx="3735318" cy="72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800" b="1" i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Cor interna é </a:t>
            </a:r>
          </a:p>
          <a:p>
            <a:pPr>
              <a:lnSpc>
                <a:spcPct val="120000"/>
              </a:lnSpc>
            </a:pPr>
            <a:r>
              <a:rPr lang="pt-BR" sz="1800" b="1" i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CASTANHO-AVERMELHADO</a:t>
            </a: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4647704" y="5223153"/>
            <a:ext cx="1547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18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Balão a 0°C</a:t>
            </a:r>
          </a:p>
        </p:txBody>
      </p:sp>
      <p:sp>
        <p:nvSpPr>
          <p:cNvPr id="26" name="Rectangle 34"/>
          <p:cNvSpPr>
            <a:spLocks noChangeArrowheads="1"/>
          </p:cNvSpPr>
          <p:nvPr/>
        </p:nvSpPr>
        <p:spPr bwMode="auto">
          <a:xfrm>
            <a:off x="3987909" y="5663684"/>
            <a:ext cx="30636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18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Cor interna é INCOLOR</a:t>
            </a:r>
          </a:p>
        </p:txBody>
      </p:sp>
      <p:pic>
        <p:nvPicPr>
          <p:cNvPr id="27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620688"/>
            <a:ext cx="1224135" cy="12241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3" grpId="1"/>
      <p:bldP spid="24" grpId="0"/>
      <p:bldP spid="24" grpId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580926"/>
          </a:xfrm>
        </p:spPr>
        <p:txBody>
          <a:bodyPr/>
          <a:lstStyle/>
          <a:p>
            <a:r>
              <a:rPr lang="pt-BR" b="1" dirty="0" smtClean="0"/>
              <a:t>OUTRO EXEMPLO</a:t>
            </a:r>
            <a:endParaRPr lang="pt-BR" b="1" dirty="0"/>
          </a:p>
        </p:txBody>
      </p:sp>
      <p:pic>
        <p:nvPicPr>
          <p:cNvPr id="1030" name="Picture 6" descr="Resultado de imagem para equilíbrio químico GÁS CASTAN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7692333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1403648" y="6237312"/>
            <a:ext cx="20162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GÁS INCOLOR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716016" y="6237312"/>
            <a:ext cx="25202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GÁS CASTANHO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2771800" y="5733256"/>
            <a:ext cx="720080" cy="50405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4644008" y="5733256"/>
            <a:ext cx="648072" cy="50405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com Canto Aparado do Mesmo Lado 12"/>
          <p:cNvSpPr/>
          <p:nvPr/>
        </p:nvSpPr>
        <p:spPr>
          <a:xfrm>
            <a:off x="7092280" y="908720"/>
            <a:ext cx="1512168" cy="792088"/>
          </a:xfrm>
          <a:prstGeom prst="snip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equilíbrio</a:t>
            </a:r>
            <a:endParaRPr lang="pt-BR" b="1" dirty="0"/>
          </a:p>
        </p:txBody>
      </p:sp>
      <p:sp>
        <p:nvSpPr>
          <p:cNvPr id="14" name="Elipse 13"/>
          <p:cNvSpPr/>
          <p:nvPr/>
        </p:nvSpPr>
        <p:spPr>
          <a:xfrm>
            <a:off x="7236296" y="2780928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A cor não mais se altera</a:t>
            </a:r>
            <a:endParaRPr lang="pt-BR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267744" y="2708920"/>
            <a:ext cx="1008112" cy="5760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início</a:t>
            </a:r>
            <a:endParaRPr lang="pt-BR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355976" y="2708920"/>
            <a:ext cx="1008112" cy="5760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meio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b="1" dirty="0" smtClean="0"/>
              <a:t>Influência da temperatura</a:t>
            </a:r>
            <a:endParaRPr lang="pt-BR" b="1" dirty="0"/>
          </a:p>
        </p:txBody>
      </p:sp>
      <p:pic>
        <p:nvPicPr>
          <p:cNvPr id="9218" name="Picture 2" descr="http://www.mundoeducacao.com/upload/conteudo/images/temperatura-e-deslocamento-do-equilibri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606463" cy="3142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620688"/>
            <a:ext cx="1224135" cy="1224136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9552" y="4725144"/>
            <a:ext cx="6934200" cy="1466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A mudança na temperatura é o único fator que altera o valor da constante de equilíbrio (</a:t>
            </a:r>
            <a:r>
              <a:rPr lang="pt-BR" dirty="0" err="1">
                <a:solidFill>
                  <a:srgbClr val="FFFF00"/>
                </a:solidFill>
                <a:latin typeface="Arial Black" pitchFamily="34" charset="0"/>
              </a:rPr>
              <a:t>K</a:t>
            </a:r>
            <a:r>
              <a:rPr lang="pt-BR" baseline="-25000" dirty="0" err="1">
                <a:solidFill>
                  <a:srgbClr val="FFFF00"/>
                </a:solidFill>
                <a:latin typeface="Arial Black" pitchFamily="34" charset="0"/>
              </a:rPr>
              <a:t>c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 ou </a:t>
            </a:r>
            <a:r>
              <a:rPr lang="pt-BR" dirty="0" err="1">
                <a:solidFill>
                  <a:srgbClr val="FFFF00"/>
                </a:solidFill>
                <a:latin typeface="Arial Black" pitchFamily="34" charset="0"/>
              </a:rPr>
              <a:t>K</a:t>
            </a:r>
            <a:r>
              <a:rPr lang="pt-BR" baseline="-25000" dirty="0" err="1">
                <a:solidFill>
                  <a:srgbClr val="FFFF00"/>
                </a:solidFill>
                <a:latin typeface="Arial Black" pitchFamily="34" charset="0"/>
              </a:rPr>
              <a:t>p</a:t>
            </a: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).       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- para reações exotérmicas: </a:t>
            </a: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T </a:t>
            </a:r>
            <a:r>
              <a:rPr lang="pt-BR" sz="1600" b="1" dirty="0">
                <a:solidFill>
                  <a:schemeClr val="bg1"/>
                </a:solidFill>
                <a:latin typeface="Arial Black" pitchFamily="34" charset="0"/>
                <a:sym typeface="Symbol" pitchFamily="18" charset="2"/>
              </a:rPr>
              <a:t>   </a:t>
            </a:r>
            <a:r>
              <a:rPr lang="pt-BR" dirty="0" err="1">
                <a:solidFill>
                  <a:schemeClr val="bg1"/>
                </a:solidFill>
                <a:latin typeface="Arial Black" pitchFamily="34" charset="0"/>
                <a:sym typeface="Symbol" pitchFamily="18" charset="2"/>
              </a:rPr>
              <a:t>K</a:t>
            </a:r>
            <a:r>
              <a:rPr lang="pt-BR" baseline="-25000" dirty="0" err="1">
                <a:solidFill>
                  <a:schemeClr val="bg1"/>
                </a:solidFill>
                <a:latin typeface="Arial Black" pitchFamily="34" charset="0"/>
                <a:sym typeface="Symbol" pitchFamily="18" charset="2"/>
              </a:rPr>
              <a:t>c</a:t>
            </a:r>
            <a:r>
              <a:rPr lang="pt-BR" dirty="0">
                <a:solidFill>
                  <a:schemeClr val="bg1"/>
                </a:solidFill>
                <a:latin typeface="Arial Black" pitchFamily="34" charset="0"/>
                <a:sym typeface="Symbol" pitchFamily="18" charset="2"/>
              </a:rPr>
              <a:t> </a:t>
            </a:r>
            <a:r>
              <a:rPr lang="pt-BR" sz="1600" b="1" dirty="0">
                <a:solidFill>
                  <a:schemeClr val="bg1"/>
                </a:solidFill>
                <a:latin typeface="Arial Black" pitchFamily="34" charset="0"/>
                <a:sym typeface="Symbol" pitchFamily="18" charset="2"/>
              </a:rPr>
              <a:t></a:t>
            </a:r>
            <a:endParaRPr lang="pt-BR" sz="1600" b="1" dirty="0">
              <a:solidFill>
                <a:srgbClr val="FFFF00"/>
              </a:solidFill>
              <a:latin typeface="Arial Black" pitchFamily="34" charset="0"/>
              <a:sym typeface="Symbol" pitchFamily="18" charset="2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>
                <a:solidFill>
                  <a:srgbClr val="FFFF00"/>
                </a:solidFill>
                <a:latin typeface="Arial Black" pitchFamily="34" charset="0"/>
              </a:rPr>
              <a:t>- para reações endotérmicas: </a:t>
            </a:r>
            <a:r>
              <a:rPr lang="pt-BR" dirty="0">
                <a:solidFill>
                  <a:schemeClr val="bg1"/>
                </a:solidFill>
                <a:latin typeface="Arial Black" pitchFamily="34" charset="0"/>
              </a:rPr>
              <a:t>T </a:t>
            </a:r>
            <a:r>
              <a:rPr lang="pt-BR" sz="1600" b="1" dirty="0">
                <a:solidFill>
                  <a:schemeClr val="bg1"/>
                </a:solidFill>
                <a:latin typeface="Arial Black" pitchFamily="34" charset="0"/>
                <a:sym typeface="Symbol" pitchFamily="18" charset="2"/>
              </a:rPr>
              <a:t>   </a:t>
            </a:r>
            <a:r>
              <a:rPr lang="pt-BR" dirty="0" err="1">
                <a:solidFill>
                  <a:schemeClr val="bg1"/>
                </a:solidFill>
                <a:latin typeface="Arial Black" pitchFamily="34" charset="0"/>
                <a:sym typeface="Symbol" pitchFamily="18" charset="2"/>
              </a:rPr>
              <a:t>K</a:t>
            </a:r>
            <a:r>
              <a:rPr lang="pt-BR" baseline="-25000" dirty="0" err="1">
                <a:solidFill>
                  <a:schemeClr val="bg1"/>
                </a:solidFill>
                <a:latin typeface="Arial Black" pitchFamily="34" charset="0"/>
                <a:sym typeface="Symbol" pitchFamily="18" charset="2"/>
              </a:rPr>
              <a:t>c</a:t>
            </a:r>
            <a:r>
              <a:rPr lang="pt-BR" baseline="-25000" dirty="0">
                <a:solidFill>
                  <a:schemeClr val="bg1"/>
                </a:solidFill>
                <a:latin typeface="Arial Black" pitchFamily="34" charset="0"/>
                <a:sym typeface="Symbol" pitchFamily="18" charset="2"/>
              </a:rPr>
              <a:t> </a:t>
            </a:r>
            <a:r>
              <a:rPr lang="pt-BR" sz="1600" b="1" dirty="0">
                <a:solidFill>
                  <a:schemeClr val="bg1"/>
                </a:solidFill>
                <a:latin typeface="Arial Black" pitchFamily="34" charset="0"/>
                <a:sym typeface="Symbol" pitchFamily="18" charset="2"/>
              </a:rPr>
              <a:t></a:t>
            </a:r>
            <a:endParaRPr lang="pt-BR" sz="1600" b="1" dirty="0">
              <a:solidFill>
                <a:srgbClr val="FFFF00"/>
              </a:solidFill>
              <a:latin typeface="Arial Black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43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55576" y="457200"/>
            <a:ext cx="7620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Influência das variações na temperatura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536" y="1143000"/>
            <a:ext cx="8153400" cy="3940176"/>
            <a:chOff x="432" y="816"/>
            <a:chExt cx="5136" cy="248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32" y="816"/>
              <a:ext cx="5136" cy="2482"/>
              <a:chOff x="432" y="816"/>
              <a:chExt cx="5136" cy="2482"/>
            </a:xfrm>
          </p:grpSpPr>
          <p:sp>
            <p:nvSpPr>
              <p:cNvPr id="22536" name="Text Box 6"/>
              <p:cNvSpPr txBox="1">
                <a:spLocks noChangeArrowheads="1"/>
              </p:cNvSpPr>
              <p:nvPr/>
            </p:nvSpPr>
            <p:spPr bwMode="auto">
              <a:xfrm>
                <a:off x="432" y="816"/>
                <a:ext cx="5136" cy="2482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t-BR" sz="2000" dirty="0">
                    <a:latin typeface="Arial" pitchFamily="34" charset="0"/>
                    <a:cs typeface="Arial" pitchFamily="34" charset="0"/>
                  </a:rPr>
                  <a:t>Exemplo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pt-BR" sz="2000" dirty="0">
                    <a:latin typeface="Arial" pitchFamily="34" charset="0"/>
                    <a:cs typeface="Arial" pitchFamily="34" charset="0"/>
                  </a:rPr>
                  <a:t>A síntese da amônia é exotérmica: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pt-BR" sz="2000" dirty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pt-BR" sz="2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pt-BR" sz="2000" dirty="0">
                    <a:latin typeface="Arial" pitchFamily="34" charset="0"/>
                    <a:cs typeface="Arial" pitchFamily="34" charset="0"/>
                  </a:rPr>
                  <a:t> + 3 H</a:t>
                </a:r>
                <a:r>
                  <a:rPr lang="pt-BR" sz="2000" baseline="-25000" dirty="0">
                    <a:latin typeface="Arial" pitchFamily="34" charset="0"/>
                    <a:cs typeface="Arial" pitchFamily="34" charset="0"/>
                  </a:rPr>
                  <a:t>2      </a:t>
                </a:r>
                <a:r>
                  <a:rPr lang="pt-BR" sz="2000" baseline="-25000" dirty="0" smtClean="0">
                    <a:latin typeface="Arial" pitchFamily="34" charset="0"/>
                    <a:cs typeface="Arial" pitchFamily="34" charset="0"/>
                  </a:rPr>
                  <a:t>                               </a:t>
                </a:r>
                <a:r>
                  <a:rPr lang="pt-BR" sz="2000" dirty="0" smtClean="0">
                    <a:latin typeface="Arial" pitchFamily="34" charset="0"/>
                    <a:cs typeface="Arial" pitchFamily="34" charset="0"/>
                  </a:rPr>
                  <a:t>2 </a:t>
                </a:r>
                <a:r>
                  <a:rPr lang="pt-BR" sz="2000" dirty="0">
                    <a:latin typeface="Arial" pitchFamily="34" charset="0"/>
                    <a:cs typeface="Arial" pitchFamily="34" charset="0"/>
                  </a:rPr>
                  <a:t>NH</a:t>
                </a:r>
                <a:r>
                  <a:rPr lang="pt-BR" sz="2000" baseline="-25000" dirty="0">
                    <a:latin typeface="Arial" pitchFamily="34" charset="0"/>
                    <a:cs typeface="Arial" pitchFamily="34" charset="0"/>
                  </a:rPr>
                  <a:t>3    </a:t>
                </a:r>
                <a:r>
                  <a:rPr lang="pt-BR" sz="2000" b="1" dirty="0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</a:t>
                </a:r>
                <a:r>
                  <a:rPr lang="pt-BR" sz="2000" dirty="0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H = - 17 </a:t>
                </a:r>
                <a:r>
                  <a:rPr lang="pt-BR" sz="2000" dirty="0" smtClean="0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kcal/mol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endParaRPr lang="pt-BR" sz="2000" dirty="0"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pt-BR" sz="2000" dirty="0">
                    <a:latin typeface="Arial" pitchFamily="34" charset="0"/>
                    <a:cs typeface="Arial" pitchFamily="34" charset="0"/>
                  </a:rPr>
                  <a:t>I - um aumento na temperatura favorece </a:t>
                </a:r>
                <a:endParaRPr lang="pt-BR" sz="2000" dirty="0" smtClean="0">
                  <a:latin typeface="Arial" pitchFamily="34" charset="0"/>
                  <a:cs typeface="Arial" pitchFamily="34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pt-BR" sz="2000" dirty="0" smtClean="0">
                    <a:latin typeface="Arial" pitchFamily="34" charset="0"/>
                    <a:cs typeface="Arial" pitchFamily="34" charset="0"/>
                  </a:rPr>
                  <a:t>o </a:t>
                </a:r>
                <a:r>
                  <a:rPr lang="pt-BR" sz="2000" dirty="0">
                    <a:latin typeface="Arial" pitchFamily="34" charset="0"/>
                    <a:cs typeface="Arial" pitchFamily="34" charset="0"/>
                  </a:rPr>
                  <a:t>sentido </a:t>
                </a:r>
                <a:r>
                  <a:rPr lang="pt-BR" sz="2000" dirty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endotérmico</a:t>
                </a:r>
                <a:r>
                  <a:rPr lang="pt-BR" sz="2000" dirty="0">
                    <a:latin typeface="Arial" pitchFamily="34" charset="0"/>
                    <a:cs typeface="Arial" pitchFamily="34" charset="0"/>
                  </a:rPr>
                  <a:t> ( </a:t>
                </a:r>
                <a:r>
                  <a:rPr lang="pt-BR" sz="2000" dirty="0" smtClean="0">
                    <a:latin typeface="Arial" pitchFamily="34" charset="0"/>
                    <a:cs typeface="Arial" pitchFamily="34" charset="0"/>
                  </a:rPr>
                  <a:t>                        );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endParaRPr lang="pt-BR" sz="2000" dirty="0">
                  <a:latin typeface="Arial" pitchFamily="34" charset="0"/>
                  <a:cs typeface="Arial" pitchFamily="34" charset="0"/>
                </a:endParaRPr>
              </a:p>
              <a:p>
                <a:pPr algn="just" eaLnBrk="0" hangingPunct="0">
                  <a:spcBef>
                    <a:spcPct val="50000"/>
                  </a:spcBef>
                </a:pPr>
                <a:r>
                  <a:rPr lang="pt-BR" sz="2000" dirty="0">
                    <a:latin typeface="Arial" pitchFamily="34" charset="0"/>
                    <a:cs typeface="Arial" pitchFamily="34" charset="0"/>
                  </a:rPr>
                  <a:t>II - um resfriamento (diminuição na temperatura favorece </a:t>
                </a:r>
                <a:r>
                  <a:rPr lang="pt-BR" sz="2000" dirty="0" smtClean="0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pt-BR" sz="2000" dirty="0">
                    <a:latin typeface="Arial" pitchFamily="34" charset="0"/>
                    <a:cs typeface="Arial" pitchFamily="34" charset="0"/>
                  </a:rPr>
                  <a:t>síntese </a:t>
                </a:r>
                <a:r>
                  <a:rPr lang="pt-BR" sz="2000" dirty="0" smtClean="0">
                    <a:latin typeface="Arial" pitchFamily="34" charset="0"/>
                    <a:cs typeface="Arial" pitchFamily="34" charset="0"/>
                  </a:rPr>
                  <a:t>da </a:t>
                </a:r>
                <a:r>
                  <a:rPr lang="pt-BR" sz="2000" dirty="0">
                    <a:latin typeface="Arial" pitchFamily="34" charset="0"/>
                    <a:cs typeface="Arial" pitchFamily="34" charset="0"/>
                  </a:rPr>
                  <a:t>amônia, ou seja, o </a:t>
                </a:r>
                <a:r>
                  <a:rPr lang="pt-BR" sz="2000" dirty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sentido direto</a:t>
                </a:r>
                <a:r>
                  <a:rPr lang="pt-BR" sz="2000" dirty="0">
                    <a:latin typeface="Arial" pitchFamily="34" charset="0"/>
                    <a:cs typeface="Arial" pitchFamily="34" charset="0"/>
                  </a:rPr>
                  <a:t> (           </a:t>
                </a:r>
                <a:r>
                  <a:rPr lang="pt-BR" sz="2000" dirty="0" smtClean="0">
                    <a:latin typeface="Arial" pitchFamily="34" charset="0"/>
                    <a:cs typeface="Arial" pitchFamily="34" charset="0"/>
                  </a:rPr>
                  <a:t>            </a:t>
                </a:r>
                <a:r>
                  <a:rPr lang="pt-BR" sz="2000" dirty="0">
                    <a:latin typeface="Arial" pitchFamily="34" charset="0"/>
                    <a:cs typeface="Arial" pitchFamily="34" charset="0"/>
                  </a:rPr>
                  <a:t>).</a:t>
                </a:r>
              </a:p>
            </p:txBody>
          </p:sp>
          <p:pic>
            <p:nvPicPr>
              <p:cNvPr id="22537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29" y="1440"/>
                <a:ext cx="960" cy="1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22538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90" y="2301"/>
                <a:ext cx="960" cy="14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</p:grpSp>
        <p:pic>
          <p:nvPicPr>
            <p:cNvPr id="2253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7" y="3118"/>
              <a:ext cx="912" cy="1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23528" y="5517232"/>
            <a:ext cx="7391400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Portanto, na produção de amônia o reator deve estar permanentemente </a:t>
            </a:r>
            <a:r>
              <a:rPr lang="pt-BR" sz="20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resfriado</a:t>
            </a:r>
            <a:r>
              <a:rPr lang="pt-BR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 autoUpdateAnimBg="0"/>
      <p:bldP spid="23562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WordArt 37"/>
          <p:cNvSpPr>
            <a:spLocks noChangeArrowheads="1" noChangeShapeType="1" noTextEdit="1"/>
          </p:cNvSpPr>
          <p:nvPr/>
        </p:nvSpPr>
        <p:spPr bwMode="auto">
          <a:xfrm>
            <a:off x="3057525" y="71438"/>
            <a:ext cx="2657475" cy="741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 dirty="0">
                <a:ln w="9525">
                  <a:solidFill>
                    <a:schemeClr val="accent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CONCENTRAÇÃO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251520" y="1311508"/>
            <a:ext cx="8355210" cy="2941438"/>
            <a:chOff x="214313" y="204880"/>
            <a:chExt cx="8643937" cy="222741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1623" name="AutoShape 38"/>
            <p:cNvSpPr>
              <a:spLocks noChangeArrowheads="1"/>
            </p:cNvSpPr>
            <p:nvPr/>
          </p:nvSpPr>
          <p:spPr bwMode="auto">
            <a:xfrm>
              <a:off x="214313" y="1044960"/>
              <a:ext cx="8643937" cy="1387331"/>
            </a:xfrm>
            <a:prstGeom prst="flowChartAlternateProcess">
              <a:avLst/>
            </a:prstGeom>
            <a:grpFill/>
            <a:ln w="76200" cmpd="tri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b="1" i="0"/>
            </a:p>
          </p:txBody>
        </p:sp>
        <p:sp>
          <p:nvSpPr>
            <p:cNvPr id="111624" name="Rectangle 39"/>
            <p:cNvSpPr>
              <a:spLocks noChangeArrowheads="1"/>
            </p:cNvSpPr>
            <p:nvPr/>
          </p:nvSpPr>
          <p:spPr bwMode="auto">
            <a:xfrm>
              <a:off x="288809" y="204880"/>
              <a:ext cx="4574191" cy="536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just"/>
              <a:r>
                <a:rPr lang="pt-BR" sz="2000" b="1" i="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rus Blk BT" pitchFamily="18" charset="0"/>
                </a:rPr>
                <a:t>Vamos analisar o equilíbrio abaixo</a:t>
              </a:r>
              <a:r>
                <a:rPr lang="pt-BR" sz="2000" b="1" i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rus Blk BT" pitchFamily="18" charset="0"/>
                </a:rPr>
                <a:t>:</a:t>
              </a:r>
            </a:p>
            <a:p>
              <a:pPr algn="just"/>
              <a:endParaRPr lang="pt-BR" sz="2000" b="1" i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rus Blk BT" pitchFamily="18" charset="0"/>
              </a:endParaRPr>
            </a:p>
          </p:txBody>
        </p:sp>
        <p:sp>
          <p:nvSpPr>
            <p:cNvPr id="111625" name="Line 40"/>
            <p:cNvSpPr>
              <a:spLocks noChangeShapeType="1"/>
            </p:cNvSpPr>
            <p:nvPr/>
          </p:nvSpPr>
          <p:spPr bwMode="auto">
            <a:xfrm>
              <a:off x="4000500" y="1616075"/>
              <a:ext cx="1223963" cy="0"/>
            </a:xfrm>
            <a:prstGeom prst="line">
              <a:avLst/>
            </a:prstGeom>
            <a:grpFill/>
            <a:ln w="76200" cmpd="tri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1626" name="Rectangle 41"/>
            <p:cNvSpPr>
              <a:spLocks noChangeArrowheads="1"/>
            </p:cNvSpPr>
            <p:nvPr/>
          </p:nvSpPr>
          <p:spPr bwMode="auto">
            <a:xfrm>
              <a:off x="715062" y="1484704"/>
              <a:ext cx="1138453" cy="4770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bIns="0" anchor="ctr">
              <a:spAutoFit/>
            </a:bodyPr>
            <a:lstStyle/>
            <a:p>
              <a:r>
                <a:rPr lang="pt-BR" sz="2800" b="1" i="0">
                  <a:solidFill>
                    <a:schemeClr val="bg1"/>
                  </a:solidFill>
                  <a:latin typeface="Arrus Blk BT" pitchFamily="18" charset="0"/>
                </a:rPr>
                <a:t>Cr</a:t>
              </a:r>
              <a:r>
                <a:rPr lang="pt-BR" sz="2000" b="1" i="0">
                  <a:solidFill>
                    <a:schemeClr val="bg1"/>
                  </a:solidFill>
                  <a:latin typeface="Arrus Blk BT" pitchFamily="18" charset="0"/>
                </a:rPr>
                <a:t>2</a:t>
              </a:r>
              <a:r>
                <a:rPr lang="pt-BR" sz="2800" b="1" i="0">
                  <a:solidFill>
                    <a:schemeClr val="bg1"/>
                  </a:solidFill>
                  <a:latin typeface="Arrus Blk BT" pitchFamily="18" charset="0"/>
                </a:rPr>
                <a:t>O</a:t>
              </a:r>
              <a:r>
                <a:rPr lang="pt-BR" sz="2000" b="1" i="0">
                  <a:solidFill>
                    <a:schemeClr val="bg1"/>
                  </a:solidFill>
                  <a:latin typeface="Arrus Blk BT" pitchFamily="18" charset="0"/>
                </a:rPr>
                <a:t>7</a:t>
              </a:r>
            </a:p>
          </p:txBody>
        </p:sp>
        <p:sp>
          <p:nvSpPr>
            <p:cNvPr id="111627" name="Line 42"/>
            <p:cNvSpPr>
              <a:spLocks noChangeShapeType="1"/>
            </p:cNvSpPr>
            <p:nvPr/>
          </p:nvSpPr>
          <p:spPr bwMode="auto">
            <a:xfrm flipH="1">
              <a:off x="4000500" y="1831975"/>
              <a:ext cx="1223963" cy="0"/>
            </a:xfrm>
            <a:prstGeom prst="line">
              <a:avLst/>
            </a:prstGeom>
            <a:grpFill/>
            <a:ln w="76200" cmpd="tri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1628" name="Text Box 43"/>
            <p:cNvSpPr txBox="1">
              <a:spLocks noChangeArrowheads="1"/>
            </p:cNvSpPr>
            <p:nvPr/>
          </p:nvSpPr>
          <p:spPr bwMode="auto">
            <a:xfrm>
              <a:off x="4486275" y="1099488"/>
              <a:ext cx="338138" cy="4619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i="0" dirty="0">
                  <a:solidFill>
                    <a:schemeClr val="bg1"/>
                  </a:solidFill>
                  <a:latin typeface="Arrus Blk BT" pitchFamily="18" charset="0"/>
                </a:rPr>
                <a:t>1</a:t>
              </a:r>
            </a:p>
          </p:txBody>
        </p:sp>
        <p:sp>
          <p:nvSpPr>
            <p:cNvPr id="111629" name="Text Box 44"/>
            <p:cNvSpPr txBox="1">
              <a:spLocks noChangeArrowheads="1"/>
            </p:cNvSpPr>
            <p:nvPr/>
          </p:nvSpPr>
          <p:spPr bwMode="auto">
            <a:xfrm>
              <a:off x="4416425" y="1923377"/>
              <a:ext cx="338138" cy="4619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i="0" dirty="0">
                  <a:solidFill>
                    <a:schemeClr val="bg1"/>
                  </a:solidFill>
                  <a:latin typeface="Arrus Blk BT" pitchFamily="18" charset="0"/>
                </a:rPr>
                <a:t>2</a:t>
              </a:r>
            </a:p>
          </p:txBody>
        </p:sp>
        <p:sp>
          <p:nvSpPr>
            <p:cNvPr id="111630" name="Rectangle 45"/>
            <p:cNvSpPr>
              <a:spLocks noChangeArrowheads="1"/>
            </p:cNvSpPr>
            <p:nvPr/>
          </p:nvSpPr>
          <p:spPr bwMode="auto">
            <a:xfrm>
              <a:off x="7604125" y="1552575"/>
              <a:ext cx="733425" cy="523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pt-BR" sz="2800" b="1" i="0">
                  <a:solidFill>
                    <a:schemeClr val="bg1"/>
                  </a:solidFill>
                  <a:latin typeface="Arrus Blk BT" pitchFamily="18" charset="0"/>
                </a:rPr>
                <a:t>2 H</a:t>
              </a:r>
            </a:p>
          </p:txBody>
        </p:sp>
        <p:sp>
          <p:nvSpPr>
            <p:cNvPr id="111631" name="Text Box 46"/>
            <p:cNvSpPr txBox="1">
              <a:spLocks noChangeArrowheads="1"/>
            </p:cNvSpPr>
            <p:nvPr/>
          </p:nvSpPr>
          <p:spPr bwMode="auto">
            <a:xfrm>
              <a:off x="1730375" y="1295174"/>
              <a:ext cx="718828" cy="3495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400" b="1" i="0">
                  <a:solidFill>
                    <a:schemeClr val="bg1"/>
                  </a:solidFill>
                  <a:latin typeface="Arrus Blk BT" pitchFamily="18" charset="0"/>
                </a:rPr>
                <a:t>2 –</a:t>
              </a:r>
            </a:p>
          </p:txBody>
        </p:sp>
        <p:sp>
          <p:nvSpPr>
            <p:cNvPr id="111632" name="Text Box 47"/>
            <p:cNvSpPr txBox="1">
              <a:spLocks noChangeArrowheads="1"/>
            </p:cNvSpPr>
            <p:nvPr/>
          </p:nvSpPr>
          <p:spPr bwMode="auto">
            <a:xfrm>
              <a:off x="2432050" y="1516063"/>
              <a:ext cx="360363" cy="4619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i="0">
                  <a:solidFill>
                    <a:schemeClr val="bg1"/>
                  </a:solidFill>
                  <a:latin typeface="Arrus Blk BT" pitchFamily="18" charset="0"/>
                </a:rPr>
                <a:t>+</a:t>
              </a:r>
            </a:p>
          </p:txBody>
        </p:sp>
        <p:sp>
          <p:nvSpPr>
            <p:cNvPr id="111633" name="Rectangle 48"/>
            <p:cNvSpPr>
              <a:spLocks noChangeArrowheads="1"/>
            </p:cNvSpPr>
            <p:nvPr/>
          </p:nvSpPr>
          <p:spPr bwMode="auto">
            <a:xfrm>
              <a:off x="2793600" y="1502167"/>
              <a:ext cx="870751" cy="4770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bIns="0" anchor="ctr">
              <a:spAutoFit/>
            </a:bodyPr>
            <a:lstStyle/>
            <a:p>
              <a:r>
                <a:rPr lang="pt-BR" sz="2800" b="1" i="0">
                  <a:solidFill>
                    <a:schemeClr val="bg1"/>
                  </a:solidFill>
                  <a:latin typeface="Arrus Blk BT" pitchFamily="18" charset="0"/>
                </a:rPr>
                <a:t>H</a:t>
              </a:r>
              <a:r>
                <a:rPr lang="pt-BR" sz="2000" b="1" i="0">
                  <a:solidFill>
                    <a:schemeClr val="bg1"/>
                  </a:solidFill>
                  <a:latin typeface="Arrus Blk BT" pitchFamily="18" charset="0"/>
                </a:rPr>
                <a:t>2</a:t>
              </a:r>
              <a:r>
                <a:rPr lang="pt-BR" sz="2800" b="1" i="0">
                  <a:solidFill>
                    <a:schemeClr val="bg1"/>
                  </a:solidFill>
                  <a:latin typeface="Arrus Blk BT" pitchFamily="18" charset="0"/>
                </a:rPr>
                <a:t>O</a:t>
              </a:r>
            </a:p>
          </p:txBody>
        </p:sp>
        <p:sp>
          <p:nvSpPr>
            <p:cNvPr id="111634" name="Rectangle 49"/>
            <p:cNvSpPr>
              <a:spLocks noChangeArrowheads="1"/>
            </p:cNvSpPr>
            <p:nvPr/>
          </p:nvSpPr>
          <p:spPr bwMode="auto">
            <a:xfrm>
              <a:off x="5356230" y="1500579"/>
              <a:ext cx="1279517" cy="4770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bIns="0" anchor="ctr">
              <a:spAutoFit/>
            </a:bodyPr>
            <a:lstStyle/>
            <a:p>
              <a:r>
                <a:rPr lang="pt-BR" sz="2800" b="1" i="0">
                  <a:solidFill>
                    <a:schemeClr val="bg1"/>
                  </a:solidFill>
                  <a:latin typeface="Arrus Blk BT" pitchFamily="18" charset="0"/>
                </a:rPr>
                <a:t>2 CrO</a:t>
              </a:r>
              <a:r>
                <a:rPr lang="pt-BR" sz="2000" b="1" i="0">
                  <a:solidFill>
                    <a:schemeClr val="bg1"/>
                  </a:solidFill>
                  <a:latin typeface="Arrus Blk BT" pitchFamily="18" charset="0"/>
                </a:rPr>
                <a:t>4</a:t>
              </a:r>
            </a:p>
          </p:txBody>
        </p:sp>
        <p:sp>
          <p:nvSpPr>
            <p:cNvPr id="111635" name="Text Box 50"/>
            <p:cNvSpPr txBox="1">
              <a:spLocks noChangeArrowheads="1"/>
            </p:cNvSpPr>
            <p:nvPr/>
          </p:nvSpPr>
          <p:spPr bwMode="auto">
            <a:xfrm>
              <a:off x="6507162" y="1349703"/>
              <a:ext cx="784302" cy="3495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400" b="1" i="0" dirty="0">
                  <a:solidFill>
                    <a:schemeClr val="bg1"/>
                  </a:solidFill>
                  <a:latin typeface="Arrus Blk BT" pitchFamily="18" charset="0"/>
                </a:rPr>
                <a:t>2 –</a:t>
              </a:r>
            </a:p>
          </p:txBody>
        </p:sp>
        <p:sp>
          <p:nvSpPr>
            <p:cNvPr id="111636" name="Text Box 51"/>
            <p:cNvSpPr txBox="1">
              <a:spLocks noChangeArrowheads="1"/>
            </p:cNvSpPr>
            <p:nvPr/>
          </p:nvSpPr>
          <p:spPr bwMode="auto">
            <a:xfrm>
              <a:off x="7110413" y="1531938"/>
              <a:ext cx="360362" cy="4619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i="0">
                  <a:solidFill>
                    <a:schemeClr val="bg1"/>
                  </a:solidFill>
                  <a:latin typeface="Arrus Blk BT" pitchFamily="18" charset="0"/>
                </a:rPr>
                <a:t>+</a:t>
              </a:r>
            </a:p>
          </p:txBody>
        </p:sp>
        <p:sp>
          <p:nvSpPr>
            <p:cNvPr id="111637" name="Text Box 52"/>
            <p:cNvSpPr txBox="1">
              <a:spLocks noChangeArrowheads="1"/>
            </p:cNvSpPr>
            <p:nvPr/>
          </p:nvSpPr>
          <p:spPr bwMode="auto">
            <a:xfrm>
              <a:off x="8253413" y="1473200"/>
              <a:ext cx="390525" cy="523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800" b="1" i="0">
                  <a:solidFill>
                    <a:schemeClr val="bg1"/>
                  </a:solidFill>
                  <a:latin typeface="Arrus Blk BT" pitchFamily="18" charset="0"/>
                </a:rPr>
                <a:t>+</a:t>
              </a:r>
            </a:p>
          </p:txBody>
        </p:sp>
        <p:sp>
          <p:nvSpPr>
            <p:cNvPr id="111638" name="Text Box 53"/>
            <p:cNvSpPr txBox="1">
              <a:spLocks noChangeArrowheads="1"/>
            </p:cNvSpPr>
            <p:nvPr/>
          </p:nvSpPr>
          <p:spPr bwMode="auto">
            <a:xfrm>
              <a:off x="679760" y="2000250"/>
              <a:ext cx="1380506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FFCC00"/>
                  </a:solidFill>
                  <a:latin typeface="Arrus Blk BT" pitchFamily="18" charset="0"/>
                </a:rPr>
                <a:t>alaranjada</a:t>
              </a:r>
            </a:p>
          </p:txBody>
        </p:sp>
        <p:sp>
          <p:nvSpPr>
            <p:cNvPr id="111639" name="Text Box 54"/>
            <p:cNvSpPr txBox="1">
              <a:spLocks noChangeArrowheads="1"/>
            </p:cNvSpPr>
            <p:nvPr/>
          </p:nvSpPr>
          <p:spPr bwMode="auto">
            <a:xfrm>
              <a:off x="5475387" y="1966913"/>
              <a:ext cx="1076128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 i="0">
                  <a:solidFill>
                    <a:srgbClr val="FFFF00"/>
                  </a:solidFill>
                  <a:latin typeface="Arrus Blk BT" pitchFamily="18" charset="0"/>
                </a:rPr>
                <a:t>amarela</a:t>
              </a:r>
            </a:p>
          </p:txBody>
        </p:sp>
      </p:grpSp>
      <p:sp>
        <p:nvSpPr>
          <p:cNvPr id="24" name="AutoShape 55"/>
          <p:cNvSpPr>
            <a:spLocks noChangeArrowheads="1"/>
          </p:cNvSpPr>
          <p:nvPr/>
        </p:nvSpPr>
        <p:spPr bwMode="auto">
          <a:xfrm>
            <a:off x="323528" y="4365104"/>
            <a:ext cx="7704856" cy="200025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b="1" i="0" dirty="0"/>
          </a:p>
        </p:txBody>
      </p:sp>
      <p:sp>
        <p:nvSpPr>
          <p:cNvPr id="25" name="Rectangle 56"/>
          <p:cNvSpPr>
            <a:spLocks noChangeArrowheads="1"/>
          </p:cNvSpPr>
          <p:nvPr/>
        </p:nvSpPr>
        <p:spPr bwMode="auto">
          <a:xfrm>
            <a:off x="1071563" y="4569163"/>
            <a:ext cx="6786562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i="0" dirty="0">
                <a:solidFill>
                  <a:schemeClr val="bg1"/>
                </a:solidFill>
                <a:latin typeface="Arrus Blk BT" pitchFamily="18" charset="0"/>
              </a:rPr>
              <a:t>O acréscimo de uma base deixa a solução amarela, deslocando</a:t>
            </a:r>
          </a:p>
          <a:p>
            <a:pPr algn="ctr">
              <a:lnSpc>
                <a:spcPct val="150000"/>
              </a:lnSpc>
            </a:pPr>
            <a:r>
              <a:rPr lang="pt-BR" sz="2400" b="1" i="0" dirty="0">
                <a:solidFill>
                  <a:schemeClr val="bg1"/>
                </a:solidFill>
                <a:latin typeface="Arrus Blk BT" pitchFamily="18" charset="0"/>
              </a:rPr>
              <a:t> o equilíbrio para a direita </a:t>
            </a:r>
          </a:p>
        </p:txBody>
      </p:sp>
      <p:sp>
        <p:nvSpPr>
          <p:cNvPr id="26" name="Rectangle 57"/>
          <p:cNvSpPr>
            <a:spLocks noChangeArrowheads="1"/>
          </p:cNvSpPr>
          <p:nvPr/>
        </p:nvSpPr>
        <p:spPr bwMode="auto">
          <a:xfrm>
            <a:off x="611560" y="4569163"/>
            <a:ext cx="7572375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i="0" dirty="0">
                <a:solidFill>
                  <a:schemeClr val="bg1"/>
                </a:solidFill>
                <a:latin typeface="Arrus Blk BT" pitchFamily="18" charset="0"/>
              </a:rPr>
              <a:t>O acréscimo de um ácido deixa a solução alaranjada, deslocando</a:t>
            </a:r>
          </a:p>
          <a:p>
            <a:pPr algn="ctr">
              <a:lnSpc>
                <a:spcPct val="150000"/>
              </a:lnSpc>
            </a:pPr>
            <a:r>
              <a:rPr lang="pt-BR" sz="2400" b="1" i="0" dirty="0">
                <a:solidFill>
                  <a:schemeClr val="bg1"/>
                </a:solidFill>
                <a:latin typeface="Arrus Blk BT" pitchFamily="18" charset="0"/>
              </a:rPr>
              <a:t> o equilíbrio para a esquerda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6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pt-BR" b="1" dirty="0" smtClean="0"/>
              <a:t>Influência da concentração</a:t>
            </a:r>
            <a:endParaRPr lang="pt-BR" b="1" dirty="0"/>
          </a:p>
        </p:txBody>
      </p:sp>
      <p:pic>
        <p:nvPicPr>
          <p:cNvPr id="10242" name="Picture 2" descr="http://s4.static.brasilescola.com/img/2013/03/deslocamento-do-equilibri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295195" cy="201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mundoeducacao.com/upload/conteudo/images/deslocamento-do-equilibri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4495642" cy="3047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221088"/>
            <a:ext cx="1224135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985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3568" y="457200"/>
            <a:ext cx="7620000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>
                <a:latin typeface="Arial" pitchFamily="34" charset="0"/>
                <a:cs typeface="Arial" pitchFamily="34" charset="0"/>
              </a:rPr>
              <a:t>1 - Influência das variações nas concentrações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27584" y="1327150"/>
            <a:ext cx="73152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* A </a:t>
            </a: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adição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de um componente (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reagente ou produto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 irá deslocar o equilíbrio no sentido de </a:t>
            </a:r>
            <a:r>
              <a:rPr lang="pt-BR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consumi-lo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55576" y="2971800"/>
            <a:ext cx="73152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* A </a:t>
            </a: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remoção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de um componente (reagente ou produto) irá deslocar o equilíbrio no sentido de </a:t>
            </a:r>
            <a:r>
              <a:rPr lang="pt-BR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regenerá-lo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75656" y="4724400"/>
            <a:ext cx="6019800" cy="1200329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As variações nas concentrações de reagentes e/ou produtos não modificam a constante K</a:t>
            </a:r>
            <a:r>
              <a:rPr lang="pt-BR" sz="2400" baseline="-250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24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ou K</a:t>
            </a:r>
            <a:r>
              <a:rPr lang="pt-BR" sz="2400" baseline="-250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t-BR" sz="240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20484" grpId="0" animBg="1" autoUpdateAnimBg="0"/>
      <p:bldP spid="20485" grpId="0" animBg="1" autoUpdateAnimBg="0"/>
      <p:bldP spid="20486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27584" y="457200"/>
            <a:ext cx="7620000" cy="396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Influência </a:t>
            </a: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variações nas concentrações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536" y="1143000"/>
            <a:ext cx="8077200" cy="5540376"/>
            <a:chOff x="480" y="720"/>
            <a:chExt cx="5088" cy="3490"/>
          </a:xfrm>
          <a:noFill/>
        </p:grpSpPr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480" y="720"/>
              <a:ext cx="5088" cy="34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latin typeface="Arial" pitchFamily="34" charset="0"/>
                  <a:cs typeface="Arial" pitchFamily="34" charset="0"/>
                </a:rPr>
                <a:t>Exemplo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latin typeface="Arial" pitchFamily="34" charset="0"/>
                  <a:cs typeface="Arial" pitchFamily="34" charset="0"/>
                </a:rPr>
                <a:t>Na reação de síntese da amônia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pt-BR" sz="2400" dirty="0"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280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N</a:t>
              </a:r>
              <a:r>
                <a:rPr lang="pt-BR" sz="2800" baseline="-2500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2(g)</a:t>
              </a:r>
              <a:r>
                <a:rPr lang="pt-BR" sz="280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+ 3 H</a:t>
              </a:r>
              <a:r>
                <a:rPr lang="pt-BR" sz="2800" baseline="-2500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2(g)</a:t>
              </a:r>
              <a:r>
                <a:rPr lang="pt-BR" sz="280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              2 NH</a:t>
              </a:r>
              <a:r>
                <a:rPr lang="pt-BR" sz="2800" baseline="-2500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3(g)</a:t>
              </a:r>
              <a:endParaRPr lang="pt-BR" sz="2800" baseline="-25000" dirty="0"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spcBef>
                  <a:spcPct val="50000"/>
                </a:spcBef>
              </a:pPr>
              <a:endParaRPr lang="pt-BR" sz="2400" dirty="0"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latin typeface="Arial" pitchFamily="34" charset="0"/>
                  <a:cs typeface="Arial" pitchFamily="34" charset="0"/>
                </a:rPr>
                <a:t>I - adicionando N</a:t>
              </a:r>
              <a:r>
                <a:rPr lang="pt-BR" sz="2400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pt-BR" sz="2400" dirty="0">
                  <a:latin typeface="Arial" pitchFamily="34" charset="0"/>
                  <a:cs typeface="Arial" pitchFamily="34" charset="0"/>
                </a:rPr>
                <a:t> ou H</a:t>
              </a:r>
              <a:r>
                <a:rPr lang="pt-BR" sz="2400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pt-BR" sz="2400" dirty="0">
                  <a:latin typeface="Arial" pitchFamily="34" charset="0"/>
                  <a:cs typeface="Arial" pitchFamily="34" charset="0"/>
                </a:rPr>
                <a:t> o equilíbrio desloca-se no sentido de formar NH</a:t>
              </a:r>
              <a:r>
                <a:rPr lang="pt-BR" sz="2400" baseline="-25000" dirty="0">
                  <a:latin typeface="Arial" pitchFamily="34" charset="0"/>
                  <a:cs typeface="Arial" pitchFamily="34" charset="0"/>
                </a:rPr>
                <a:t>3 </a:t>
              </a:r>
              <a:r>
                <a:rPr lang="pt-BR" sz="2400" dirty="0">
                  <a:latin typeface="Arial" pitchFamily="34" charset="0"/>
                  <a:cs typeface="Arial" pitchFamily="34" charset="0"/>
                </a:rPr>
                <a:t>(                  </a:t>
              </a:r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         </a:t>
              </a:r>
              <a:r>
                <a:rPr lang="pt-BR" sz="2400" dirty="0">
                  <a:latin typeface="Arial" pitchFamily="34" charset="0"/>
                  <a:cs typeface="Arial" pitchFamily="34" charset="0"/>
                </a:rPr>
                <a:t>)</a:t>
              </a:r>
              <a:r>
                <a:rPr lang="pt-BR" sz="2400" baseline="-25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2400" dirty="0">
                  <a:latin typeface="Arial" pitchFamily="34" charset="0"/>
                  <a:cs typeface="Arial" pitchFamily="34" charset="0"/>
                </a:rPr>
                <a:t>;</a:t>
              </a:r>
              <a:r>
                <a:rPr lang="pt-BR" sz="2400" baseline="-25000" dirty="0">
                  <a:latin typeface="Arial" pitchFamily="34" charset="0"/>
                  <a:cs typeface="Arial" pitchFamily="34" charset="0"/>
                </a:rPr>
                <a:t> </a:t>
              </a:r>
              <a:endParaRPr lang="pt-BR" sz="2400" baseline="-25000" dirty="0" smtClean="0"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spcBef>
                  <a:spcPct val="50000"/>
                </a:spcBef>
              </a:pPr>
              <a:endParaRPr lang="pt-BR" sz="2400" baseline="-25000" dirty="0"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latin typeface="Arial" pitchFamily="34" charset="0"/>
                  <a:cs typeface="Arial" pitchFamily="34" charset="0"/>
                </a:rPr>
                <a:t>II - removendo-se NH</a:t>
              </a:r>
              <a:r>
                <a:rPr lang="pt-BR" sz="2400" baseline="-25000" dirty="0">
                  <a:latin typeface="Arial" pitchFamily="34" charset="0"/>
                  <a:cs typeface="Arial" pitchFamily="34" charset="0"/>
                </a:rPr>
                <a:t>3</a:t>
              </a:r>
              <a:r>
                <a:rPr lang="pt-BR" sz="2400" dirty="0">
                  <a:latin typeface="Arial" pitchFamily="34" charset="0"/>
                  <a:cs typeface="Arial" pitchFamily="34" charset="0"/>
                </a:rPr>
                <a:t> o equilíbrio desloca-se no sentido de regenerá-la (                    </a:t>
              </a:r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pt-BR" sz="2400" dirty="0">
                  <a:latin typeface="Arial" pitchFamily="34" charset="0"/>
                  <a:cs typeface="Arial" pitchFamily="34" charset="0"/>
                </a:rPr>
                <a:t>).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pt-BR" sz="2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57" y="1892"/>
              <a:ext cx="1204" cy="1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5" y="2857"/>
              <a:ext cx="1326" cy="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5" y="3674"/>
              <a:ext cx="1326" cy="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WordArt 8"/>
          <p:cNvSpPr>
            <a:spLocks noChangeArrowheads="1" noChangeShapeType="1" noTextEdit="1"/>
          </p:cNvSpPr>
          <p:nvPr/>
        </p:nvSpPr>
        <p:spPr bwMode="auto">
          <a:xfrm>
            <a:off x="3919538" y="258763"/>
            <a:ext cx="1509712" cy="455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 dirty="0">
                <a:ln w="9525">
                  <a:solidFill>
                    <a:schemeClr val="accent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PRESSÃO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11188" y="969308"/>
            <a:ext cx="7777236" cy="95866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000" b="1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Alterações de pressão influenciam em equilíbrios que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b="1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possuem espécies químicas no estado gasoso 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14438" y="2160588"/>
            <a:ext cx="6715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000" b="1" i="0">
                <a:solidFill>
                  <a:schemeClr val="bg1"/>
                </a:solidFill>
                <a:cs typeface="Arial" charset="0"/>
              </a:rPr>
              <a:t>Considere a reação química em equilíbrio abaixo 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1331640" y="2420888"/>
            <a:ext cx="6072188" cy="1785937"/>
            <a:chOff x="1606565" y="2786062"/>
            <a:chExt cx="6072188" cy="1785937"/>
          </a:xfrm>
          <a:solidFill>
            <a:schemeClr val="accent2">
              <a:lumMod val="75000"/>
            </a:schemeClr>
          </a:solidFill>
        </p:grpSpPr>
        <p:sp>
          <p:nvSpPr>
            <p:cNvPr id="15" name="Retângulo de cantos arredondados 14"/>
            <p:cNvSpPr/>
            <p:nvPr/>
          </p:nvSpPr>
          <p:spPr bwMode="auto">
            <a:xfrm>
              <a:off x="1606565" y="2786062"/>
              <a:ext cx="6072188" cy="1785937"/>
            </a:xfrm>
            <a:prstGeom prst="round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pt-BR" i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679" name="Text Box 13"/>
            <p:cNvSpPr txBox="1">
              <a:spLocks noChangeArrowheads="1"/>
            </p:cNvSpPr>
            <p:nvPr/>
          </p:nvSpPr>
          <p:spPr bwMode="auto">
            <a:xfrm>
              <a:off x="1714500" y="3032125"/>
              <a:ext cx="2436886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2400" i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</a:t>
              </a:r>
              <a:r>
                <a:rPr lang="pt-BR" sz="1600" i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 </a:t>
              </a:r>
              <a:r>
                <a:rPr lang="pt-BR" sz="1800" i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 g ) </a:t>
              </a:r>
              <a:r>
                <a:rPr lang="pt-BR" sz="2400" i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+ 3 H</a:t>
              </a:r>
              <a:r>
                <a:rPr lang="pt-BR" sz="1600" i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 </a:t>
              </a:r>
              <a:r>
                <a:rPr lang="pt-BR" sz="1800" i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 g )</a:t>
              </a:r>
            </a:p>
          </p:txBody>
        </p:sp>
        <p:sp>
          <p:nvSpPr>
            <p:cNvPr id="113680" name="Text Box 14"/>
            <p:cNvSpPr txBox="1">
              <a:spLocks noChangeArrowheads="1"/>
            </p:cNvSpPr>
            <p:nvPr/>
          </p:nvSpPr>
          <p:spPr bwMode="auto">
            <a:xfrm>
              <a:off x="5934075" y="3038475"/>
              <a:ext cx="1635384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2400" i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  NH</a:t>
              </a:r>
              <a:r>
                <a:rPr lang="pt-BR" sz="1600" i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 </a:t>
              </a:r>
              <a:r>
                <a:rPr lang="pt-BR" sz="2400" i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</a:t>
              </a:r>
              <a:r>
                <a:rPr lang="pt-BR" sz="1800" i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g )</a:t>
              </a:r>
            </a:p>
          </p:txBody>
        </p:sp>
        <p:sp>
          <p:nvSpPr>
            <p:cNvPr id="113681" name="Line 15"/>
            <p:cNvSpPr>
              <a:spLocks noChangeShapeType="1"/>
            </p:cNvSpPr>
            <p:nvPr/>
          </p:nvSpPr>
          <p:spPr bwMode="auto">
            <a:xfrm flipV="1">
              <a:off x="4287838" y="3143250"/>
              <a:ext cx="1366837" cy="6350"/>
            </a:xfrm>
            <a:prstGeom prst="line">
              <a:avLst/>
            </a:prstGeom>
            <a:grpFill/>
            <a:ln w="76200" cmpd="tri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682" name="Line 16"/>
            <p:cNvSpPr>
              <a:spLocks noChangeShapeType="1"/>
            </p:cNvSpPr>
            <p:nvPr/>
          </p:nvSpPr>
          <p:spPr bwMode="auto">
            <a:xfrm flipH="1">
              <a:off x="4287838" y="3351213"/>
              <a:ext cx="1349375" cy="6350"/>
            </a:xfrm>
            <a:prstGeom prst="line">
              <a:avLst/>
            </a:prstGeom>
            <a:grpFill/>
            <a:ln w="76200" cmpd="tri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683" name="Rectangle 17"/>
            <p:cNvSpPr>
              <a:spLocks noChangeArrowheads="1"/>
            </p:cNvSpPr>
            <p:nvPr/>
          </p:nvSpPr>
          <p:spPr bwMode="auto">
            <a:xfrm>
              <a:off x="2135188" y="3967133"/>
              <a:ext cx="1446230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t-BR" sz="2000" i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 volumes </a:t>
              </a:r>
            </a:p>
          </p:txBody>
        </p:sp>
        <p:sp>
          <p:nvSpPr>
            <p:cNvPr id="113684" name="Rectangle 18"/>
            <p:cNvSpPr>
              <a:spLocks noChangeArrowheads="1"/>
            </p:cNvSpPr>
            <p:nvPr/>
          </p:nvSpPr>
          <p:spPr bwMode="auto">
            <a:xfrm>
              <a:off x="6000750" y="3957608"/>
              <a:ext cx="1446230" cy="4001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pt-BR" sz="2000" i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 volumes </a:t>
              </a:r>
            </a:p>
          </p:txBody>
        </p:sp>
        <p:sp>
          <p:nvSpPr>
            <p:cNvPr id="113685" name="AutoShape 19"/>
            <p:cNvSpPr>
              <a:spLocks/>
            </p:cNvSpPr>
            <p:nvPr/>
          </p:nvSpPr>
          <p:spPr bwMode="auto">
            <a:xfrm rot="-5400000">
              <a:off x="2725738" y="2582863"/>
              <a:ext cx="303212" cy="2246312"/>
            </a:xfrm>
            <a:prstGeom prst="leftBrace">
              <a:avLst>
                <a:gd name="adj1" fmla="val 69488"/>
                <a:gd name="adj2" fmla="val 50000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i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686" name="AutoShape 19"/>
            <p:cNvSpPr>
              <a:spLocks/>
            </p:cNvSpPr>
            <p:nvPr/>
          </p:nvSpPr>
          <p:spPr bwMode="auto">
            <a:xfrm rot="-5400000">
              <a:off x="6592094" y="2948781"/>
              <a:ext cx="285750" cy="1531938"/>
            </a:xfrm>
            <a:prstGeom prst="leftBrace">
              <a:avLst>
                <a:gd name="adj1" fmla="val 69496"/>
                <a:gd name="adj2" fmla="val 50000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2400" i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069980" y="4857791"/>
            <a:ext cx="6094308" cy="12854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1800" b="1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  </a:t>
            </a:r>
            <a:r>
              <a:rPr lang="pt-BR" sz="1800" b="1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AUMENTO DE PRESSÃO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1800" b="1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sobre o sistema desloca  o equilíbrio químico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1800" b="1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 sentido do </a:t>
            </a:r>
            <a:r>
              <a:rPr lang="pt-BR" sz="1800" b="1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MENOR</a:t>
            </a:r>
            <a:r>
              <a:rPr lang="pt-BR" sz="1800" b="1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VOLUME </a:t>
            </a:r>
            <a:r>
              <a:rPr lang="pt-BR" sz="1800" b="1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 fase gasosa 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899592" y="4879888"/>
            <a:ext cx="6417235" cy="12854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1800" b="1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1800" b="1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DIMINUIÇÃO DE PRESSÃO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1800" b="1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sobre o sistema desloca  o equilíbrio químico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1800" b="1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 sentido do </a:t>
            </a:r>
            <a:r>
              <a:rPr lang="pt-BR" sz="1800" b="1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MAIOR</a:t>
            </a:r>
            <a:r>
              <a:rPr lang="pt-BR" sz="1800" b="1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i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VOLUME </a:t>
            </a:r>
            <a:r>
              <a:rPr lang="pt-BR" sz="1800" b="1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 fase gasosa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43744" y="457200"/>
            <a:ext cx="7620000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Influência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das variações na pressão total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43744" y="297180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Um aumento na pressão total (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redução de volume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 desloca o equilíbrio no sentido do </a:t>
            </a: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menor número de mols gasosos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19944" y="472440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Uma diminuição na pressão total (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aumento de volume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 desloca o equilíbrio no sentido do </a:t>
            </a:r>
            <a:r>
              <a:rPr lang="pt-BR" sz="24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maior número de mols gasosos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51520" y="1219200"/>
            <a:ext cx="835292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As variações de pressão somente afetarão os equilíbrios que apresentam componentes gasosos, nos quais a diferença de mols gasosos entre reagentes e produtos seja diferente de zero (</a:t>
            </a:r>
            <a:r>
              <a:rPr lang="pt-B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</a:t>
            </a:r>
            <a:r>
              <a:rPr lang="pt-BR" sz="20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</a:t>
            </a:r>
            <a:r>
              <a:rPr lang="pt-BR" sz="2000" baseline="-250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gases</a:t>
            </a:r>
            <a:r>
              <a:rPr lang="pt-BR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pt-B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 </a:t>
            </a:r>
            <a:r>
              <a:rPr lang="pt-BR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0).</a:t>
            </a:r>
            <a:endParaRPr lang="pt-BR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 autoUpdateAnimBg="0"/>
      <p:bldP spid="24580" grpId="0"/>
      <p:bldP spid="24581" grpId="0"/>
      <p:bldP spid="24582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b="1" dirty="0" smtClean="0"/>
              <a:t>Influência da pressão</a:t>
            </a:r>
            <a:endParaRPr lang="pt-BR" b="1" dirty="0"/>
          </a:p>
        </p:txBody>
      </p:sp>
      <p:pic>
        <p:nvPicPr>
          <p:cNvPr id="8194" name="Picture 2" descr="http://s1.static.brasilescola.com/img/2013/03/pressao-e-equilibri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6863259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980728"/>
            <a:ext cx="1224135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09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08720" y="457200"/>
            <a:ext cx="7620000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Influência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das variações na pressão total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520" y="1143000"/>
            <a:ext cx="8382000" cy="3940175"/>
            <a:chOff x="336" y="720"/>
            <a:chExt cx="5280" cy="2482"/>
          </a:xfrm>
        </p:grpSpPr>
        <p:sp>
          <p:nvSpPr>
            <p:cNvPr id="24582" name="Text Box 5"/>
            <p:cNvSpPr txBox="1">
              <a:spLocks noChangeArrowheads="1"/>
            </p:cNvSpPr>
            <p:nvPr/>
          </p:nvSpPr>
          <p:spPr bwMode="auto">
            <a:xfrm>
              <a:off x="336" y="720"/>
              <a:ext cx="5280" cy="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latin typeface="Arial" pitchFamily="34" charset="0"/>
                  <a:cs typeface="Arial" pitchFamily="34" charset="0"/>
                </a:rPr>
                <a:t>Exemplo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latin typeface="Arial" pitchFamily="34" charset="0"/>
                  <a:cs typeface="Arial" pitchFamily="34" charset="0"/>
                </a:rPr>
                <a:t>Na síntese da amônia ocorre diminuição no número de mols gasosos (</a:t>
              </a:r>
              <a:r>
                <a:rPr lang="pt-BR" sz="2000" b="1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</a:t>
              </a:r>
              <a:r>
                <a:rPr lang="pt-BR" sz="2000" dirty="0" err="1">
                  <a:latin typeface="Arial" pitchFamily="34" charset="0"/>
                  <a:cs typeface="Arial" pitchFamily="34" charset="0"/>
                  <a:sym typeface="Symbol" pitchFamily="18" charset="2"/>
                </a:rPr>
                <a:t>n</a:t>
              </a:r>
              <a:r>
                <a:rPr lang="pt-BR" sz="2000" baseline="-25000" dirty="0" err="1">
                  <a:latin typeface="Arial" pitchFamily="34" charset="0"/>
                  <a:cs typeface="Arial" pitchFamily="34" charset="0"/>
                  <a:sym typeface="Symbol" pitchFamily="18" charset="2"/>
                </a:rPr>
                <a:t>gases</a:t>
              </a:r>
              <a:r>
                <a:rPr lang="pt-BR" sz="20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= - 2)</a:t>
              </a:r>
              <a:endParaRPr lang="pt-BR" sz="2400" dirty="0"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2800" dirty="0">
                  <a:latin typeface="Arial" pitchFamily="34" charset="0"/>
                  <a:cs typeface="Arial" pitchFamily="34" charset="0"/>
                </a:rPr>
                <a:t>N</a:t>
              </a:r>
              <a:r>
                <a:rPr lang="pt-BR" sz="2800" baseline="-25000" dirty="0">
                  <a:latin typeface="Arial" pitchFamily="34" charset="0"/>
                  <a:cs typeface="Arial" pitchFamily="34" charset="0"/>
                </a:rPr>
                <a:t>2(g)</a:t>
              </a:r>
              <a:r>
                <a:rPr lang="pt-BR" sz="2800" dirty="0">
                  <a:latin typeface="Arial" pitchFamily="34" charset="0"/>
                  <a:cs typeface="Arial" pitchFamily="34" charset="0"/>
                </a:rPr>
                <a:t> + 3 H</a:t>
              </a:r>
              <a:r>
                <a:rPr lang="pt-BR" sz="2800" baseline="-25000" dirty="0">
                  <a:latin typeface="Arial" pitchFamily="34" charset="0"/>
                  <a:cs typeface="Arial" pitchFamily="34" charset="0"/>
                </a:rPr>
                <a:t>2(g)                   </a:t>
              </a:r>
              <a:r>
                <a:rPr lang="pt-BR" sz="2800" dirty="0">
                  <a:latin typeface="Arial" pitchFamily="34" charset="0"/>
                  <a:cs typeface="Arial" pitchFamily="34" charset="0"/>
                </a:rPr>
                <a:t>2 NH</a:t>
              </a:r>
              <a:r>
                <a:rPr lang="pt-BR" sz="2800" baseline="-25000" dirty="0">
                  <a:latin typeface="Arial" pitchFamily="34" charset="0"/>
                  <a:cs typeface="Arial" pitchFamily="34" charset="0"/>
                </a:rPr>
                <a:t>3(g)    </a:t>
              </a:r>
              <a:endParaRPr lang="pt-BR" sz="2400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latin typeface="Arial" pitchFamily="34" charset="0"/>
                  <a:cs typeface="Arial" pitchFamily="34" charset="0"/>
                </a:rPr>
                <a:t>I - um </a:t>
              </a:r>
              <a:r>
                <a:rPr lang="pt-BR" sz="240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aumento na pressão</a:t>
              </a:r>
              <a:r>
                <a:rPr lang="pt-BR" sz="2400" dirty="0">
                  <a:latin typeface="Arial" pitchFamily="34" charset="0"/>
                  <a:cs typeface="Arial" pitchFamily="34" charset="0"/>
                </a:rPr>
                <a:t> desloca o equilíbrio no </a:t>
              </a:r>
              <a:r>
                <a:rPr lang="pt-BR" sz="240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sentido direto</a:t>
              </a:r>
              <a:r>
                <a:rPr lang="pt-BR" sz="2400" dirty="0">
                  <a:latin typeface="Arial" pitchFamily="34" charset="0"/>
                  <a:cs typeface="Arial" pitchFamily="34" charset="0"/>
                </a:rPr>
                <a:t>, menor n</a:t>
              </a:r>
              <a:r>
                <a:rPr lang="pt-BR" sz="2400" u="sng" baseline="30000" dirty="0">
                  <a:latin typeface="Arial" pitchFamily="34" charset="0"/>
                  <a:cs typeface="Arial" pitchFamily="34" charset="0"/>
                </a:rPr>
                <a:t>o</a:t>
              </a:r>
              <a:r>
                <a:rPr lang="pt-BR" sz="2400" dirty="0">
                  <a:latin typeface="Arial" pitchFamily="34" charset="0"/>
                  <a:cs typeface="Arial" pitchFamily="34" charset="0"/>
                </a:rPr>
                <a:t> de mols(</a:t>
              </a:r>
              <a:r>
                <a:rPr lang="pt-BR" sz="2800" dirty="0">
                  <a:latin typeface="Arial" pitchFamily="34" charset="0"/>
                  <a:cs typeface="Arial" pitchFamily="34" charset="0"/>
                </a:rPr>
                <a:t>          </a:t>
              </a:r>
              <a:r>
                <a:rPr lang="pt-BR" sz="28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pt-BR" sz="2400" dirty="0">
                  <a:latin typeface="Arial" pitchFamily="34" charset="0"/>
                  <a:cs typeface="Arial" pitchFamily="34" charset="0"/>
                </a:rPr>
                <a:t>);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latin typeface="Arial" pitchFamily="34" charset="0"/>
                  <a:cs typeface="Arial" pitchFamily="34" charset="0"/>
                </a:rPr>
                <a:t>II - uma redução de pressão desloca o equilíbrio no  </a:t>
              </a:r>
              <a:r>
                <a:rPr lang="pt-BR" sz="240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sentido inverso</a:t>
              </a:r>
              <a:r>
                <a:rPr lang="pt-BR" sz="2400" dirty="0">
                  <a:latin typeface="Arial" pitchFamily="34" charset="0"/>
                  <a:cs typeface="Arial" pitchFamily="34" charset="0"/>
                </a:rPr>
                <a:t>, maior n</a:t>
              </a:r>
              <a:r>
                <a:rPr lang="pt-BR" sz="2400" u="sng" baseline="30000" dirty="0">
                  <a:latin typeface="Arial" pitchFamily="34" charset="0"/>
                  <a:cs typeface="Arial" pitchFamily="34" charset="0"/>
                </a:rPr>
                <a:t>o</a:t>
              </a:r>
              <a:r>
                <a:rPr lang="pt-BR" sz="2400" dirty="0">
                  <a:latin typeface="Arial" pitchFamily="34" charset="0"/>
                  <a:cs typeface="Arial" pitchFamily="34" charset="0"/>
                </a:rPr>
                <a:t> de mols (          </a:t>
              </a:r>
              <a:r>
                <a:rPr lang="pt-BR" sz="2400" dirty="0" smtClean="0"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pt-BR" sz="2400" dirty="0">
                  <a:latin typeface="Arial" pitchFamily="34" charset="0"/>
                  <a:cs typeface="Arial" pitchFamily="34" charset="0"/>
                </a:rPr>
                <a:t>).</a:t>
              </a:r>
            </a:p>
          </p:txBody>
        </p:sp>
        <p:pic>
          <p:nvPicPr>
            <p:cNvPr id="2458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8" y="1728"/>
              <a:ext cx="9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7" y="2969"/>
              <a:ext cx="9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5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57" y="2387"/>
              <a:ext cx="912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67544" y="5607645"/>
            <a:ext cx="7620000" cy="701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 a diferença de mols gasosos for nula as variações de pressão não deslocam o equilíbrio.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 autoUpdateAnimBg="0"/>
      <p:bldP spid="2560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580926"/>
          </a:xfrm>
        </p:spPr>
        <p:txBody>
          <a:bodyPr/>
          <a:lstStyle/>
          <a:p>
            <a:r>
              <a:rPr lang="pt-BR" b="1" dirty="0" smtClean="0"/>
              <a:t>CONTINUANDO...</a:t>
            </a:r>
            <a:endParaRPr lang="pt-B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685374" cy="2042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Resultado de imagem para equilíbrio químico GÁS CASTANH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645024"/>
            <a:ext cx="3528392" cy="2892463"/>
          </a:xfrm>
          <a:prstGeom prst="rect">
            <a:avLst/>
          </a:prstGeom>
          <a:noFill/>
        </p:spPr>
      </p:pic>
      <p:cxnSp>
        <p:nvCxnSpPr>
          <p:cNvPr id="8" name="Conector de seta reta 7"/>
          <p:cNvCxnSpPr/>
          <p:nvPr/>
        </p:nvCxnSpPr>
        <p:spPr>
          <a:xfrm flipH="1">
            <a:off x="3563888" y="2492896"/>
            <a:ext cx="3384376" cy="20882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563888" y="4725144"/>
            <a:ext cx="17780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b="1" dirty="0" smtClean="0"/>
              <a:t>EQUILÍBRIO</a:t>
            </a:r>
            <a:endParaRPr lang="pt-BR" b="1" dirty="0"/>
          </a:p>
        </p:txBody>
      </p:sp>
      <p:sp>
        <p:nvSpPr>
          <p:cNvPr id="10" name="Nuvem 9"/>
          <p:cNvSpPr/>
          <p:nvPr/>
        </p:nvSpPr>
        <p:spPr>
          <a:xfrm>
            <a:off x="5652120" y="3717032"/>
            <a:ext cx="2664296" cy="21602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Lembrete: os reagentes não tendem a zero!!!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tângulo de cantos arredondados 9"/>
          <p:cNvSpPr>
            <a:spLocks noChangeArrowheads="1"/>
          </p:cNvSpPr>
          <p:nvPr/>
        </p:nvSpPr>
        <p:spPr bwMode="auto">
          <a:xfrm>
            <a:off x="1143000" y="857250"/>
            <a:ext cx="5000625" cy="8572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14691" name="Rectangle 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14692" name="Rectangle 17"/>
          <p:cNvSpPr>
            <a:spLocks noChangeArrowheads="1"/>
          </p:cNvSpPr>
          <p:nvPr/>
        </p:nvSpPr>
        <p:spPr bwMode="auto">
          <a:xfrm>
            <a:off x="107950" y="260350"/>
            <a:ext cx="799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/>
            <a:r>
              <a:rPr lang="pt-BR" sz="2000" b="1" i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01) Considere  a  reação  em  equilíbrio químico:</a:t>
            </a:r>
          </a:p>
        </p:txBody>
      </p:sp>
      <p:sp>
        <p:nvSpPr>
          <p:cNvPr id="114693" name="Text Box 18"/>
          <p:cNvSpPr txBox="1">
            <a:spLocks noChangeArrowheads="1"/>
          </p:cNvSpPr>
          <p:nvPr/>
        </p:nvSpPr>
        <p:spPr bwMode="auto">
          <a:xfrm>
            <a:off x="1347788" y="1052513"/>
            <a:ext cx="1881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000" b="1" i="0">
                <a:solidFill>
                  <a:schemeClr val="bg1"/>
                </a:solidFill>
                <a:cs typeface="Arial" charset="0"/>
              </a:rPr>
              <a:t>N</a:t>
            </a:r>
            <a:r>
              <a:rPr lang="pt-BR" sz="1600" b="1" i="0">
                <a:solidFill>
                  <a:schemeClr val="bg1"/>
                </a:solidFill>
                <a:cs typeface="Arial" charset="0"/>
              </a:rPr>
              <a:t>2</a:t>
            </a:r>
            <a:r>
              <a:rPr lang="pt-BR" sz="2000" b="1" i="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1600" b="1" i="0">
                <a:solidFill>
                  <a:schemeClr val="bg1"/>
                </a:solidFill>
                <a:cs typeface="Arial" charset="0"/>
              </a:rPr>
              <a:t>(g)</a:t>
            </a:r>
            <a:r>
              <a:rPr lang="pt-BR" sz="2000" b="1" i="0">
                <a:solidFill>
                  <a:schemeClr val="bg1"/>
                </a:solidFill>
                <a:cs typeface="Arial" charset="0"/>
              </a:rPr>
              <a:t> +  O</a:t>
            </a:r>
            <a:r>
              <a:rPr lang="pt-BR" sz="1600" b="1" i="0">
                <a:solidFill>
                  <a:schemeClr val="bg1"/>
                </a:solidFill>
                <a:cs typeface="Arial" charset="0"/>
              </a:rPr>
              <a:t>2</a:t>
            </a:r>
            <a:r>
              <a:rPr lang="pt-BR" sz="2000" b="1" i="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1600" b="1" i="0">
                <a:solidFill>
                  <a:schemeClr val="bg1"/>
                </a:solidFill>
                <a:cs typeface="Arial" charset="0"/>
              </a:rPr>
              <a:t>(g)</a:t>
            </a:r>
          </a:p>
        </p:txBody>
      </p:sp>
      <p:sp>
        <p:nvSpPr>
          <p:cNvPr id="114694" name="Text Box 19"/>
          <p:cNvSpPr txBox="1">
            <a:spLocks noChangeArrowheads="1"/>
          </p:cNvSpPr>
          <p:nvPr/>
        </p:nvSpPr>
        <p:spPr bwMode="auto">
          <a:xfrm>
            <a:off x="4500563" y="1058863"/>
            <a:ext cx="1185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000" b="1" i="0">
                <a:solidFill>
                  <a:schemeClr val="bg1"/>
                </a:solidFill>
                <a:cs typeface="Arial" charset="0"/>
              </a:rPr>
              <a:t>2  NO </a:t>
            </a:r>
            <a:r>
              <a:rPr lang="pt-BR" sz="1600" b="1" i="0">
                <a:solidFill>
                  <a:schemeClr val="bg1"/>
                </a:solidFill>
                <a:cs typeface="Arial" charset="0"/>
              </a:rPr>
              <a:t>(g)</a:t>
            </a:r>
          </a:p>
        </p:txBody>
      </p:sp>
      <p:sp>
        <p:nvSpPr>
          <p:cNvPr id="114695" name="Line 20"/>
          <p:cNvSpPr>
            <a:spLocks noChangeShapeType="1"/>
          </p:cNvSpPr>
          <p:nvPr/>
        </p:nvSpPr>
        <p:spPr bwMode="auto">
          <a:xfrm>
            <a:off x="3303588" y="1141413"/>
            <a:ext cx="1008062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14696" name="Line 21"/>
          <p:cNvSpPr>
            <a:spLocks noChangeShapeType="1"/>
          </p:cNvSpPr>
          <p:nvPr/>
        </p:nvSpPr>
        <p:spPr bwMode="auto">
          <a:xfrm flipH="1">
            <a:off x="3286125" y="1357313"/>
            <a:ext cx="1008063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14697" name="Rectangle 22"/>
          <p:cNvSpPr>
            <a:spLocks noChangeArrowheads="1"/>
          </p:cNvSpPr>
          <p:nvPr/>
        </p:nvSpPr>
        <p:spPr bwMode="auto">
          <a:xfrm>
            <a:off x="571500" y="1814513"/>
            <a:ext cx="454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2000" b="1" i="0">
                <a:solidFill>
                  <a:schemeClr val="bg1"/>
                </a:solidFill>
                <a:cs typeface="Arial" charset="0"/>
              </a:rPr>
              <a:t>É possível deslocá-lo para a direita:</a:t>
            </a: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538163" y="1783448"/>
            <a:ext cx="689133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lnSpc>
                <a:spcPct val="140000"/>
              </a:lnSpc>
            </a:pP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a)  Retirando o N</a:t>
            </a:r>
            <a:r>
              <a:rPr lang="pt-BR" sz="14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2</a:t>
            </a: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 existente.</a:t>
            </a:r>
          </a:p>
          <a:p>
            <a:pPr marL="342900" indent="-342900" algn="just">
              <a:lnSpc>
                <a:spcPct val="140000"/>
              </a:lnSpc>
            </a:pP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b)  Removendo o NO formado.</a:t>
            </a:r>
          </a:p>
          <a:p>
            <a:pPr marL="342900" indent="-342900" algn="just">
              <a:lnSpc>
                <a:spcPct val="140000"/>
              </a:lnSpc>
            </a:pP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c)  Introduzindo um catalisador.</a:t>
            </a:r>
          </a:p>
          <a:p>
            <a:pPr marL="342900" indent="-342900" algn="just">
              <a:lnSpc>
                <a:spcPct val="140000"/>
              </a:lnSpc>
              <a:buFontTx/>
              <a:buAutoNum type="alphaLcParenR" startAt="4"/>
            </a:pP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 Diminuindo a pressão, à temperatura constante.</a:t>
            </a:r>
          </a:p>
          <a:p>
            <a:pPr marL="342900" indent="-342900" algn="just">
              <a:lnSpc>
                <a:spcPct val="140000"/>
              </a:lnSpc>
              <a:buFontTx/>
              <a:buAutoNum type="alphaLcParenR" startAt="5"/>
            </a:pP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 Aumentando a pressão, à temperatura constante.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22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22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2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4"/>
          <p:cNvSpPr>
            <a:spLocks noChangeArrowheads="1"/>
          </p:cNvSpPr>
          <p:nvPr/>
        </p:nvSpPr>
        <p:spPr bwMode="auto">
          <a:xfrm>
            <a:off x="349547" y="176183"/>
            <a:ext cx="32143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02) Temos o equilíbrio:</a:t>
            </a:r>
          </a:p>
        </p:txBody>
      </p:sp>
      <p:sp>
        <p:nvSpPr>
          <p:cNvPr id="115715" name="Rectangle 23"/>
          <p:cNvSpPr>
            <a:spLocks noChangeArrowheads="1"/>
          </p:cNvSpPr>
          <p:nvPr/>
        </p:nvSpPr>
        <p:spPr bwMode="auto">
          <a:xfrm>
            <a:off x="642938" y="1929062"/>
            <a:ext cx="8001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Queremos aumentar a concentração de CO</a:t>
            </a:r>
            <a:r>
              <a:rPr lang="pt-BR" sz="16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2(g)</a:t>
            </a: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 nesse </a:t>
            </a:r>
            <a:r>
              <a:rPr lang="pt-BR" sz="2000" b="1" i="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equilíbrio. Para </a:t>
            </a: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isso ocorrer, devemos:</a:t>
            </a: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574083" y="2714625"/>
            <a:ext cx="550663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AutoNum type="alphaLcParenR"/>
            </a:pP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Aumentar a pressão sobre o sistema.</a:t>
            </a:r>
          </a:p>
          <a:p>
            <a:pPr marL="457200" indent="-457200" algn="just">
              <a:lnSpc>
                <a:spcPct val="150000"/>
              </a:lnSpc>
              <a:buFontTx/>
              <a:buAutoNum type="alphaLcParenR"/>
            </a:pP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Diminuir a pressão sobre o sistema.</a:t>
            </a:r>
          </a:p>
          <a:p>
            <a:pPr marL="457200" indent="-457200" algn="just">
              <a:lnSpc>
                <a:spcPct val="150000"/>
              </a:lnSpc>
              <a:buFontTx/>
              <a:buAutoNum type="alphaLcParenR"/>
            </a:pP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Adicionar H</a:t>
            </a:r>
            <a:r>
              <a:rPr lang="pt-BR" sz="16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2(g)</a:t>
            </a: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 ao sistema.</a:t>
            </a:r>
          </a:p>
          <a:p>
            <a:pPr marL="457200" indent="-457200" algn="just">
              <a:lnSpc>
                <a:spcPct val="150000"/>
              </a:lnSpc>
              <a:buFontTx/>
              <a:buAutoNum type="alphaLcParenR"/>
            </a:pP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Retirar H</a:t>
            </a:r>
            <a:r>
              <a:rPr lang="pt-BR" sz="16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2</a:t>
            </a: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O</a:t>
            </a:r>
            <a:r>
              <a:rPr lang="pt-BR" sz="16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(g)</a:t>
            </a: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 do sistema.</a:t>
            </a:r>
          </a:p>
          <a:p>
            <a:pPr marL="457200" indent="-457200" algn="just">
              <a:lnSpc>
                <a:spcPct val="150000"/>
              </a:lnSpc>
              <a:buFontTx/>
              <a:buAutoNum type="alphaLcParenR"/>
            </a:pP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Adicionar CO</a:t>
            </a:r>
            <a:r>
              <a:rPr lang="pt-BR" sz="16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(g)</a:t>
            </a: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 ao sistema.</a:t>
            </a:r>
          </a:p>
        </p:txBody>
      </p:sp>
      <p:sp>
        <p:nvSpPr>
          <p:cNvPr id="115717" name="AutoShape 30"/>
          <p:cNvSpPr>
            <a:spLocks noChangeArrowheads="1"/>
          </p:cNvSpPr>
          <p:nvPr/>
        </p:nvSpPr>
        <p:spPr bwMode="auto">
          <a:xfrm flipV="1">
            <a:off x="395536" y="785813"/>
            <a:ext cx="8107363" cy="100806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115718" name="Text Box 31"/>
          <p:cNvSpPr txBox="1">
            <a:spLocks noChangeArrowheads="1"/>
          </p:cNvSpPr>
          <p:nvPr/>
        </p:nvSpPr>
        <p:spPr bwMode="auto">
          <a:xfrm>
            <a:off x="858838" y="1001713"/>
            <a:ext cx="3181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b="1" i="0">
                <a:solidFill>
                  <a:schemeClr val="bg1"/>
                </a:solidFill>
                <a:cs typeface="Arial" charset="0"/>
              </a:rPr>
              <a:t>CO</a:t>
            </a:r>
            <a:r>
              <a:rPr lang="pt-BR" sz="2400" b="1" i="0">
                <a:solidFill>
                  <a:schemeClr val="bg1"/>
                </a:solidFill>
                <a:cs typeface="Arial" charset="0"/>
              </a:rPr>
              <a:t>( g )</a:t>
            </a:r>
            <a:r>
              <a:rPr lang="pt-BR" b="1" i="0">
                <a:solidFill>
                  <a:schemeClr val="bg1"/>
                </a:solidFill>
                <a:cs typeface="Arial" charset="0"/>
              </a:rPr>
              <a:t> + H</a:t>
            </a:r>
            <a:r>
              <a:rPr lang="pt-BR" sz="2400" b="1" i="0">
                <a:solidFill>
                  <a:schemeClr val="bg1"/>
                </a:solidFill>
                <a:cs typeface="Arial" charset="0"/>
              </a:rPr>
              <a:t>2</a:t>
            </a:r>
            <a:r>
              <a:rPr lang="pt-BR" b="1" i="0">
                <a:solidFill>
                  <a:schemeClr val="bg1"/>
                </a:solidFill>
                <a:cs typeface="Arial" charset="0"/>
              </a:rPr>
              <a:t>O</a:t>
            </a:r>
            <a:r>
              <a:rPr lang="pt-BR" sz="2400" b="1" i="0">
                <a:solidFill>
                  <a:schemeClr val="bg1"/>
                </a:solidFill>
                <a:cs typeface="Arial" charset="0"/>
              </a:rPr>
              <a:t>( g )</a:t>
            </a:r>
          </a:p>
        </p:txBody>
      </p:sp>
      <p:sp>
        <p:nvSpPr>
          <p:cNvPr id="115719" name="Line 32"/>
          <p:cNvSpPr>
            <a:spLocks noChangeShapeType="1"/>
          </p:cNvSpPr>
          <p:nvPr/>
        </p:nvSpPr>
        <p:spPr bwMode="auto">
          <a:xfrm>
            <a:off x="4125913" y="1146175"/>
            <a:ext cx="1008062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15720" name="Line 33"/>
          <p:cNvSpPr>
            <a:spLocks noChangeShapeType="1"/>
          </p:cNvSpPr>
          <p:nvPr/>
        </p:nvSpPr>
        <p:spPr bwMode="auto">
          <a:xfrm flipH="1">
            <a:off x="4108450" y="1362075"/>
            <a:ext cx="1008063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15721" name="Text Box 34"/>
          <p:cNvSpPr txBox="1">
            <a:spLocks noChangeArrowheads="1"/>
          </p:cNvSpPr>
          <p:nvPr/>
        </p:nvSpPr>
        <p:spPr bwMode="auto">
          <a:xfrm>
            <a:off x="5260975" y="998538"/>
            <a:ext cx="3260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b="1" i="0">
                <a:solidFill>
                  <a:schemeClr val="bg1"/>
                </a:solidFill>
                <a:cs typeface="Arial" charset="0"/>
              </a:rPr>
              <a:t>CO</a:t>
            </a:r>
            <a:r>
              <a:rPr lang="pt-BR" sz="2400" b="1" i="0">
                <a:solidFill>
                  <a:schemeClr val="bg1"/>
                </a:solidFill>
                <a:cs typeface="Arial" charset="0"/>
              </a:rPr>
              <a:t>2( g )</a:t>
            </a:r>
            <a:r>
              <a:rPr lang="pt-BR" b="1" i="0">
                <a:solidFill>
                  <a:schemeClr val="bg1"/>
                </a:solidFill>
                <a:cs typeface="Arial" charset="0"/>
              </a:rPr>
              <a:t>  +  H</a:t>
            </a:r>
            <a:r>
              <a:rPr lang="pt-BR" sz="2400" b="1" i="0">
                <a:solidFill>
                  <a:schemeClr val="bg1"/>
                </a:solidFill>
                <a:cs typeface="Arial" charset="0"/>
              </a:rPr>
              <a:t>2( g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3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3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3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ChangeArrowheads="1"/>
          </p:cNvSpPr>
          <p:nvPr/>
        </p:nvSpPr>
        <p:spPr bwMode="auto">
          <a:xfrm>
            <a:off x="106362" y="187296"/>
            <a:ext cx="72019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03) O equilíbrio gasoso representado pela equação : 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536575" y="777875"/>
            <a:ext cx="7893050" cy="1008063"/>
            <a:chOff x="536575" y="777875"/>
            <a:chExt cx="7893050" cy="1008063"/>
          </a:xfrm>
        </p:grpSpPr>
        <p:sp>
          <p:nvSpPr>
            <p:cNvPr id="116742" name="AutoShape 4"/>
            <p:cNvSpPr>
              <a:spLocks noChangeArrowheads="1"/>
            </p:cNvSpPr>
            <p:nvPr/>
          </p:nvSpPr>
          <p:spPr bwMode="auto">
            <a:xfrm flipV="1">
              <a:off x="536575" y="777875"/>
              <a:ext cx="7893050" cy="1008063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pt-BR" b="1" i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16743" name="Text Box 6"/>
            <p:cNvSpPr txBox="1">
              <a:spLocks noChangeArrowheads="1"/>
            </p:cNvSpPr>
            <p:nvPr/>
          </p:nvSpPr>
          <p:spPr bwMode="auto">
            <a:xfrm>
              <a:off x="717550" y="993775"/>
              <a:ext cx="2736850" cy="5842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pt-BR" b="1" i="0">
                  <a:solidFill>
                    <a:schemeClr val="bg1"/>
                  </a:solidFill>
                  <a:cs typeface="Arial" charset="0"/>
                </a:rPr>
                <a:t>N</a:t>
              </a:r>
              <a:r>
                <a:rPr lang="pt-BR" sz="2400" b="1" i="0">
                  <a:solidFill>
                    <a:schemeClr val="bg1"/>
                  </a:solidFill>
                  <a:cs typeface="Arial" charset="0"/>
                </a:rPr>
                <a:t>2( g )</a:t>
              </a:r>
              <a:r>
                <a:rPr lang="pt-BR" b="1" i="0">
                  <a:solidFill>
                    <a:schemeClr val="bg1"/>
                  </a:solidFill>
                  <a:cs typeface="Arial" charset="0"/>
                </a:rPr>
                <a:t> + O</a:t>
              </a:r>
              <a:r>
                <a:rPr lang="pt-BR" sz="2400" b="1" i="0">
                  <a:solidFill>
                    <a:schemeClr val="bg1"/>
                  </a:solidFill>
                  <a:cs typeface="Arial" charset="0"/>
                </a:rPr>
                <a:t>2( g )</a:t>
              </a:r>
            </a:p>
          </p:txBody>
        </p:sp>
        <p:sp>
          <p:nvSpPr>
            <p:cNvPr id="116744" name="Text Box 7"/>
            <p:cNvSpPr txBox="1">
              <a:spLocks noChangeArrowheads="1"/>
            </p:cNvSpPr>
            <p:nvPr/>
          </p:nvSpPr>
          <p:spPr bwMode="auto">
            <a:xfrm>
              <a:off x="4833938" y="993775"/>
              <a:ext cx="3297237" cy="5842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pt-BR" b="1" i="0">
                  <a:solidFill>
                    <a:schemeClr val="bg1"/>
                  </a:solidFill>
                  <a:cs typeface="Arial" charset="0"/>
                </a:rPr>
                <a:t>2 NO</a:t>
              </a:r>
              <a:r>
                <a:rPr lang="pt-BR" sz="2400" b="1" i="0">
                  <a:solidFill>
                    <a:schemeClr val="bg1"/>
                  </a:solidFill>
                  <a:cs typeface="Arial" charset="0"/>
                </a:rPr>
                <a:t>( g )</a:t>
              </a:r>
              <a:r>
                <a:rPr lang="pt-BR" b="1" i="0">
                  <a:solidFill>
                    <a:schemeClr val="bg1"/>
                  </a:solidFill>
                  <a:cs typeface="Arial" charset="0"/>
                </a:rPr>
                <a:t>  –  88 kj</a:t>
              </a:r>
            </a:p>
          </p:txBody>
        </p:sp>
        <p:sp>
          <p:nvSpPr>
            <p:cNvPr id="116745" name="Line 8"/>
            <p:cNvSpPr>
              <a:spLocks noChangeShapeType="1"/>
            </p:cNvSpPr>
            <p:nvPr/>
          </p:nvSpPr>
          <p:spPr bwMode="auto">
            <a:xfrm>
              <a:off x="3554413" y="1209675"/>
              <a:ext cx="1008062" cy="0"/>
            </a:xfrm>
            <a:prstGeom prst="line">
              <a:avLst/>
            </a:prstGeom>
            <a:noFill/>
            <a:ln w="76200" cmpd="tri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6746" name="Line 9"/>
            <p:cNvSpPr>
              <a:spLocks noChangeShapeType="1"/>
            </p:cNvSpPr>
            <p:nvPr/>
          </p:nvSpPr>
          <p:spPr bwMode="auto">
            <a:xfrm flipH="1">
              <a:off x="3536950" y="1425575"/>
              <a:ext cx="1008063" cy="0"/>
            </a:xfrm>
            <a:prstGeom prst="line">
              <a:avLst/>
            </a:prstGeom>
            <a:noFill/>
            <a:ln w="76200" cmpd="tri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6740" name="Rectangle 10"/>
          <p:cNvSpPr>
            <a:spLocks noChangeArrowheads="1"/>
          </p:cNvSpPr>
          <p:nvPr/>
        </p:nvSpPr>
        <p:spPr bwMode="auto">
          <a:xfrm>
            <a:off x="588963" y="1952625"/>
            <a:ext cx="67691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É deslocado no sentido de formação de NO(g), se :</a:t>
            </a: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346413" y="2457271"/>
            <a:ext cx="695575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  <a:buFontTx/>
              <a:buAutoNum type="alphaLcParenR"/>
              <a:tabLst>
                <a:tab pos="342900" algn="l"/>
              </a:tabLst>
            </a:pP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  a pressão for abaixada.</a:t>
            </a:r>
          </a:p>
          <a:p>
            <a:pPr algn="just">
              <a:lnSpc>
                <a:spcPct val="150000"/>
              </a:lnSpc>
              <a:buFontTx/>
              <a:buAutoNum type="alphaLcParenR"/>
              <a:tabLst>
                <a:tab pos="342900" algn="l"/>
              </a:tabLst>
            </a:pP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 N</a:t>
            </a:r>
            <a:r>
              <a:rPr lang="pt-BR" sz="16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2</a:t>
            </a: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 for retirado.</a:t>
            </a:r>
          </a:p>
          <a:p>
            <a:pPr algn="just">
              <a:lnSpc>
                <a:spcPct val="150000"/>
              </a:lnSpc>
              <a:buFontTx/>
              <a:buAutoNum type="alphaLcParenR"/>
              <a:tabLst>
                <a:tab pos="342900" algn="l"/>
              </a:tabLst>
            </a:pP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 a temperatura for aumentada.</a:t>
            </a:r>
          </a:p>
          <a:p>
            <a:pPr algn="just">
              <a:lnSpc>
                <a:spcPct val="150000"/>
              </a:lnSpc>
              <a:buFontTx/>
              <a:buAutoNum type="alphaLcParenR"/>
              <a:tabLst>
                <a:tab pos="342900" algn="l"/>
              </a:tabLst>
            </a:pP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 for adicionado um catalisador sólido ao sistema.</a:t>
            </a:r>
          </a:p>
          <a:p>
            <a:pPr algn="just">
              <a:lnSpc>
                <a:spcPct val="150000"/>
              </a:lnSpc>
              <a:buFontTx/>
              <a:buAutoNum type="alphaLcParenR"/>
              <a:tabLst>
                <a:tab pos="342900" algn="l"/>
              </a:tabLst>
            </a:pPr>
            <a:r>
              <a:rPr lang="pt-BR" sz="20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 o volume do recipiente for diminuído.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82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82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82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1438" y="-3472"/>
            <a:ext cx="8715375" cy="72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lnSpc>
                <a:spcPct val="120000"/>
              </a:lnSpc>
            </a:pPr>
            <a:r>
              <a:rPr lang="pt-BR" sz="18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04)  Nitrogênio e hidrogênio reagem para formar amônia segundo a equação:</a:t>
            </a:r>
          </a:p>
        </p:txBody>
      </p:sp>
      <p:sp>
        <p:nvSpPr>
          <p:cNvPr id="117763" name="Rectangle 9"/>
          <p:cNvSpPr>
            <a:spLocks noChangeArrowheads="1"/>
          </p:cNvSpPr>
          <p:nvPr/>
        </p:nvSpPr>
        <p:spPr bwMode="auto">
          <a:xfrm>
            <a:off x="646113" y="1474536"/>
            <a:ext cx="8212137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8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Se  a  mistura  dos  três  gases  estiver  em  equilíbrio,  qual  o  efeito,  em</a:t>
            </a:r>
          </a:p>
          <a:p>
            <a:pPr algn="just">
              <a:lnSpc>
                <a:spcPct val="120000"/>
              </a:lnSpc>
            </a:pPr>
            <a:r>
              <a:rPr lang="pt-BR" sz="18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cada situação, sobre  a  quantidade  de  amônia,  se provocar</a:t>
            </a:r>
          </a:p>
        </p:txBody>
      </p:sp>
      <p:sp>
        <p:nvSpPr>
          <p:cNvPr id="117764" name="AutoShape 12"/>
          <p:cNvSpPr>
            <a:spLocks noChangeArrowheads="1"/>
          </p:cNvSpPr>
          <p:nvPr/>
        </p:nvSpPr>
        <p:spPr bwMode="auto">
          <a:xfrm>
            <a:off x="642938" y="714375"/>
            <a:ext cx="7926387" cy="72072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 b="1" i="0">
              <a:cs typeface="Arial" charset="0"/>
            </a:endParaRPr>
          </a:p>
        </p:txBody>
      </p:sp>
      <p:sp>
        <p:nvSpPr>
          <p:cNvPr id="117765" name="Text Box 13"/>
          <p:cNvSpPr txBox="1">
            <a:spLocks noChangeArrowheads="1"/>
          </p:cNvSpPr>
          <p:nvPr/>
        </p:nvSpPr>
        <p:spPr bwMode="auto">
          <a:xfrm>
            <a:off x="1122363" y="858838"/>
            <a:ext cx="2617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400" b="1" i="0">
                <a:solidFill>
                  <a:schemeClr val="bg1"/>
                </a:solidFill>
                <a:cs typeface="Arial" charset="0"/>
              </a:rPr>
              <a:t>N</a:t>
            </a:r>
            <a:r>
              <a:rPr lang="pt-BR" sz="1800" b="1" i="0">
                <a:solidFill>
                  <a:schemeClr val="bg1"/>
                </a:solidFill>
                <a:cs typeface="Arial" charset="0"/>
              </a:rPr>
              <a:t>2</a:t>
            </a:r>
            <a:r>
              <a:rPr lang="pt-BR" sz="2400" b="1" i="0">
                <a:solidFill>
                  <a:schemeClr val="bg1"/>
                </a:solidFill>
                <a:cs typeface="Arial" charset="0"/>
              </a:rPr>
              <a:t>( g ) + 3 H</a:t>
            </a:r>
            <a:r>
              <a:rPr lang="pt-BR" sz="1800" b="1" i="0">
                <a:solidFill>
                  <a:schemeClr val="bg1"/>
                </a:solidFill>
                <a:cs typeface="Arial" charset="0"/>
              </a:rPr>
              <a:t>2</a:t>
            </a:r>
            <a:r>
              <a:rPr lang="pt-BR" sz="2400" b="1" i="0">
                <a:solidFill>
                  <a:schemeClr val="bg1"/>
                </a:solidFill>
                <a:cs typeface="Arial" charset="0"/>
              </a:rPr>
              <a:t>( g )</a:t>
            </a:r>
          </a:p>
        </p:txBody>
      </p:sp>
      <p:sp>
        <p:nvSpPr>
          <p:cNvPr id="117766" name="Text Box 14"/>
          <p:cNvSpPr txBox="1">
            <a:spLocks noChangeArrowheads="1"/>
          </p:cNvSpPr>
          <p:nvPr/>
        </p:nvSpPr>
        <p:spPr bwMode="auto">
          <a:xfrm>
            <a:off x="5186363" y="865188"/>
            <a:ext cx="2954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400" b="1" i="0">
                <a:solidFill>
                  <a:schemeClr val="bg1"/>
                </a:solidFill>
                <a:cs typeface="Arial" charset="0"/>
              </a:rPr>
              <a:t>2 NH</a:t>
            </a:r>
            <a:r>
              <a:rPr lang="pt-BR" sz="1800" b="1" i="0">
                <a:solidFill>
                  <a:schemeClr val="bg1"/>
                </a:solidFill>
                <a:cs typeface="Arial" charset="0"/>
              </a:rPr>
              <a:t>3</a:t>
            </a:r>
            <a:r>
              <a:rPr lang="pt-BR" sz="2400" b="1" i="0">
                <a:solidFill>
                  <a:schemeClr val="bg1"/>
                </a:solidFill>
                <a:cs typeface="Arial" charset="0"/>
              </a:rPr>
              <a:t>( g ) + 22 kcal</a:t>
            </a:r>
          </a:p>
        </p:txBody>
      </p:sp>
      <p:sp>
        <p:nvSpPr>
          <p:cNvPr id="117767" name="Line 15"/>
          <p:cNvSpPr>
            <a:spLocks noChangeShapeType="1"/>
          </p:cNvSpPr>
          <p:nvPr/>
        </p:nvSpPr>
        <p:spPr bwMode="auto">
          <a:xfrm>
            <a:off x="3925888" y="1003300"/>
            <a:ext cx="1008062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17768" name="Line 16"/>
          <p:cNvSpPr>
            <a:spLocks noChangeShapeType="1"/>
          </p:cNvSpPr>
          <p:nvPr/>
        </p:nvSpPr>
        <p:spPr bwMode="auto">
          <a:xfrm flipH="1">
            <a:off x="3908425" y="1219200"/>
            <a:ext cx="1008063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17769" name="Rectangle 17"/>
          <p:cNvSpPr>
            <a:spLocks noChangeArrowheads="1"/>
          </p:cNvSpPr>
          <p:nvPr/>
        </p:nvSpPr>
        <p:spPr bwMode="auto">
          <a:xfrm>
            <a:off x="966788" y="2603778"/>
            <a:ext cx="3377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18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I.  Compressão da mistura.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4643438" y="2571750"/>
            <a:ext cx="1440730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1800" b="1" i="0" dirty="0">
                <a:solidFill>
                  <a:schemeClr val="bg1"/>
                </a:solidFill>
                <a:cs typeface="Arial" pitchFamily="34" charset="0"/>
              </a:rPr>
              <a:t>aumenta</a:t>
            </a:r>
          </a:p>
        </p:txBody>
      </p:sp>
      <p:sp>
        <p:nvSpPr>
          <p:cNvPr id="106515" name="Rectangle 19"/>
          <p:cNvSpPr>
            <a:spLocks noChangeArrowheads="1"/>
          </p:cNvSpPr>
          <p:nvPr/>
        </p:nvSpPr>
        <p:spPr bwMode="auto">
          <a:xfrm>
            <a:off x="889000" y="3141940"/>
            <a:ext cx="3674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18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II.  Aumento de temperatura.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4643438" y="3084513"/>
            <a:ext cx="1368722" cy="3698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1800" b="1" i="0" dirty="0">
                <a:solidFill>
                  <a:schemeClr val="bg1"/>
                </a:solidFill>
                <a:cs typeface="Arial" pitchFamily="34" charset="0"/>
              </a:rPr>
              <a:t>diminui</a:t>
            </a:r>
          </a:p>
        </p:txBody>
      </p:sp>
      <p:sp>
        <p:nvSpPr>
          <p:cNvPr id="106517" name="Rectangle 21"/>
          <p:cNvSpPr>
            <a:spLocks noChangeArrowheads="1"/>
          </p:cNvSpPr>
          <p:nvPr/>
        </p:nvSpPr>
        <p:spPr bwMode="auto">
          <a:xfrm>
            <a:off x="828675" y="3651528"/>
            <a:ext cx="3831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1800" b="1" i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III.  Introdução de hidrogênio.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4643438" y="3641725"/>
            <a:ext cx="1368722" cy="3698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1800" b="1" i="0" dirty="0">
                <a:solidFill>
                  <a:schemeClr val="bg1"/>
                </a:solidFill>
                <a:cs typeface="Arial" pitchFamily="34" charset="0"/>
              </a:rPr>
              <a:t>aumenta</a:t>
            </a:r>
          </a:p>
        </p:txBody>
      </p:sp>
      <p:sp>
        <p:nvSpPr>
          <p:cNvPr id="106519" name="Rectangle 23"/>
          <p:cNvSpPr>
            <a:spLocks noChangeArrowheads="1"/>
          </p:cNvSpPr>
          <p:nvPr/>
        </p:nvSpPr>
        <p:spPr bwMode="auto">
          <a:xfrm>
            <a:off x="796925" y="4292878"/>
            <a:ext cx="40302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18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a) aumenta, aumenta, aumenta. </a:t>
            </a:r>
          </a:p>
        </p:txBody>
      </p:sp>
      <p:sp>
        <p:nvSpPr>
          <p:cNvPr id="106520" name="Rectangle 24"/>
          <p:cNvSpPr>
            <a:spLocks noChangeArrowheads="1"/>
          </p:cNvSpPr>
          <p:nvPr/>
        </p:nvSpPr>
        <p:spPr bwMode="auto">
          <a:xfrm>
            <a:off x="820738" y="4800878"/>
            <a:ext cx="38298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18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b) diminui, aumenta, diminui. </a:t>
            </a:r>
          </a:p>
        </p:txBody>
      </p:sp>
      <p:sp>
        <p:nvSpPr>
          <p:cNvPr id="106521" name="Rectangle 25"/>
          <p:cNvSpPr>
            <a:spLocks noChangeArrowheads="1"/>
          </p:cNvSpPr>
          <p:nvPr/>
        </p:nvSpPr>
        <p:spPr bwMode="auto">
          <a:xfrm>
            <a:off x="854075" y="5300940"/>
            <a:ext cx="3913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1800" b="1" i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c) aumenta, aumenta, diminui. </a:t>
            </a:r>
          </a:p>
        </p:txBody>
      </p:sp>
      <p:sp>
        <p:nvSpPr>
          <p:cNvPr id="106522" name="Rectangle 26"/>
          <p:cNvSpPr>
            <a:spLocks noChangeArrowheads="1"/>
          </p:cNvSpPr>
          <p:nvPr/>
        </p:nvSpPr>
        <p:spPr bwMode="auto">
          <a:xfrm>
            <a:off x="820738" y="5808940"/>
            <a:ext cx="3834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18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d) diminui, diminui, aumenta. </a:t>
            </a:r>
          </a:p>
        </p:txBody>
      </p:sp>
      <p:sp>
        <p:nvSpPr>
          <p:cNvPr id="106523" name="Rectangle 27"/>
          <p:cNvSpPr>
            <a:spLocks noChangeArrowheads="1"/>
          </p:cNvSpPr>
          <p:nvPr/>
        </p:nvSpPr>
        <p:spPr bwMode="auto">
          <a:xfrm>
            <a:off x="820738" y="6305828"/>
            <a:ext cx="3918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pt-BR" sz="1800" b="1" i="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cs typeface="Arial" charset="0"/>
              </a:rPr>
              <a:t>e) aumenta, diminui, aumenta.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10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10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0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4" grpId="0" animBg="1"/>
      <p:bldP spid="106515" grpId="0"/>
      <p:bldP spid="106516" grpId="0" animBg="1"/>
      <p:bldP spid="106517" grpId="0"/>
      <p:bldP spid="106518" grpId="0" animBg="1"/>
      <p:bldP spid="106519" grpId="0"/>
      <p:bldP spid="106520" grpId="0"/>
      <p:bldP spid="106521" grpId="0"/>
      <p:bldP spid="106522" grpId="0"/>
      <p:bldP spid="106523" grpId="0"/>
      <p:bldP spid="1065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ector reto 35"/>
          <p:cNvCxnSpPr>
            <a:cxnSpLocks noChangeShapeType="1"/>
            <a:stCxn id="32" idx="4"/>
          </p:cNvCxnSpPr>
          <p:nvPr/>
        </p:nvCxnSpPr>
        <p:spPr bwMode="auto">
          <a:xfrm rot="5400000">
            <a:off x="1677988" y="5394325"/>
            <a:ext cx="1357312" cy="158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316038" y="1568706"/>
            <a:ext cx="173477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r>
              <a:rPr lang="pt-BR" sz="36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N</a:t>
            </a:r>
            <a:r>
              <a:rPr lang="pt-BR" sz="24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2</a:t>
            </a:r>
            <a:r>
              <a:rPr lang="pt-BR" sz="36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O</a:t>
            </a:r>
            <a:r>
              <a:rPr lang="pt-BR" sz="24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4(g)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3348038" y="1803700"/>
            <a:ext cx="2447925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937250" y="1568706"/>
            <a:ext cx="195598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r>
              <a:rPr lang="pt-BR" sz="36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2 NO</a:t>
            </a:r>
            <a:r>
              <a:rPr lang="pt-BR" sz="24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charset="0"/>
              </a:rPr>
              <a:t>2(g)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3348038" y="2091037"/>
            <a:ext cx="2376487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635896" y="1343180"/>
            <a:ext cx="1907895" cy="374013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400" b="1" dirty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pitchFamily="34" charset="0"/>
              </a:rPr>
              <a:t>REAÇÃO DIRETA 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715790" y="2190891"/>
            <a:ext cx="2034531" cy="374013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4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REAÇÃO INVERSA </a:t>
            </a:r>
          </a:p>
        </p:txBody>
      </p:sp>
      <p:cxnSp>
        <p:nvCxnSpPr>
          <p:cNvPr id="16" name="Conector de seta reta 15"/>
          <p:cNvCxnSpPr>
            <a:cxnSpLocks noChangeShapeType="1"/>
          </p:cNvCxnSpPr>
          <p:nvPr/>
        </p:nvCxnSpPr>
        <p:spPr bwMode="auto">
          <a:xfrm rot="5400000" flipH="1" flipV="1">
            <a:off x="-715169" y="4428332"/>
            <a:ext cx="3286125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cxnSpLocks noChangeShapeType="1"/>
          </p:cNvCxnSpPr>
          <p:nvPr/>
        </p:nvCxnSpPr>
        <p:spPr bwMode="auto">
          <a:xfrm>
            <a:off x="928688" y="6072188"/>
            <a:ext cx="7429500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Arco 19"/>
          <p:cNvSpPr/>
          <p:nvPr/>
        </p:nvSpPr>
        <p:spPr bwMode="auto">
          <a:xfrm rot="10800000">
            <a:off x="928688" y="2286000"/>
            <a:ext cx="2928937" cy="2357438"/>
          </a:xfrm>
          <a:prstGeom prst="arc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1" name="Arco 20"/>
          <p:cNvSpPr/>
          <p:nvPr/>
        </p:nvSpPr>
        <p:spPr bwMode="auto">
          <a:xfrm rot="16200000">
            <a:off x="892969" y="4679157"/>
            <a:ext cx="2928937" cy="2857500"/>
          </a:xfrm>
          <a:prstGeom prst="arc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214282" y="3213892"/>
            <a:ext cx="567784" cy="4616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pt-BR" sz="2400" b="1" dirty="0" err="1">
                <a:solidFill>
                  <a:schemeClr val="accent1"/>
                </a:solidFill>
                <a:cs typeface="Arial" pitchFamily="34" charset="0"/>
              </a:rPr>
              <a:t>v</a:t>
            </a:r>
            <a:r>
              <a:rPr lang="pt-BR" sz="1600" b="1" dirty="0" err="1">
                <a:solidFill>
                  <a:schemeClr val="accent1"/>
                </a:solidFill>
                <a:cs typeface="Arial" pitchFamily="34" charset="0"/>
              </a:rPr>
              <a:t>d</a:t>
            </a:r>
            <a:r>
              <a:rPr lang="pt-BR" sz="1600" b="1" dirty="0">
                <a:solidFill>
                  <a:schemeClr val="accent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285720" y="5752623"/>
            <a:ext cx="506870" cy="4616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1"/>
                </a:solidFill>
                <a:cs typeface="Arial" pitchFamily="34" charset="0"/>
              </a:rPr>
              <a:t>v</a:t>
            </a:r>
            <a:r>
              <a:rPr lang="pt-BR" sz="1600" b="1" dirty="0">
                <a:solidFill>
                  <a:schemeClr val="accent1"/>
                </a:solidFill>
                <a:cs typeface="Arial" pitchFamily="34" charset="0"/>
              </a:rPr>
              <a:t>i </a:t>
            </a:r>
          </a:p>
        </p:txBody>
      </p:sp>
      <p:sp>
        <p:nvSpPr>
          <p:cNvPr id="24" name="Elipse 23"/>
          <p:cNvSpPr>
            <a:spLocks noChangeArrowheads="1"/>
          </p:cNvSpPr>
          <p:nvPr/>
        </p:nvSpPr>
        <p:spPr bwMode="auto">
          <a:xfrm>
            <a:off x="857250" y="3427413"/>
            <a:ext cx="142875" cy="144462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115616" y="3068960"/>
            <a:ext cx="6311624" cy="45442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8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No início da reação a velocidade direta é máxima </a:t>
            </a:r>
          </a:p>
        </p:txBody>
      </p:sp>
      <p:sp>
        <p:nvSpPr>
          <p:cNvPr id="26" name="Elipse 25"/>
          <p:cNvSpPr>
            <a:spLocks noChangeArrowheads="1"/>
          </p:cNvSpPr>
          <p:nvPr/>
        </p:nvSpPr>
        <p:spPr bwMode="auto">
          <a:xfrm>
            <a:off x="857250" y="6000750"/>
            <a:ext cx="142875" cy="142875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1259632" y="5998916"/>
            <a:ext cx="5892960" cy="45442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8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No início da reação a velocidade inversa é nula 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04788" y="2357438"/>
            <a:ext cx="1620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000" b="1" dirty="0">
                <a:ln w="18000">
                  <a:solidFill>
                    <a:schemeClr val="bg1">
                      <a:lumMod val="1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velocidade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7451725" y="6243638"/>
            <a:ext cx="1016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000" b="1">
                <a:ln w="18000">
                  <a:solidFill>
                    <a:schemeClr val="bg1">
                      <a:lumMod val="1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tempo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2950476" y="4774780"/>
            <a:ext cx="2977097" cy="45442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8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com o passar do tempo 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1547664" y="3967467"/>
            <a:ext cx="1257075" cy="4616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pt-BR" sz="24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V</a:t>
            </a:r>
            <a:r>
              <a:rPr lang="pt-BR" sz="1600" b="1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d</a:t>
            </a:r>
            <a:r>
              <a:rPr lang="pt-BR" sz="1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  </a:t>
            </a:r>
            <a:r>
              <a:rPr lang="pt-BR" sz="24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= V</a:t>
            </a:r>
            <a:r>
              <a:rPr lang="pt-BR" sz="1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i</a:t>
            </a:r>
          </a:p>
        </p:txBody>
      </p:sp>
      <p:sp>
        <p:nvSpPr>
          <p:cNvPr id="32" name="Elipse 31"/>
          <p:cNvSpPr>
            <a:spLocks noChangeArrowheads="1"/>
          </p:cNvSpPr>
          <p:nvPr/>
        </p:nvSpPr>
        <p:spPr bwMode="auto">
          <a:xfrm>
            <a:off x="2286000" y="4572000"/>
            <a:ext cx="142875" cy="142875"/>
          </a:xfrm>
          <a:prstGeom prst="ellipse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cxnSp>
        <p:nvCxnSpPr>
          <p:cNvPr id="34" name="Conector reto 33"/>
          <p:cNvCxnSpPr>
            <a:cxnSpLocks noChangeShapeType="1"/>
          </p:cNvCxnSpPr>
          <p:nvPr/>
        </p:nvCxnSpPr>
        <p:spPr bwMode="auto">
          <a:xfrm rot="5400000" flipH="1" flipV="1">
            <a:off x="4929188" y="2071687"/>
            <a:ext cx="20638" cy="512286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2100132" y="6253483"/>
            <a:ext cx="494046" cy="46166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pt-BR" sz="24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t</a:t>
            </a:r>
            <a:r>
              <a:rPr lang="pt-BR" sz="1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e </a:t>
            </a: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2954101" y="3748022"/>
            <a:ext cx="5650348" cy="86991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1800" b="1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1"/>
                </a:solidFill>
                <a:cs typeface="Arial" pitchFamily="34" charset="0"/>
              </a:rPr>
              <a:t>Neste instante a reação atingiu o equilíbrio químico </a:t>
            </a:r>
          </a:p>
        </p:txBody>
      </p:sp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b="1" dirty="0" smtClean="0"/>
              <a:t>ANÁLISES GRÁFICAS</a:t>
            </a:r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24" grpId="0" animBg="1"/>
      <p:bldP spid="26" grpId="0" animBg="1"/>
      <p:bldP spid="28" grpId="0"/>
      <p:bldP spid="29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468313" y="102103"/>
            <a:ext cx="8208962" cy="142032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000" b="1" i="0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momento em que a reação química atinge o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b="1" i="0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EQUILÍBRIO QUÍMICO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000" b="1" i="0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concentrações dos seus participantes permanecem constantes</a:t>
            </a:r>
          </a:p>
        </p:txBody>
      </p:sp>
      <p:sp>
        <p:nvSpPr>
          <p:cNvPr id="95237" name="Line 6"/>
          <p:cNvSpPr>
            <a:spLocks noChangeShapeType="1"/>
          </p:cNvSpPr>
          <p:nvPr/>
        </p:nvSpPr>
        <p:spPr bwMode="auto">
          <a:xfrm flipH="1" flipV="1">
            <a:off x="1565275" y="1687513"/>
            <a:ext cx="30163" cy="38179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95238" name="Line 7"/>
          <p:cNvSpPr>
            <a:spLocks noChangeShapeType="1"/>
          </p:cNvSpPr>
          <p:nvPr/>
        </p:nvSpPr>
        <p:spPr bwMode="auto">
          <a:xfrm flipV="1">
            <a:off x="1595438" y="5503863"/>
            <a:ext cx="5803900" cy="158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95239" name="Arc 8"/>
          <p:cNvSpPr>
            <a:spLocks/>
          </p:cNvSpPr>
          <p:nvPr/>
        </p:nvSpPr>
        <p:spPr bwMode="auto">
          <a:xfrm rot="10800000">
            <a:off x="1600200" y="2336800"/>
            <a:ext cx="1262063" cy="2159000"/>
          </a:xfrm>
          <a:custGeom>
            <a:avLst/>
            <a:gdLst>
              <a:gd name="T0" fmla="*/ 2147483647 w 21600"/>
              <a:gd name="T1" fmla="*/ 0 h 21385"/>
              <a:gd name="T2" fmla="*/ 2147483647 w 21600"/>
              <a:gd name="T3" fmla="*/ 2147483647 h 21385"/>
              <a:gd name="T4" fmla="*/ 0 w 21600"/>
              <a:gd name="T5" fmla="*/ 2147483647 h 21385"/>
              <a:gd name="T6" fmla="*/ 0 60000 65536"/>
              <a:gd name="T7" fmla="*/ 0 60000 65536"/>
              <a:gd name="T8" fmla="*/ 0 60000 65536"/>
              <a:gd name="T9" fmla="*/ 0 w 21600"/>
              <a:gd name="T10" fmla="*/ 0 h 21385"/>
              <a:gd name="T11" fmla="*/ 21600 w 21600"/>
              <a:gd name="T12" fmla="*/ 21385 h 21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85" fill="none" extrusionOk="0">
                <a:moveTo>
                  <a:pt x="3040" y="0"/>
                </a:moveTo>
                <a:cubicBezTo>
                  <a:pt x="13688" y="1514"/>
                  <a:pt x="21600" y="10630"/>
                  <a:pt x="21600" y="21385"/>
                </a:cubicBezTo>
              </a:path>
              <a:path w="21600" h="21385" stroke="0" extrusionOk="0">
                <a:moveTo>
                  <a:pt x="3040" y="0"/>
                </a:moveTo>
                <a:cubicBezTo>
                  <a:pt x="13688" y="1514"/>
                  <a:pt x="21600" y="10630"/>
                  <a:pt x="21600" y="21385"/>
                </a:cubicBezTo>
                <a:lnTo>
                  <a:pt x="0" y="21385"/>
                </a:lnTo>
                <a:lnTo>
                  <a:pt x="3040" y="0"/>
                </a:lnTo>
                <a:close/>
              </a:path>
            </a:pathLst>
          </a:custGeom>
          <a:noFill/>
          <a:ln w="76200">
            <a:solidFill>
              <a:srgbClr val="7030A0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95240" name="Arc 9"/>
          <p:cNvSpPr>
            <a:spLocks/>
          </p:cNvSpPr>
          <p:nvPr/>
        </p:nvSpPr>
        <p:spPr bwMode="auto">
          <a:xfrm rot="-5400000">
            <a:off x="1111250" y="3900488"/>
            <a:ext cx="2090738" cy="11223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>
            <a:solidFill>
              <a:srgbClr val="00B05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endParaRPr lang="pt-BR"/>
          </a:p>
        </p:txBody>
      </p:sp>
      <p:sp>
        <p:nvSpPr>
          <p:cNvPr id="95241" name="Line 10"/>
          <p:cNvSpPr>
            <a:spLocks noChangeShapeType="1"/>
          </p:cNvSpPr>
          <p:nvPr/>
        </p:nvSpPr>
        <p:spPr bwMode="auto">
          <a:xfrm>
            <a:off x="2646363" y="3416300"/>
            <a:ext cx="3887787" cy="0"/>
          </a:xfrm>
          <a:prstGeom prst="lin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95242" name="Line 11"/>
          <p:cNvSpPr>
            <a:spLocks noChangeShapeType="1"/>
          </p:cNvSpPr>
          <p:nvPr/>
        </p:nvSpPr>
        <p:spPr bwMode="auto">
          <a:xfrm>
            <a:off x="2646363" y="3416300"/>
            <a:ext cx="0" cy="2089150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782740" y="1714488"/>
            <a:ext cx="1802096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concentração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481051" y="5286388"/>
            <a:ext cx="933269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tempo</a:t>
            </a:r>
          </a:p>
        </p:txBody>
      </p:sp>
      <p:sp>
        <p:nvSpPr>
          <p:cNvPr id="95249" name="Text Box 14"/>
          <p:cNvSpPr txBox="1">
            <a:spLocks noChangeArrowheads="1"/>
          </p:cNvSpPr>
          <p:nvPr/>
        </p:nvSpPr>
        <p:spPr bwMode="auto">
          <a:xfrm>
            <a:off x="2513013" y="5605463"/>
            <a:ext cx="3850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1800" b="1" i="0" dirty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pt-BR" sz="1400" b="1" i="0" dirty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endParaRPr lang="pt-BR" sz="1800" b="1" i="0" dirty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5250" name="Oval 15"/>
          <p:cNvSpPr>
            <a:spLocks noChangeArrowheads="1"/>
          </p:cNvSpPr>
          <p:nvPr/>
        </p:nvSpPr>
        <p:spPr bwMode="auto">
          <a:xfrm>
            <a:off x="1524000" y="5434013"/>
            <a:ext cx="144463" cy="14446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b="1"/>
          </a:p>
        </p:txBody>
      </p:sp>
      <p:sp>
        <p:nvSpPr>
          <p:cNvPr id="95251" name="Oval 16"/>
          <p:cNvSpPr>
            <a:spLocks noChangeArrowheads="1"/>
          </p:cNvSpPr>
          <p:nvPr/>
        </p:nvSpPr>
        <p:spPr bwMode="auto">
          <a:xfrm>
            <a:off x="1524000" y="2263775"/>
            <a:ext cx="144463" cy="1444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b="1"/>
          </a:p>
        </p:txBody>
      </p:sp>
      <p:sp>
        <p:nvSpPr>
          <p:cNvPr id="95252" name="Line 17"/>
          <p:cNvSpPr>
            <a:spLocks noChangeShapeType="1"/>
          </p:cNvSpPr>
          <p:nvPr/>
        </p:nvSpPr>
        <p:spPr bwMode="auto">
          <a:xfrm>
            <a:off x="2646363" y="4495800"/>
            <a:ext cx="3887787" cy="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657970" y="4257698"/>
            <a:ext cx="1356462" cy="47705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bIns="0" anchor="ctr">
            <a:spAutoFit/>
          </a:bodyPr>
          <a:lstStyle/>
          <a:p>
            <a:pPr>
              <a:defRPr/>
            </a:pPr>
            <a:r>
              <a:rPr lang="pt-BR" sz="2800" b="1" i="0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rus Blk BT" pitchFamily="18" charset="0"/>
              </a:rPr>
              <a:t>N</a:t>
            </a:r>
            <a:r>
              <a:rPr lang="pt-BR" sz="2000" b="1" i="0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rus Blk BT" pitchFamily="18" charset="0"/>
              </a:rPr>
              <a:t>2</a:t>
            </a:r>
            <a:r>
              <a:rPr lang="pt-BR" sz="2800" b="1" i="0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rus Blk BT" pitchFamily="18" charset="0"/>
              </a:rPr>
              <a:t>O</a:t>
            </a:r>
            <a:r>
              <a:rPr lang="pt-BR" sz="2000" b="1" i="0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rus Blk BT" pitchFamily="18" charset="0"/>
              </a:rPr>
              <a:t>4</a:t>
            </a:r>
            <a:r>
              <a:rPr lang="pt-BR" sz="20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rus Blk BT" pitchFamily="18" charset="0"/>
              </a:rPr>
              <a:t>(g)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692982" y="3137702"/>
            <a:ext cx="1154483" cy="47705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bIns="0" anchor="ctr">
            <a:spAutoFit/>
          </a:bodyPr>
          <a:lstStyle/>
          <a:p>
            <a:pPr>
              <a:defRPr/>
            </a:pPr>
            <a:r>
              <a:rPr lang="pt-BR" sz="2800" b="1" i="0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rus Blk BT" pitchFamily="18" charset="0"/>
              </a:rPr>
              <a:t>NO</a:t>
            </a:r>
            <a:r>
              <a:rPr lang="pt-BR" sz="1800" b="1" i="0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rus Blk BT" pitchFamily="18" charset="0"/>
              </a:rPr>
              <a:t>2</a:t>
            </a:r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Arrus Blk BT" pitchFamily="18" charset="0"/>
              </a:rPr>
              <a:t>(g)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1620838" y="6000706"/>
            <a:ext cx="6039816" cy="600164"/>
            <a:chOff x="1428750" y="6000706"/>
            <a:chExt cx="6039817" cy="600164"/>
          </a:xfrm>
        </p:grpSpPr>
        <p:sp>
          <p:nvSpPr>
            <p:cNvPr id="95263" name="Rectangle 20"/>
            <p:cNvSpPr>
              <a:spLocks noChangeArrowheads="1"/>
            </p:cNvSpPr>
            <p:nvPr/>
          </p:nvSpPr>
          <p:spPr bwMode="auto">
            <a:xfrm>
              <a:off x="1428750" y="6000706"/>
              <a:ext cx="1632178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bIns="0" anchor="ctr">
              <a:spAutoFit/>
            </a:bodyPr>
            <a:lstStyle/>
            <a:p>
              <a:r>
                <a:rPr lang="pt-BR" sz="3600" b="1" i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latin typeface="Arrus Blk BT" pitchFamily="18" charset="0"/>
                </a:rPr>
                <a:t>N</a:t>
              </a:r>
              <a:r>
                <a:rPr lang="pt-BR" sz="2400" b="1" i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latin typeface="Arrus Blk BT" pitchFamily="18" charset="0"/>
                </a:rPr>
                <a:t>2</a:t>
              </a:r>
              <a:r>
                <a:rPr lang="pt-BR" sz="3600" b="1" i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latin typeface="Arrus Blk BT" pitchFamily="18" charset="0"/>
                </a:rPr>
                <a:t>O</a:t>
              </a:r>
              <a:r>
                <a:rPr lang="pt-BR" sz="2400" b="1" i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latin typeface="Arrus Blk BT" pitchFamily="18" charset="0"/>
                </a:rPr>
                <a:t>4(g)</a:t>
              </a:r>
            </a:p>
          </p:txBody>
        </p:sp>
        <p:sp>
          <p:nvSpPr>
            <p:cNvPr id="95264" name="Line 21"/>
            <p:cNvSpPr>
              <a:spLocks noChangeShapeType="1"/>
            </p:cNvSpPr>
            <p:nvPr/>
          </p:nvSpPr>
          <p:spPr bwMode="auto">
            <a:xfrm>
              <a:off x="3286125" y="6267450"/>
              <a:ext cx="1944688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endParaRPr>
            </a:p>
          </p:txBody>
        </p:sp>
        <p:sp>
          <p:nvSpPr>
            <p:cNvPr id="95265" name="Rectangle 22"/>
            <p:cNvSpPr>
              <a:spLocks noChangeArrowheads="1"/>
            </p:cNvSpPr>
            <p:nvPr/>
          </p:nvSpPr>
          <p:spPr bwMode="auto">
            <a:xfrm>
              <a:off x="5595938" y="6000706"/>
              <a:ext cx="1872629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bIns="0" anchor="ctr">
              <a:spAutoFit/>
            </a:bodyPr>
            <a:lstStyle/>
            <a:p>
              <a:r>
                <a:rPr lang="pt-BR" sz="3600" b="1" i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latin typeface="Arrus Blk BT" pitchFamily="18" charset="0"/>
                </a:rPr>
                <a:t>2 NO</a:t>
              </a:r>
              <a:r>
                <a:rPr lang="pt-BR" sz="2400" b="1" i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latin typeface="Arrus Blk BT" pitchFamily="18" charset="0"/>
                </a:rPr>
                <a:t>2(g)</a:t>
              </a:r>
            </a:p>
          </p:txBody>
        </p:sp>
        <p:sp>
          <p:nvSpPr>
            <p:cNvPr id="95266" name="Line 23"/>
            <p:cNvSpPr>
              <a:spLocks noChangeShapeType="1"/>
            </p:cNvSpPr>
            <p:nvPr/>
          </p:nvSpPr>
          <p:spPr bwMode="auto">
            <a:xfrm flipH="1">
              <a:off x="3286125" y="6483350"/>
              <a:ext cx="1944688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endParaRPr>
            </a:p>
          </p:txBody>
        </p:sp>
      </p:grpSp>
      <p:sp>
        <p:nvSpPr>
          <p:cNvPr id="95260" name="Oval 27"/>
          <p:cNvSpPr>
            <a:spLocks noChangeArrowheads="1"/>
          </p:cNvSpPr>
          <p:nvPr/>
        </p:nvSpPr>
        <p:spPr bwMode="auto">
          <a:xfrm>
            <a:off x="2573338" y="3328988"/>
            <a:ext cx="144462" cy="14446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b="1"/>
          </a:p>
        </p:txBody>
      </p:sp>
      <p:sp>
        <p:nvSpPr>
          <p:cNvPr id="95261" name="Oval 28"/>
          <p:cNvSpPr>
            <a:spLocks noChangeArrowheads="1"/>
          </p:cNvSpPr>
          <p:nvPr/>
        </p:nvSpPr>
        <p:spPr bwMode="auto">
          <a:xfrm>
            <a:off x="2573338" y="4400550"/>
            <a:ext cx="144462" cy="1444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b="1"/>
          </a:p>
        </p:txBody>
      </p:sp>
      <p:sp>
        <p:nvSpPr>
          <p:cNvPr id="95262" name="Oval 29"/>
          <p:cNvSpPr>
            <a:spLocks noChangeArrowheads="1"/>
          </p:cNvSpPr>
          <p:nvPr/>
        </p:nvSpPr>
        <p:spPr bwMode="auto">
          <a:xfrm>
            <a:off x="2573338" y="5408613"/>
            <a:ext cx="144462" cy="14446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b="1"/>
          </a:p>
        </p:txBody>
      </p:sp>
      <p:cxnSp>
        <p:nvCxnSpPr>
          <p:cNvPr id="26" name="Conector de seta reta 25"/>
          <p:cNvCxnSpPr/>
          <p:nvPr/>
        </p:nvCxnSpPr>
        <p:spPr>
          <a:xfrm flipH="1">
            <a:off x="2771800" y="2564904"/>
            <a:ext cx="1296144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de cantos arredondados 26"/>
          <p:cNvSpPr/>
          <p:nvPr/>
        </p:nvSpPr>
        <p:spPr>
          <a:xfrm>
            <a:off x="4283968" y="1772816"/>
            <a:ext cx="295232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Deste ponto em diante, a reação está em equilíbrio!</a:t>
            </a:r>
            <a:endParaRPr lang="pt-B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9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" grpId="0"/>
      <p:bldP spid="95237" grpId="0" animBg="1"/>
      <p:bldP spid="95238" grpId="0" animBg="1"/>
      <p:bldP spid="95239" grpId="0" animBg="1"/>
      <p:bldP spid="95240" grpId="0" animBg="1"/>
      <p:bldP spid="95241" grpId="0" animBg="1"/>
      <p:bldP spid="95242" grpId="0" animBg="1"/>
      <p:bldP spid="11" grpId="0"/>
      <p:bldP spid="12" grpId="0"/>
      <p:bldP spid="95249" grpId="0"/>
      <p:bldP spid="95250" grpId="0" animBg="1"/>
      <p:bldP spid="95251" grpId="0" animBg="1"/>
      <p:bldP spid="95252" grpId="0" animBg="1"/>
      <p:bldP spid="17" grpId="0"/>
      <p:bldP spid="18" grpId="0"/>
      <p:bldP spid="95260" grpId="0" animBg="1"/>
      <p:bldP spid="95261" grpId="0" animBg="1"/>
      <p:bldP spid="95262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rma livre 13"/>
          <p:cNvSpPr>
            <a:spLocks noChangeArrowheads="1"/>
          </p:cNvSpPr>
          <p:nvPr/>
        </p:nvSpPr>
        <p:spPr bwMode="auto">
          <a:xfrm>
            <a:off x="357188" y="2786063"/>
            <a:ext cx="3048000" cy="515937"/>
          </a:xfrm>
          <a:custGeom>
            <a:avLst/>
            <a:gdLst>
              <a:gd name="T0" fmla="*/ 0 w 3048001"/>
              <a:gd name="T1" fmla="*/ 538322 h 515155"/>
              <a:gd name="T2" fmla="*/ 643944 w 3048001"/>
              <a:gd name="T3" fmla="*/ 80747 h 515155"/>
              <a:gd name="T4" fmla="*/ 2704540 w 3048001"/>
              <a:gd name="T5" fmla="*/ 53832 h 515155"/>
              <a:gd name="T6" fmla="*/ 2704540 w 3048001"/>
              <a:gd name="T7" fmla="*/ 40375 h 515155"/>
              <a:gd name="T8" fmla="*/ 0 60000 65536"/>
              <a:gd name="T9" fmla="*/ 0 60000 65536"/>
              <a:gd name="T10" fmla="*/ 0 60000 65536"/>
              <a:gd name="T11" fmla="*/ 0 60000 65536"/>
              <a:gd name="T12" fmla="*/ 0 w 3048001"/>
              <a:gd name="T13" fmla="*/ 0 h 515155"/>
              <a:gd name="T14" fmla="*/ 3048001 w 3048001"/>
              <a:gd name="T15" fmla="*/ 515155 h 515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8001" h="515155">
                <a:moveTo>
                  <a:pt x="0" y="515155"/>
                </a:moveTo>
                <a:cubicBezTo>
                  <a:pt x="96591" y="334850"/>
                  <a:pt x="193183" y="154546"/>
                  <a:pt x="643944" y="77273"/>
                </a:cubicBezTo>
                <a:cubicBezTo>
                  <a:pt x="1094705" y="0"/>
                  <a:pt x="2361127" y="57955"/>
                  <a:pt x="2704564" y="51516"/>
                </a:cubicBezTo>
                <a:cubicBezTo>
                  <a:pt x="3048001" y="45077"/>
                  <a:pt x="2876282" y="41857"/>
                  <a:pt x="2704564" y="38637"/>
                </a:cubicBezTo>
              </a:path>
            </a:pathLst>
          </a:custGeom>
          <a:noFill/>
          <a:ln w="5715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6259" name="Forma livre 14"/>
          <p:cNvSpPr>
            <a:spLocks noChangeArrowheads="1"/>
          </p:cNvSpPr>
          <p:nvPr/>
        </p:nvSpPr>
        <p:spPr bwMode="auto">
          <a:xfrm flipV="1">
            <a:off x="357188" y="1928813"/>
            <a:ext cx="3048000" cy="515937"/>
          </a:xfrm>
          <a:custGeom>
            <a:avLst/>
            <a:gdLst>
              <a:gd name="T0" fmla="*/ 0 w 3048001"/>
              <a:gd name="T1" fmla="*/ 538322 h 515155"/>
              <a:gd name="T2" fmla="*/ 643944 w 3048001"/>
              <a:gd name="T3" fmla="*/ 80747 h 515155"/>
              <a:gd name="T4" fmla="*/ 2704540 w 3048001"/>
              <a:gd name="T5" fmla="*/ 53832 h 515155"/>
              <a:gd name="T6" fmla="*/ 2704540 w 3048001"/>
              <a:gd name="T7" fmla="*/ 40375 h 515155"/>
              <a:gd name="T8" fmla="*/ 0 60000 65536"/>
              <a:gd name="T9" fmla="*/ 0 60000 65536"/>
              <a:gd name="T10" fmla="*/ 0 60000 65536"/>
              <a:gd name="T11" fmla="*/ 0 60000 65536"/>
              <a:gd name="T12" fmla="*/ 0 w 3048001"/>
              <a:gd name="T13" fmla="*/ 0 h 515155"/>
              <a:gd name="T14" fmla="*/ 3048001 w 3048001"/>
              <a:gd name="T15" fmla="*/ 515155 h 515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8001" h="515155">
                <a:moveTo>
                  <a:pt x="0" y="515155"/>
                </a:moveTo>
                <a:cubicBezTo>
                  <a:pt x="96591" y="334850"/>
                  <a:pt x="193183" y="154546"/>
                  <a:pt x="643944" y="77273"/>
                </a:cubicBezTo>
                <a:cubicBezTo>
                  <a:pt x="1094705" y="0"/>
                  <a:pt x="2361127" y="57955"/>
                  <a:pt x="2704564" y="51516"/>
                </a:cubicBezTo>
                <a:cubicBezTo>
                  <a:pt x="3048001" y="45077"/>
                  <a:pt x="2876282" y="41857"/>
                  <a:pt x="2704564" y="38637"/>
                </a:cubicBezTo>
              </a:path>
            </a:pathLst>
          </a:cu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251520" y="54903"/>
            <a:ext cx="8425755" cy="95635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concentrações dos participantes do </a:t>
            </a:r>
            <a:r>
              <a:rPr lang="pt-BR" sz="2000" b="1" dirty="0" smtClean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equilíbrio permanecem </a:t>
            </a:r>
            <a:r>
              <a:rPr lang="pt-BR" sz="2000" b="1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constantes , podendo ter três situações</a:t>
            </a:r>
          </a:p>
        </p:txBody>
      </p:sp>
      <p:cxnSp>
        <p:nvCxnSpPr>
          <p:cNvPr id="96263" name="Conector de seta reta 5"/>
          <p:cNvCxnSpPr>
            <a:cxnSpLocks noChangeShapeType="1"/>
          </p:cNvCxnSpPr>
          <p:nvPr/>
        </p:nvCxnSpPr>
        <p:spPr bwMode="auto">
          <a:xfrm rot="5400000" flipH="1" flipV="1">
            <a:off x="-606424" y="2320925"/>
            <a:ext cx="1928812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264" name="Conector de seta reta 6"/>
          <p:cNvCxnSpPr>
            <a:cxnSpLocks noChangeShapeType="1"/>
          </p:cNvCxnSpPr>
          <p:nvPr/>
        </p:nvCxnSpPr>
        <p:spPr bwMode="auto">
          <a:xfrm>
            <a:off x="357188" y="3286125"/>
            <a:ext cx="3000375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6265" name="CaixaDeTexto 15"/>
          <p:cNvSpPr txBox="1">
            <a:spLocks noChangeArrowheads="1"/>
          </p:cNvSpPr>
          <p:nvPr/>
        </p:nvSpPr>
        <p:spPr bwMode="auto">
          <a:xfrm>
            <a:off x="500063" y="1285875"/>
            <a:ext cx="561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[   ]</a:t>
            </a:r>
          </a:p>
        </p:txBody>
      </p:sp>
      <p:sp>
        <p:nvSpPr>
          <p:cNvPr id="96266" name="CaixaDeTexto 16"/>
          <p:cNvSpPr txBox="1">
            <a:spLocks noChangeArrowheads="1"/>
          </p:cNvSpPr>
          <p:nvPr/>
        </p:nvSpPr>
        <p:spPr bwMode="auto">
          <a:xfrm>
            <a:off x="2479675" y="3416300"/>
            <a:ext cx="933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tempo</a:t>
            </a:r>
          </a:p>
        </p:txBody>
      </p:sp>
      <p:sp>
        <p:nvSpPr>
          <p:cNvPr id="96267" name="CaixaDeTexto 17"/>
          <p:cNvSpPr txBox="1">
            <a:spLocks noChangeArrowheads="1"/>
          </p:cNvSpPr>
          <p:nvPr/>
        </p:nvSpPr>
        <p:spPr bwMode="auto">
          <a:xfrm>
            <a:off x="3297238" y="2201863"/>
            <a:ext cx="1358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reagentes</a:t>
            </a:r>
          </a:p>
        </p:txBody>
      </p:sp>
      <p:sp>
        <p:nvSpPr>
          <p:cNvPr id="96268" name="CaixaDeTexto 18"/>
          <p:cNvSpPr txBox="1">
            <a:spLocks noChangeArrowheads="1"/>
          </p:cNvSpPr>
          <p:nvPr/>
        </p:nvSpPr>
        <p:spPr bwMode="auto">
          <a:xfrm>
            <a:off x="3286125" y="2630488"/>
            <a:ext cx="1266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produtos</a:t>
            </a:r>
          </a:p>
        </p:txBody>
      </p:sp>
      <p:sp>
        <p:nvSpPr>
          <p:cNvPr id="96269" name="Forma livre 19"/>
          <p:cNvSpPr>
            <a:spLocks noChangeArrowheads="1"/>
          </p:cNvSpPr>
          <p:nvPr/>
        </p:nvSpPr>
        <p:spPr bwMode="auto">
          <a:xfrm>
            <a:off x="4786313" y="2500313"/>
            <a:ext cx="3048000" cy="801687"/>
          </a:xfrm>
          <a:custGeom>
            <a:avLst/>
            <a:gdLst>
              <a:gd name="T0" fmla="*/ 0 w 3048001"/>
              <a:gd name="T1" fmla="*/ 2147483647 h 515155"/>
              <a:gd name="T2" fmla="*/ 643944 w 3048001"/>
              <a:gd name="T3" fmla="*/ 2147483647 h 515155"/>
              <a:gd name="T4" fmla="*/ 2704540 w 3048001"/>
              <a:gd name="T5" fmla="*/ 2147483647 h 515155"/>
              <a:gd name="T6" fmla="*/ 2704540 w 3048001"/>
              <a:gd name="T7" fmla="*/ 2147483647 h 515155"/>
              <a:gd name="T8" fmla="*/ 0 60000 65536"/>
              <a:gd name="T9" fmla="*/ 0 60000 65536"/>
              <a:gd name="T10" fmla="*/ 0 60000 65536"/>
              <a:gd name="T11" fmla="*/ 0 60000 65536"/>
              <a:gd name="T12" fmla="*/ 0 w 3048001"/>
              <a:gd name="T13" fmla="*/ 0 h 515155"/>
              <a:gd name="T14" fmla="*/ 3048001 w 3048001"/>
              <a:gd name="T15" fmla="*/ 515155 h 515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8001" h="515155">
                <a:moveTo>
                  <a:pt x="0" y="515155"/>
                </a:moveTo>
                <a:cubicBezTo>
                  <a:pt x="96591" y="334850"/>
                  <a:pt x="193183" y="154546"/>
                  <a:pt x="643944" y="77273"/>
                </a:cubicBezTo>
                <a:cubicBezTo>
                  <a:pt x="1094705" y="0"/>
                  <a:pt x="2361127" y="57955"/>
                  <a:pt x="2704564" y="51516"/>
                </a:cubicBezTo>
                <a:cubicBezTo>
                  <a:pt x="3048001" y="45077"/>
                  <a:pt x="2876282" y="41857"/>
                  <a:pt x="2704564" y="38637"/>
                </a:cubicBezTo>
              </a:path>
            </a:pathLst>
          </a:custGeom>
          <a:noFill/>
          <a:ln w="5715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6270" name="Forma livre 20"/>
          <p:cNvSpPr>
            <a:spLocks noChangeArrowheads="1"/>
          </p:cNvSpPr>
          <p:nvPr/>
        </p:nvSpPr>
        <p:spPr bwMode="auto">
          <a:xfrm flipV="1">
            <a:off x="4786313" y="1928813"/>
            <a:ext cx="3048000" cy="714375"/>
          </a:xfrm>
          <a:custGeom>
            <a:avLst/>
            <a:gdLst>
              <a:gd name="T0" fmla="*/ 0 w 3048001"/>
              <a:gd name="T1" fmla="*/ 2147483647 h 515155"/>
              <a:gd name="T2" fmla="*/ 643944 w 3048001"/>
              <a:gd name="T3" fmla="*/ 1405020952 h 515155"/>
              <a:gd name="T4" fmla="*/ 2704540 w 3048001"/>
              <a:gd name="T5" fmla="*/ 936695900 h 515155"/>
              <a:gd name="T6" fmla="*/ 2704540 w 3048001"/>
              <a:gd name="T7" fmla="*/ 702516866 h 515155"/>
              <a:gd name="T8" fmla="*/ 0 60000 65536"/>
              <a:gd name="T9" fmla="*/ 0 60000 65536"/>
              <a:gd name="T10" fmla="*/ 0 60000 65536"/>
              <a:gd name="T11" fmla="*/ 0 60000 65536"/>
              <a:gd name="T12" fmla="*/ 0 w 3048001"/>
              <a:gd name="T13" fmla="*/ 0 h 515155"/>
              <a:gd name="T14" fmla="*/ 3048001 w 3048001"/>
              <a:gd name="T15" fmla="*/ 515155 h 515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8001" h="515155">
                <a:moveTo>
                  <a:pt x="0" y="515155"/>
                </a:moveTo>
                <a:cubicBezTo>
                  <a:pt x="96591" y="334850"/>
                  <a:pt x="193183" y="154546"/>
                  <a:pt x="643944" y="77273"/>
                </a:cubicBezTo>
                <a:cubicBezTo>
                  <a:pt x="1094705" y="0"/>
                  <a:pt x="2361127" y="57955"/>
                  <a:pt x="2704564" y="51516"/>
                </a:cubicBezTo>
                <a:cubicBezTo>
                  <a:pt x="3048001" y="45077"/>
                  <a:pt x="2876282" y="41857"/>
                  <a:pt x="2704564" y="38637"/>
                </a:cubicBezTo>
              </a:path>
            </a:pathLst>
          </a:cu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cxnSp>
        <p:nvCxnSpPr>
          <p:cNvPr id="96271" name="Conector de seta reta 21"/>
          <p:cNvCxnSpPr>
            <a:cxnSpLocks noChangeShapeType="1"/>
          </p:cNvCxnSpPr>
          <p:nvPr/>
        </p:nvCxnSpPr>
        <p:spPr bwMode="auto">
          <a:xfrm rot="5400000" flipH="1" flipV="1">
            <a:off x="3822701" y="2320925"/>
            <a:ext cx="1928812" cy="1587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272" name="Conector de seta reta 22"/>
          <p:cNvCxnSpPr>
            <a:cxnSpLocks noChangeShapeType="1"/>
          </p:cNvCxnSpPr>
          <p:nvPr/>
        </p:nvCxnSpPr>
        <p:spPr bwMode="auto">
          <a:xfrm>
            <a:off x="4786313" y="3286125"/>
            <a:ext cx="3000375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6273" name="CaixaDeTexto 23"/>
          <p:cNvSpPr txBox="1">
            <a:spLocks noChangeArrowheads="1"/>
          </p:cNvSpPr>
          <p:nvPr/>
        </p:nvSpPr>
        <p:spPr bwMode="auto">
          <a:xfrm>
            <a:off x="4929188" y="1285875"/>
            <a:ext cx="561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[   ]</a:t>
            </a:r>
          </a:p>
        </p:txBody>
      </p:sp>
      <p:sp>
        <p:nvSpPr>
          <p:cNvPr id="96274" name="CaixaDeTexto 24"/>
          <p:cNvSpPr txBox="1">
            <a:spLocks noChangeArrowheads="1"/>
          </p:cNvSpPr>
          <p:nvPr/>
        </p:nvSpPr>
        <p:spPr bwMode="auto">
          <a:xfrm>
            <a:off x="6908800" y="3416300"/>
            <a:ext cx="933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tempo</a:t>
            </a:r>
          </a:p>
        </p:txBody>
      </p:sp>
      <p:sp>
        <p:nvSpPr>
          <p:cNvPr id="96275" name="CaixaDeTexto 25"/>
          <p:cNvSpPr txBox="1">
            <a:spLocks noChangeArrowheads="1"/>
          </p:cNvSpPr>
          <p:nvPr/>
        </p:nvSpPr>
        <p:spPr bwMode="auto">
          <a:xfrm>
            <a:off x="5572125" y="2000250"/>
            <a:ext cx="2842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reagentes  =  produtos</a:t>
            </a:r>
          </a:p>
        </p:txBody>
      </p:sp>
      <p:sp>
        <p:nvSpPr>
          <p:cNvPr id="96276" name="Forma livre 27"/>
          <p:cNvSpPr>
            <a:spLocks noChangeArrowheads="1"/>
          </p:cNvSpPr>
          <p:nvPr/>
        </p:nvSpPr>
        <p:spPr bwMode="auto">
          <a:xfrm>
            <a:off x="2498725" y="4929188"/>
            <a:ext cx="3048000" cy="1087437"/>
          </a:xfrm>
          <a:custGeom>
            <a:avLst/>
            <a:gdLst>
              <a:gd name="T0" fmla="*/ 0 w 3048001"/>
              <a:gd name="T1" fmla="*/ 2147483647 h 515155"/>
              <a:gd name="T2" fmla="*/ 643944 w 3048001"/>
              <a:gd name="T3" fmla="*/ 2147483647 h 515155"/>
              <a:gd name="T4" fmla="*/ 2704540 w 3048001"/>
              <a:gd name="T5" fmla="*/ 2147483647 h 515155"/>
              <a:gd name="T6" fmla="*/ 2704540 w 3048001"/>
              <a:gd name="T7" fmla="*/ 2147483647 h 515155"/>
              <a:gd name="T8" fmla="*/ 0 60000 65536"/>
              <a:gd name="T9" fmla="*/ 0 60000 65536"/>
              <a:gd name="T10" fmla="*/ 0 60000 65536"/>
              <a:gd name="T11" fmla="*/ 0 60000 65536"/>
              <a:gd name="T12" fmla="*/ 0 w 3048001"/>
              <a:gd name="T13" fmla="*/ 0 h 515155"/>
              <a:gd name="T14" fmla="*/ 3048001 w 3048001"/>
              <a:gd name="T15" fmla="*/ 515155 h 515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8001" h="515155">
                <a:moveTo>
                  <a:pt x="0" y="515155"/>
                </a:moveTo>
                <a:cubicBezTo>
                  <a:pt x="96591" y="334850"/>
                  <a:pt x="193183" y="154546"/>
                  <a:pt x="643944" y="77273"/>
                </a:cubicBezTo>
                <a:cubicBezTo>
                  <a:pt x="1094705" y="0"/>
                  <a:pt x="2361127" y="57955"/>
                  <a:pt x="2704564" y="51516"/>
                </a:cubicBezTo>
                <a:cubicBezTo>
                  <a:pt x="3048001" y="45077"/>
                  <a:pt x="2876282" y="41857"/>
                  <a:pt x="2704564" y="38637"/>
                </a:cubicBezTo>
              </a:path>
            </a:pathLst>
          </a:custGeom>
          <a:noFill/>
          <a:ln w="5715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6277" name="Forma livre 28"/>
          <p:cNvSpPr>
            <a:spLocks noChangeArrowheads="1"/>
          </p:cNvSpPr>
          <p:nvPr/>
        </p:nvSpPr>
        <p:spPr bwMode="auto">
          <a:xfrm flipV="1">
            <a:off x="2498725" y="4643438"/>
            <a:ext cx="3048000" cy="1071562"/>
          </a:xfrm>
          <a:custGeom>
            <a:avLst/>
            <a:gdLst>
              <a:gd name="T0" fmla="*/ 0 w 3048001"/>
              <a:gd name="T1" fmla="*/ 2147483647 h 515155"/>
              <a:gd name="T2" fmla="*/ 643944 w 3048001"/>
              <a:gd name="T3" fmla="*/ 2147483647 h 515155"/>
              <a:gd name="T4" fmla="*/ 2704540 w 3048001"/>
              <a:gd name="T5" fmla="*/ 2147483647 h 515155"/>
              <a:gd name="T6" fmla="*/ 2704540 w 3048001"/>
              <a:gd name="T7" fmla="*/ 2147483647 h 515155"/>
              <a:gd name="T8" fmla="*/ 0 60000 65536"/>
              <a:gd name="T9" fmla="*/ 0 60000 65536"/>
              <a:gd name="T10" fmla="*/ 0 60000 65536"/>
              <a:gd name="T11" fmla="*/ 0 60000 65536"/>
              <a:gd name="T12" fmla="*/ 0 w 3048001"/>
              <a:gd name="T13" fmla="*/ 0 h 515155"/>
              <a:gd name="T14" fmla="*/ 3048001 w 3048001"/>
              <a:gd name="T15" fmla="*/ 515155 h 515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48001" h="515155">
                <a:moveTo>
                  <a:pt x="0" y="515155"/>
                </a:moveTo>
                <a:cubicBezTo>
                  <a:pt x="96591" y="334850"/>
                  <a:pt x="193183" y="154546"/>
                  <a:pt x="643944" y="77273"/>
                </a:cubicBezTo>
                <a:cubicBezTo>
                  <a:pt x="1094705" y="0"/>
                  <a:pt x="2361127" y="57955"/>
                  <a:pt x="2704564" y="51516"/>
                </a:cubicBezTo>
                <a:cubicBezTo>
                  <a:pt x="3048001" y="45077"/>
                  <a:pt x="2876282" y="41857"/>
                  <a:pt x="2704564" y="38637"/>
                </a:cubicBezTo>
              </a:path>
            </a:pathLst>
          </a:custGeom>
          <a:noFill/>
          <a:ln w="5715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cxnSp>
        <p:nvCxnSpPr>
          <p:cNvPr id="96278" name="Conector de seta reta 29"/>
          <p:cNvCxnSpPr>
            <a:cxnSpLocks noChangeShapeType="1"/>
          </p:cNvCxnSpPr>
          <p:nvPr/>
        </p:nvCxnSpPr>
        <p:spPr bwMode="auto">
          <a:xfrm rot="5400000" flipH="1" flipV="1">
            <a:off x="1535113" y="5035550"/>
            <a:ext cx="1928812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279" name="Conector de seta reta 30"/>
          <p:cNvCxnSpPr>
            <a:cxnSpLocks noChangeShapeType="1"/>
          </p:cNvCxnSpPr>
          <p:nvPr/>
        </p:nvCxnSpPr>
        <p:spPr bwMode="auto">
          <a:xfrm>
            <a:off x="2498725" y="6000750"/>
            <a:ext cx="3000375" cy="1588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6280" name="CaixaDeTexto 31"/>
          <p:cNvSpPr txBox="1">
            <a:spLocks noChangeArrowheads="1"/>
          </p:cNvSpPr>
          <p:nvPr/>
        </p:nvSpPr>
        <p:spPr bwMode="auto">
          <a:xfrm>
            <a:off x="2641600" y="4000500"/>
            <a:ext cx="561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[   ]</a:t>
            </a:r>
          </a:p>
        </p:txBody>
      </p:sp>
      <p:sp>
        <p:nvSpPr>
          <p:cNvPr id="96281" name="CaixaDeTexto 32"/>
          <p:cNvSpPr txBox="1">
            <a:spLocks noChangeArrowheads="1"/>
          </p:cNvSpPr>
          <p:nvPr/>
        </p:nvSpPr>
        <p:spPr bwMode="auto">
          <a:xfrm>
            <a:off x="4621213" y="6130925"/>
            <a:ext cx="933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tempo</a:t>
            </a:r>
          </a:p>
        </p:txBody>
      </p:sp>
      <p:sp>
        <p:nvSpPr>
          <p:cNvPr id="96282" name="CaixaDeTexto 33"/>
          <p:cNvSpPr txBox="1">
            <a:spLocks noChangeArrowheads="1"/>
          </p:cNvSpPr>
          <p:nvPr/>
        </p:nvSpPr>
        <p:spPr bwMode="auto">
          <a:xfrm>
            <a:off x="5429250" y="5416550"/>
            <a:ext cx="1358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reagentes</a:t>
            </a:r>
          </a:p>
        </p:txBody>
      </p:sp>
      <p:sp>
        <p:nvSpPr>
          <p:cNvPr id="96283" name="CaixaDeTexto 34"/>
          <p:cNvSpPr txBox="1">
            <a:spLocks noChangeArrowheads="1"/>
          </p:cNvSpPr>
          <p:nvPr/>
        </p:nvSpPr>
        <p:spPr bwMode="auto">
          <a:xfrm>
            <a:off x="5427663" y="4786313"/>
            <a:ext cx="1266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 i="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produtos</a:t>
            </a:r>
          </a:p>
        </p:txBody>
      </p:sp>
      <p:pic>
        <p:nvPicPr>
          <p:cNvPr id="26" name="Picture 2" descr="Resultado de imagem para equilíbrio quím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1" y="4581128"/>
            <a:ext cx="1224135" cy="12241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9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  <p:bldP spid="96259" grpId="0" animBg="1"/>
      <p:bldP spid="96265" grpId="0"/>
      <p:bldP spid="96266" grpId="0"/>
      <p:bldP spid="96267" grpId="0"/>
      <p:bldP spid="96268" grpId="0"/>
      <p:bldP spid="96269" grpId="0" animBg="1"/>
      <p:bldP spid="96270" grpId="0" animBg="1"/>
      <p:bldP spid="96273" grpId="0"/>
      <p:bldP spid="96274" grpId="0"/>
      <p:bldP spid="96275" grpId="0"/>
      <p:bldP spid="96276" grpId="0" animBg="1"/>
      <p:bldP spid="96277" grpId="0" animBg="1"/>
      <p:bldP spid="96280" grpId="0"/>
      <p:bldP spid="96281" grpId="0"/>
      <p:bldP spid="96282" grpId="0"/>
      <p:bldP spid="9628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Personalizada 11">
      <a:dk1>
        <a:sysClr val="windowText" lastClr="000000"/>
      </a:dk1>
      <a:lt1>
        <a:srgbClr val="FFEFC1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3300</TotalTime>
  <Words>3153</Words>
  <Application>Microsoft Office PowerPoint</Application>
  <PresentationFormat>Apresentação na tela (4:3)</PresentationFormat>
  <Paragraphs>587</Paragraphs>
  <Slides>63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63</vt:i4>
      </vt:variant>
    </vt:vector>
  </HeadingPairs>
  <TitlesOfParts>
    <vt:vector size="66" baseType="lpstr">
      <vt:lpstr>Balcão Envidraçado</vt:lpstr>
      <vt:lpstr>Documento</vt:lpstr>
      <vt:lpstr>Equação</vt:lpstr>
      <vt:lpstr>Equilíbrio Químico</vt:lpstr>
      <vt:lpstr>ESTUDA...</vt:lpstr>
      <vt:lpstr>Slide 3</vt:lpstr>
      <vt:lpstr>EXEMPLO</vt:lpstr>
      <vt:lpstr>OUTRO EXEMPLO</vt:lpstr>
      <vt:lpstr>CONTINUANDO...</vt:lpstr>
      <vt:lpstr>ANÁLISES GRÁFICAS</vt:lpstr>
      <vt:lpstr>Slide 8</vt:lpstr>
      <vt:lpstr>Slide 9</vt:lpstr>
      <vt:lpstr>OUTRO EXEMPLO</vt:lpstr>
      <vt:lpstr>No equilíbrio...</vt:lpstr>
      <vt:lpstr>Slide 12</vt:lpstr>
      <vt:lpstr>QUESTÃO</vt:lpstr>
      <vt:lpstr>IMPORTANTE...</vt:lpstr>
      <vt:lpstr>IMPORTANTE...</vt:lpstr>
      <vt:lpstr>Slide 16</vt:lpstr>
      <vt:lpstr>Slide 17</vt:lpstr>
      <vt:lpstr>Classificação do equilíbrio</vt:lpstr>
      <vt:lpstr>Slide 19</vt:lpstr>
      <vt:lpstr>Constante de equilíbrio</vt:lpstr>
      <vt:lpstr>Reação de formação da amônia</vt:lpstr>
      <vt:lpstr>A constante de equilíbrio</vt:lpstr>
      <vt:lpstr>Exemplo</vt:lpstr>
      <vt:lpstr>Slide 24</vt:lpstr>
      <vt:lpstr>Slide 25</vt:lpstr>
      <vt:lpstr>Slide 26</vt:lpstr>
      <vt:lpstr>Outros exemplos</vt:lpstr>
      <vt:lpstr>RELAÇÃO ENTRE Kc e Kp</vt:lpstr>
      <vt:lpstr>RELAÇÃO ENTRE Kc e Kp</vt:lpstr>
      <vt:lpstr>Observação importante:  envolve apenas os coeficientes das substâncias que estão no estado gasoso. </vt:lpstr>
      <vt:lpstr>Observação importante:  envolve apenas os coeficientes das substâncias que estão no estado gasoso. 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Reação onde as espécies apresentam-se em fase gasosa no equilíbrio: </vt:lpstr>
      <vt:lpstr>Slide 40</vt:lpstr>
      <vt:lpstr>Deslocamento do equilíbrio</vt:lpstr>
      <vt:lpstr>Slide 42</vt:lpstr>
      <vt:lpstr>Slide 43</vt:lpstr>
      <vt:lpstr>Slide 44</vt:lpstr>
      <vt:lpstr>Deslocamento do equilíbrio</vt:lpstr>
      <vt:lpstr>Slide 46</vt:lpstr>
      <vt:lpstr>Enunciado de Le Chatelier:</vt:lpstr>
      <vt:lpstr>Slide 48</vt:lpstr>
      <vt:lpstr>Slide 49</vt:lpstr>
      <vt:lpstr>Influência da temperatura</vt:lpstr>
      <vt:lpstr>Slide 51</vt:lpstr>
      <vt:lpstr>Slide 52</vt:lpstr>
      <vt:lpstr>Influência da concentração</vt:lpstr>
      <vt:lpstr>Slide 54</vt:lpstr>
      <vt:lpstr>Slide 55</vt:lpstr>
      <vt:lpstr>Slide 56</vt:lpstr>
      <vt:lpstr>Slide 57</vt:lpstr>
      <vt:lpstr>Influência da pressão</vt:lpstr>
      <vt:lpstr>Slide 59</vt:lpstr>
      <vt:lpstr>Slide 60</vt:lpstr>
      <vt:lpstr>Slide 61</vt:lpstr>
      <vt:lpstr>Slide 62</vt:lpstr>
      <vt:lpstr>Slide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Equilíbrio Químico</dc:title>
  <dc:creator>LUANA</dc:creator>
  <cp:lastModifiedBy>Positivo</cp:lastModifiedBy>
  <cp:revision>24</cp:revision>
  <dcterms:created xsi:type="dcterms:W3CDTF">2015-08-26T00:05:02Z</dcterms:created>
  <dcterms:modified xsi:type="dcterms:W3CDTF">2020-03-11T13:55:06Z</dcterms:modified>
</cp:coreProperties>
</file>