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54"/>
  </p:notesMasterIdLst>
  <p:sldIdLst>
    <p:sldId id="256" r:id="rId2"/>
    <p:sldId id="273" r:id="rId3"/>
    <p:sldId id="260" r:id="rId4"/>
    <p:sldId id="258" r:id="rId5"/>
    <p:sldId id="365" r:id="rId6"/>
    <p:sldId id="312" r:id="rId7"/>
    <p:sldId id="313" r:id="rId8"/>
    <p:sldId id="357" r:id="rId9"/>
    <p:sldId id="314" r:id="rId10"/>
    <p:sldId id="315" r:id="rId11"/>
    <p:sldId id="316" r:id="rId12"/>
    <p:sldId id="317" r:id="rId13"/>
    <p:sldId id="318" r:id="rId14"/>
    <p:sldId id="319" r:id="rId15"/>
    <p:sldId id="358" r:id="rId16"/>
    <p:sldId id="320" r:id="rId17"/>
    <p:sldId id="321" r:id="rId18"/>
    <p:sldId id="322" r:id="rId19"/>
    <p:sldId id="323" r:id="rId20"/>
    <p:sldId id="324" r:id="rId21"/>
    <p:sldId id="288" r:id="rId22"/>
    <p:sldId id="359" r:id="rId23"/>
    <p:sldId id="326" r:id="rId24"/>
    <p:sldId id="327" r:id="rId25"/>
    <p:sldId id="329" r:id="rId26"/>
    <p:sldId id="330" r:id="rId27"/>
    <p:sldId id="331" r:id="rId28"/>
    <p:sldId id="333" r:id="rId29"/>
    <p:sldId id="335" r:id="rId30"/>
    <p:sldId id="337" r:id="rId31"/>
    <p:sldId id="363" r:id="rId32"/>
    <p:sldId id="360" r:id="rId33"/>
    <p:sldId id="338" r:id="rId34"/>
    <p:sldId id="339" r:id="rId35"/>
    <p:sldId id="340" r:id="rId36"/>
    <p:sldId id="341" r:id="rId37"/>
    <p:sldId id="342" r:id="rId38"/>
    <p:sldId id="343" r:id="rId39"/>
    <p:sldId id="361" r:id="rId40"/>
    <p:sldId id="344" r:id="rId41"/>
    <p:sldId id="362" r:id="rId42"/>
    <p:sldId id="345" r:id="rId43"/>
    <p:sldId id="346" r:id="rId44"/>
    <p:sldId id="347" r:id="rId45"/>
    <p:sldId id="348" r:id="rId46"/>
    <p:sldId id="349" r:id="rId47"/>
    <p:sldId id="350" r:id="rId48"/>
    <p:sldId id="364" r:id="rId49"/>
    <p:sldId id="262" r:id="rId50"/>
    <p:sldId id="259" r:id="rId51"/>
    <p:sldId id="290" r:id="rId52"/>
    <p:sldId id="261" r:id="rId5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5"/>
    </p:embeddedFont>
    <p:embeddedFont>
      <p:font typeface="Book Antiqua" panose="02040602050305030304" pitchFamily="18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Impact" panose="020B0806030902050204" pitchFamily="34" charset="0"/>
      <p:regular r:id="rId64"/>
    </p:embeddedFont>
    <p:embeddedFont>
      <p:font typeface="Maven Pro" panose="020B0604020202020204" charset="0"/>
      <p:regular r:id="rId65"/>
      <p:bold r:id="rId66"/>
    </p:embeddedFont>
    <p:embeddedFont>
      <p:font typeface="Montserrat" panose="00000500000000000000" pitchFamily="2" charset="0"/>
      <p:regular r:id="rId67"/>
      <p:bold r:id="rId68"/>
      <p:italic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Roboto Medium" panose="02000000000000000000" pitchFamily="2" charset="0"/>
      <p:regular r:id="rId75"/>
      <p:bold r:id="rId76"/>
      <p:italic r:id="rId77"/>
      <p:boldItalic r:id="rId78"/>
    </p:embeddedFont>
    <p:embeddedFont>
      <p:font typeface="Russo One" panose="020B0604020202020204" charset="0"/>
      <p:regular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F27D2D-1BB7-4BB9-A948-6AB87183BA39}">
  <a:tblStyle styleId="{2BF27D2D-1BB7-4BB9-A948-6AB87183BA39}" styleName="Table_0">
    <a:wholeTbl>
      <a:tcTxStyle b="off" i="off">
        <a:font>
          <a:latin typeface="Trebuchet MS"/>
          <a:ea typeface="Trebuchet MS"/>
          <a:cs typeface="Trebuchet MS"/>
        </a:font>
        <a:srgbClr val="1F2732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8"/>
          </a:solidFill>
        </a:fill>
      </a:tcStyle>
    </a:wholeTbl>
    <a:band1H>
      <a:tcTxStyle/>
      <a:tcStyle>
        <a:tcBdr/>
        <a:fill>
          <a:solidFill>
            <a:srgbClr val="FFCE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CE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/>
        <a:fill>
          <a:solidFill>
            <a:srgbClr val="FE4949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/>
        <a:fill>
          <a:solidFill>
            <a:srgbClr val="FE4949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E4949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E4949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1D29644-55A7-4151-932A-5BDD5572DE4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82FE32-DC1B-4E91-9F09-E05FEA8E31C9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E15C5BC-CB8B-4C4D-8B45-17F9826668D6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CB557E-42BC-4E2F-BE4B-4C7FD15BA507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255545-B242-4420-BCEF-CC565487672A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F5E798D-80B5-436E-A445-8C38E4328748}" styleName="Table_6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EF92EC3-02D6-453D-A19B-1C44FCED1411}" styleName="Table_7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6A8DFA-7288-4985-ABFD-BF3EAECB505F}" styleName="Table_8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0F0"/>
          </a:solidFill>
        </a:fill>
      </a:tcStyle>
    </a:wholeTbl>
    <a:band1H>
      <a:tcTxStyle/>
      <a:tcStyle>
        <a:tcBdr/>
        <a:fill>
          <a:solidFill>
            <a:srgbClr val="DC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000000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00000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00000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4EF59C0-C132-4D6B-B348-E0B6E9CD4741}" styleName="Table_9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wholeTbl>
    <a:band1H>
      <a:tcTxStyle/>
      <a:tcStyle>
        <a:tcBdr/>
        <a:fill>
          <a:solidFill>
            <a:srgbClr val="EEF0F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EF0F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C5CBD81-F4B3-4A79-B11B-616D57D45A08}" styleName="Table_1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wholeTbl>
    <a:band1H>
      <a:tcTxStyle/>
      <a:tcStyle>
        <a:tcBdr/>
        <a:fill>
          <a:solidFill>
            <a:srgbClr val="EEF0F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EF0F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34D004E-42CC-430D-98A8-4C0C9539EB98}" styleName="Table_1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wholeTbl>
    <a:band1H>
      <a:tcTxStyle/>
      <a:tcStyle>
        <a:tcBdr/>
        <a:fill>
          <a:solidFill>
            <a:srgbClr val="EEF0F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EF0F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rgbClr val="000000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10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EA297E-A19B-487B-9598-327C08426DE9}" type="slidenum">
              <a:rPr lang="pt-BR" altLang="pt-BR" smtClean="0">
                <a:latin typeface="Arial" pitchFamily="34" charset="0"/>
              </a:rPr>
              <a:pPr/>
              <a:t>29</a:t>
            </a:fld>
            <a:endParaRPr lang="pt-BR" altLang="pt-BR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" name="Google Shape;5761;g967ddad6bc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2" name="Google Shape;5762;g967ddad6bc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" name="Google Shape;5761;g967ddad6bc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2" name="Google Shape;5762;g967ddad6bc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940a6dd4b7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940a6dd4b7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940a6dd4b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940a6dd4b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7" name="Google Shape;5807;g967ddad6bc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8" name="Google Shape;5808;g967ddad6bc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946d0ea922_0_21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946d0ea922_0_21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946d0ea92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946d0ea92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5410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" name="Google Shape;5761;g967ddad6bc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2" name="Google Shape;5762;g967ddad6bc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97c78d624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97c78d624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95057" y="3986329"/>
            <a:ext cx="2386067" cy="2106524"/>
            <a:chOff x="2886400" y="707142"/>
            <a:chExt cx="3477726" cy="3070287"/>
          </a:xfrm>
        </p:grpSpPr>
        <p:sp>
          <p:nvSpPr>
            <p:cNvPr id="10" name="Google Shape;10;p2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911175" y="1692975"/>
            <a:ext cx="4233600" cy="18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911175" y="3402375"/>
            <a:ext cx="4233600" cy="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17054" y="-105966"/>
            <a:ext cx="880232" cy="879199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940868" y="-1386196"/>
            <a:ext cx="2386067" cy="2106524"/>
            <a:chOff x="2886400" y="707142"/>
            <a:chExt cx="3477726" cy="3070287"/>
          </a:xfrm>
        </p:grpSpPr>
        <p:sp>
          <p:nvSpPr>
            <p:cNvPr id="16" name="Google Shape;16;p2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5400000">
            <a:off x="-1003028" y="3113193"/>
            <a:ext cx="2452184" cy="1463520"/>
            <a:chOff x="6520939" y="3334520"/>
            <a:chExt cx="1378793" cy="822849"/>
          </a:xfrm>
        </p:grpSpPr>
        <p:sp>
          <p:nvSpPr>
            <p:cNvPr id="19" name="Google Shape;19;p2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 flipH="1">
            <a:off x="8030009" y="2610643"/>
            <a:ext cx="2452184" cy="1463520"/>
            <a:chOff x="6520939" y="3334520"/>
            <a:chExt cx="1378793" cy="822849"/>
          </a:xfrm>
        </p:grpSpPr>
        <p:sp>
          <p:nvSpPr>
            <p:cNvPr id="26" name="Google Shape;26;p2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2"/>
          <p:cNvSpPr/>
          <p:nvPr/>
        </p:nvSpPr>
        <p:spPr>
          <a:xfrm>
            <a:off x="7284326" y="3668966"/>
            <a:ext cx="522784" cy="522170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21"/>
          <p:cNvGrpSpPr/>
          <p:nvPr/>
        </p:nvGrpSpPr>
        <p:grpSpPr>
          <a:xfrm>
            <a:off x="7264647" y="3382111"/>
            <a:ext cx="2563084" cy="2262802"/>
            <a:chOff x="2886400" y="707142"/>
            <a:chExt cx="3477726" cy="3070287"/>
          </a:xfrm>
        </p:grpSpPr>
        <p:sp>
          <p:nvSpPr>
            <p:cNvPr id="666" name="Google Shape;666;p21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21"/>
          <p:cNvGrpSpPr/>
          <p:nvPr/>
        </p:nvGrpSpPr>
        <p:grpSpPr>
          <a:xfrm rot="5400000">
            <a:off x="-1094965" y="-147495"/>
            <a:ext cx="2386001" cy="1423941"/>
            <a:chOff x="6520939" y="3334520"/>
            <a:chExt cx="1378793" cy="822849"/>
          </a:xfrm>
        </p:grpSpPr>
        <p:sp>
          <p:nvSpPr>
            <p:cNvPr id="669" name="Google Shape;669;p21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21"/>
          <p:cNvGrpSpPr/>
          <p:nvPr/>
        </p:nvGrpSpPr>
        <p:grpSpPr>
          <a:xfrm>
            <a:off x="5183956" y="-1302671"/>
            <a:ext cx="2386067" cy="2106524"/>
            <a:chOff x="2886400" y="707142"/>
            <a:chExt cx="3477726" cy="3070287"/>
          </a:xfrm>
        </p:grpSpPr>
        <p:sp>
          <p:nvSpPr>
            <p:cNvPr id="676" name="Google Shape;676;p21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" name="Google Shape;678;p21"/>
          <p:cNvGrpSpPr/>
          <p:nvPr/>
        </p:nvGrpSpPr>
        <p:grpSpPr>
          <a:xfrm rot="10800000" flipH="1">
            <a:off x="8377570" y="4094410"/>
            <a:ext cx="2130097" cy="1271302"/>
            <a:chOff x="6520939" y="3334520"/>
            <a:chExt cx="1378793" cy="822849"/>
          </a:xfrm>
        </p:grpSpPr>
        <p:sp>
          <p:nvSpPr>
            <p:cNvPr id="679" name="Google Shape;679;p21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1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1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1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685;p21"/>
          <p:cNvGrpSpPr/>
          <p:nvPr/>
        </p:nvGrpSpPr>
        <p:grpSpPr>
          <a:xfrm>
            <a:off x="-196733" y="4195626"/>
            <a:ext cx="3658915" cy="3230249"/>
            <a:chOff x="2886400" y="707142"/>
            <a:chExt cx="3477726" cy="3070287"/>
          </a:xfrm>
        </p:grpSpPr>
        <p:sp>
          <p:nvSpPr>
            <p:cNvPr id="686" name="Google Shape;686;p21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1_1_1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22"/>
          <p:cNvGrpSpPr/>
          <p:nvPr/>
        </p:nvGrpSpPr>
        <p:grpSpPr>
          <a:xfrm flipH="1">
            <a:off x="7572529" y="3963333"/>
            <a:ext cx="2248350" cy="2007354"/>
            <a:chOff x="2886400" y="707142"/>
            <a:chExt cx="3477726" cy="3070287"/>
          </a:xfrm>
        </p:grpSpPr>
        <p:sp>
          <p:nvSpPr>
            <p:cNvPr id="690" name="Google Shape;690;p22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22"/>
          <p:cNvGrpSpPr/>
          <p:nvPr/>
        </p:nvGrpSpPr>
        <p:grpSpPr>
          <a:xfrm flipH="1">
            <a:off x="-2116806" y="-6"/>
            <a:ext cx="3318446" cy="2929668"/>
            <a:chOff x="2886400" y="707142"/>
            <a:chExt cx="3477726" cy="3070287"/>
          </a:xfrm>
        </p:grpSpPr>
        <p:sp>
          <p:nvSpPr>
            <p:cNvPr id="693" name="Google Shape;693;p22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22"/>
          <p:cNvGrpSpPr/>
          <p:nvPr/>
        </p:nvGrpSpPr>
        <p:grpSpPr>
          <a:xfrm>
            <a:off x="6520300" y="4742058"/>
            <a:ext cx="450323" cy="449885"/>
            <a:chOff x="4887569" y="4595026"/>
            <a:chExt cx="381145" cy="381032"/>
          </a:xfrm>
        </p:grpSpPr>
        <p:sp>
          <p:nvSpPr>
            <p:cNvPr id="696" name="Google Shape;696;p22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8" name="Google Shape;708;p22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9" name="Google Shape;709;p22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2" name="Google Shape;712;p22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717" name="Google Shape;717;p22"/>
          <p:cNvGrpSpPr/>
          <p:nvPr/>
        </p:nvGrpSpPr>
        <p:grpSpPr>
          <a:xfrm flipH="1">
            <a:off x="6520303" y="-1409068"/>
            <a:ext cx="2862864" cy="2527460"/>
            <a:chOff x="2886400" y="707142"/>
            <a:chExt cx="3477726" cy="3070287"/>
          </a:xfrm>
        </p:grpSpPr>
        <p:sp>
          <p:nvSpPr>
            <p:cNvPr id="718" name="Google Shape;718;p22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22"/>
          <p:cNvGrpSpPr/>
          <p:nvPr/>
        </p:nvGrpSpPr>
        <p:grpSpPr>
          <a:xfrm flipH="1">
            <a:off x="8122051" y="141598"/>
            <a:ext cx="1636765" cy="976804"/>
            <a:chOff x="6520939" y="3334520"/>
            <a:chExt cx="1378793" cy="822849"/>
          </a:xfrm>
        </p:grpSpPr>
        <p:sp>
          <p:nvSpPr>
            <p:cNvPr id="721" name="Google Shape;721;p22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2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22"/>
          <p:cNvGrpSpPr/>
          <p:nvPr/>
        </p:nvGrpSpPr>
        <p:grpSpPr>
          <a:xfrm flipH="1">
            <a:off x="6777550" y="4513502"/>
            <a:ext cx="1344489" cy="1186973"/>
            <a:chOff x="2886400" y="707142"/>
            <a:chExt cx="3477726" cy="3070287"/>
          </a:xfrm>
        </p:grpSpPr>
        <p:sp>
          <p:nvSpPr>
            <p:cNvPr id="728" name="Google Shape;728;p22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22"/>
          <p:cNvGrpSpPr/>
          <p:nvPr/>
        </p:nvGrpSpPr>
        <p:grpSpPr>
          <a:xfrm flipH="1">
            <a:off x="-1323594" y="2501479"/>
            <a:ext cx="1942995" cy="1159559"/>
            <a:chOff x="6520939" y="3334520"/>
            <a:chExt cx="1378793" cy="822849"/>
          </a:xfrm>
        </p:grpSpPr>
        <p:sp>
          <p:nvSpPr>
            <p:cNvPr id="731" name="Google Shape;731;p22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2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_1_1_1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23"/>
          <p:cNvGrpSpPr/>
          <p:nvPr/>
        </p:nvGrpSpPr>
        <p:grpSpPr>
          <a:xfrm>
            <a:off x="5223484" y="4629234"/>
            <a:ext cx="4243868" cy="3746672"/>
            <a:chOff x="2886400" y="707142"/>
            <a:chExt cx="3477726" cy="3070287"/>
          </a:xfrm>
        </p:grpSpPr>
        <p:sp>
          <p:nvSpPr>
            <p:cNvPr id="739" name="Google Shape;739;p2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23"/>
          <p:cNvSpPr/>
          <p:nvPr/>
        </p:nvSpPr>
        <p:spPr>
          <a:xfrm>
            <a:off x="6437951" y="136253"/>
            <a:ext cx="579472" cy="578856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3"/>
          <p:cNvSpPr/>
          <p:nvPr/>
        </p:nvSpPr>
        <p:spPr>
          <a:xfrm>
            <a:off x="-2199728" y="2364388"/>
            <a:ext cx="3158864" cy="2877773"/>
          </a:xfrm>
          <a:custGeom>
            <a:avLst/>
            <a:gdLst/>
            <a:ahLst/>
            <a:cxnLst/>
            <a:rect l="l" t="t" r="r" b="b"/>
            <a:pathLst>
              <a:path w="93072" h="84790" extrusionOk="0">
                <a:moveTo>
                  <a:pt x="46551" y="1"/>
                </a:moveTo>
                <a:cubicBezTo>
                  <a:pt x="35700" y="1"/>
                  <a:pt x="24848" y="4142"/>
                  <a:pt x="16566" y="12425"/>
                </a:cubicBezTo>
                <a:cubicBezTo>
                  <a:pt x="0" y="28960"/>
                  <a:pt x="0" y="55830"/>
                  <a:pt x="16566" y="72365"/>
                </a:cubicBezTo>
                <a:cubicBezTo>
                  <a:pt x="24848" y="80648"/>
                  <a:pt x="35700" y="84789"/>
                  <a:pt x="46551" y="84789"/>
                </a:cubicBezTo>
                <a:cubicBezTo>
                  <a:pt x="57402" y="84789"/>
                  <a:pt x="68254" y="80648"/>
                  <a:pt x="76536" y="72365"/>
                </a:cubicBezTo>
                <a:cubicBezTo>
                  <a:pt x="93072" y="55830"/>
                  <a:pt x="93072" y="28960"/>
                  <a:pt x="76536" y="12425"/>
                </a:cubicBezTo>
                <a:cubicBezTo>
                  <a:pt x="68254" y="4142"/>
                  <a:pt x="57402" y="1"/>
                  <a:pt x="46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3" name="Google Shape;743;p23"/>
          <p:cNvGrpSpPr/>
          <p:nvPr/>
        </p:nvGrpSpPr>
        <p:grpSpPr>
          <a:xfrm>
            <a:off x="-138844" y="-1342271"/>
            <a:ext cx="2386067" cy="2106524"/>
            <a:chOff x="2886400" y="707142"/>
            <a:chExt cx="3477726" cy="3070287"/>
          </a:xfrm>
        </p:grpSpPr>
        <p:sp>
          <p:nvSpPr>
            <p:cNvPr id="744" name="Google Shape;744;p2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23"/>
          <p:cNvGrpSpPr/>
          <p:nvPr/>
        </p:nvGrpSpPr>
        <p:grpSpPr>
          <a:xfrm>
            <a:off x="7297710" y="-545870"/>
            <a:ext cx="2386001" cy="1423941"/>
            <a:chOff x="6520939" y="3334520"/>
            <a:chExt cx="1378793" cy="822849"/>
          </a:xfrm>
        </p:grpSpPr>
        <p:sp>
          <p:nvSpPr>
            <p:cNvPr id="747" name="Google Shape;747;p23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3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3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3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3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3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23"/>
          <p:cNvGrpSpPr/>
          <p:nvPr/>
        </p:nvGrpSpPr>
        <p:grpSpPr>
          <a:xfrm rot="10800000" flipH="1">
            <a:off x="-171903" y="4513493"/>
            <a:ext cx="2452184" cy="1463520"/>
            <a:chOff x="6520939" y="3334520"/>
            <a:chExt cx="1378793" cy="822849"/>
          </a:xfrm>
        </p:grpSpPr>
        <p:sp>
          <p:nvSpPr>
            <p:cNvPr id="754" name="Google Shape;754;p23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3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3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3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3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3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" name="Google Shape;760;p23"/>
          <p:cNvSpPr/>
          <p:nvPr/>
        </p:nvSpPr>
        <p:spPr>
          <a:xfrm>
            <a:off x="8660551" y="480072"/>
            <a:ext cx="758803" cy="757977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3"/>
          <p:cNvSpPr/>
          <p:nvPr/>
        </p:nvSpPr>
        <p:spPr>
          <a:xfrm>
            <a:off x="8612554" y="4346325"/>
            <a:ext cx="854796" cy="853793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4"/>
          <p:cNvSpPr txBox="1">
            <a:spLocks noGrp="1"/>
          </p:cNvSpPr>
          <p:nvPr>
            <p:ph type="title"/>
          </p:nvPr>
        </p:nvSpPr>
        <p:spPr>
          <a:xfrm>
            <a:off x="2834700" y="3207550"/>
            <a:ext cx="34746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0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64" name="Google Shape;764;p24"/>
          <p:cNvSpPr txBox="1">
            <a:spLocks noGrp="1"/>
          </p:cNvSpPr>
          <p:nvPr>
            <p:ph type="subTitle" idx="1"/>
          </p:nvPr>
        </p:nvSpPr>
        <p:spPr>
          <a:xfrm>
            <a:off x="1757400" y="1816250"/>
            <a:ext cx="5629200" cy="11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ven Pr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765" name="Google Shape;765;p24"/>
          <p:cNvGrpSpPr/>
          <p:nvPr/>
        </p:nvGrpSpPr>
        <p:grpSpPr>
          <a:xfrm>
            <a:off x="-2557843" y="2119574"/>
            <a:ext cx="3940959" cy="3479250"/>
            <a:chOff x="2886400" y="707142"/>
            <a:chExt cx="3477726" cy="3070287"/>
          </a:xfrm>
        </p:grpSpPr>
        <p:sp>
          <p:nvSpPr>
            <p:cNvPr id="766" name="Google Shape;766;p24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4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24"/>
          <p:cNvSpPr/>
          <p:nvPr/>
        </p:nvSpPr>
        <p:spPr>
          <a:xfrm>
            <a:off x="-452500" y="-1992900"/>
            <a:ext cx="3659742" cy="2952560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" name="Google Shape;769;p24"/>
          <p:cNvGrpSpPr/>
          <p:nvPr/>
        </p:nvGrpSpPr>
        <p:grpSpPr>
          <a:xfrm>
            <a:off x="7141010" y="-464295"/>
            <a:ext cx="2386001" cy="1423941"/>
            <a:chOff x="6520939" y="3334520"/>
            <a:chExt cx="1378793" cy="822849"/>
          </a:xfrm>
        </p:grpSpPr>
        <p:sp>
          <p:nvSpPr>
            <p:cNvPr id="770" name="Google Shape;770;p2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24"/>
          <p:cNvGrpSpPr/>
          <p:nvPr/>
        </p:nvGrpSpPr>
        <p:grpSpPr>
          <a:xfrm>
            <a:off x="7967818" y="273579"/>
            <a:ext cx="2386067" cy="2106524"/>
            <a:chOff x="2886400" y="707142"/>
            <a:chExt cx="3477726" cy="3070287"/>
          </a:xfrm>
        </p:grpSpPr>
        <p:sp>
          <p:nvSpPr>
            <p:cNvPr id="777" name="Google Shape;777;p24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24"/>
          <p:cNvGrpSpPr/>
          <p:nvPr/>
        </p:nvGrpSpPr>
        <p:grpSpPr>
          <a:xfrm rot="10800000" flipH="1">
            <a:off x="-3" y="4205718"/>
            <a:ext cx="2452184" cy="1463520"/>
            <a:chOff x="6520939" y="3334520"/>
            <a:chExt cx="1378793" cy="822849"/>
          </a:xfrm>
        </p:grpSpPr>
        <p:sp>
          <p:nvSpPr>
            <p:cNvPr id="780" name="Google Shape;780;p2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24"/>
          <p:cNvGrpSpPr/>
          <p:nvPr/>
        </p:nvGrpSpPr>
        <p:grpSpPr>
          <a:xfrm>
            <a:off x="6405417" y="3995688"/>
            <a:ext cx="3200551" cy="2825585"/>
            <a:chOff x="2886400" y="707142"/>
            <a:chExt cx="3477726" cy="3070287"/>
          </a:xfrm>
        </p:grpSpPr>
        <p:sp>
          <p:nvSpPr>
            <p:cNvPr id="787" name="Google Shape;787;p24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4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5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2175950" y="164930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subTitle" idx="2"/>
          </p:nvPr>
        </p:nvSpPr>
        <p:spPr>
          <a:xfrm>
            <a:off x="2175950" y="2046200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subTitle" idx="3"/>
          </p:nvPr>
        </p:nvSpPr>
        <p:spPr>
          <a:xfrm>
            <a:off x="6044320" y="164930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93" name="Google Shape;793;p25"/>
          <p:cNvSpPr txBox="1">
            <a:spLocks noGrp="1"/>
          </p:cNvSpPr>
          <p:nvPr>
            <p:ph type="subTitle" idx="4"/>
          </p:nvPr>
        </p:nvSpPr>
        <p:spPr>
          <a:xfrm>
            <a:off x="6044320" y="2046200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4" name="Google Shape;794;p25"/>
          <p:cNvSpPr txBox="1">
            <a:spLocks noGrp="1"/>
          </p:cNvSpPr>
          <p:nvPr>
            <p:ph type="subTitle" idx="5"/>
          </p:nvPr>
        </p:nvSpPr>
        <p:spPr>
          <a:xfrm>
            <a:off x="2175950" y="327040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95" name="Google Shape;795;p25"/>
          <p:cNvSpPr txBox="1">
            <a:spLocks noGrp="1"/>
          </p:cNvSpPr>
          <p:nvPr>
            <p:ph type="subTitle" idx="6"/>
          </p:nvPr>
        </p:nvSpPr>
        <p:spPr>
          <a:xfrm>
            <a:off x="2175950" y="3661400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6" name="Google Shape;796;p25"/>
          <p:cNvSpPr txBox="1">
            <a:spLocks noGrp="1"/>
          </p:cNvSpPr>
          <p:nvPr>
            <p:ph type="subTitle" idx="7"/>
          </p:nvPr>
        </p:nvSpPr>
        <p:spPr>
          <a:xfrm>
            <a:off x="6044320" y="327040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97" name="Google Shape;797;p25"/>
          <p:cNvSpPr txBox="1">
            <a:spLocks noGrp="1"/>
          </p:cNvSpPr>
          <p:nvPr>
            <p:ph type="subTitle" idx="8"/>
          </p:nvPr>
        </p:nvSpPr>
        <p:spPr>
          <a:xfrm>
            <a:off x="6044320" y="3661400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8" name="Google Shape;798;p25"/>
          <p:cNvSpPr txBox="1">
            <a:spLocks noGrp="1"/>
          </p:cNvSpPr>
          <p:nvPr>
            <p:ph type="title" hasCustomPrompt="1"/>
          </p:nvPr>
        </p:nvSpPr>
        <p:spPr>
          <a:xfrm>
            <a:off x="1107231" y="1938575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9" name="Google Shape;799;p25"/>
          <p:cNvSpPr txBox="1">
            <a:spLocks noGrp="1"/>
          </p:cNvSpPr>
          <p:nvPr>
            <p:ph type="title" idx="9" hasCustomPrompt="1"/>
          </p:nvPr>
        </p:nvSpPr>
        <p:spPr>
          <a:xfrm>
            <a:off x="1107231" y="3567475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0" name="Google Shape;800;p25"/>
          <p:cNvSpPr txBox="1">
            <a:spLocks noGrp="1"/>
          </p:cNvSpPr>
          <p:nvPr>
            <p:ph type="title" idx="13" hasCustomPrompt="1"/>
          </p:nvPr>
        </p:nvSpPr>
        <p:spPr>
          <a:xfrm>
            <a:off x="4920706" y="1924175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1" name="Google Shape;801;p25"/>
          <p:cNvSpPr txBox="1">
            <a:spLocks noGrp="1"/>
          </p:cNvSpPr>
          <p:nvPr>
            <p:ph type="title" idx="14" hasCustomPrompt="1"/>
          </p:nvPr>
        </p:nvSpPr>
        <p:spPr>
          <a:xfrm>
            <a:off x="4920706" y="3567475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2" name="Google Shape;802;p25"/>
          <p:cNvSpPr txBox="1">
            <a:spLocks noGrp="1"/>
          </p:cNvSpPr>
          <p:nvPr>
            <p:ph type="title" idx="15"/>
          </p:nvPr>
        </p:nvSpPr>
        <p:spPr>
          <a:xfrm>
            <a:off x="715900" y="605648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03" name="Google Shape;803;p25"/>
          <p:cNvGrpSpPr/>
          <p:nvPr/>
        </p:nvGrpSpPr>
        <p:grpSpPr>
          <a:xfrm>
            <a:off x="-177707" y="4567641"/>
            <a:ext cx="2386067" cy="2106524"/>
            <a:chOff x="2886400" y="707142"/>
            <a:chExt cx="3477726" cy="3070287"/>
          </a:xfrm>
        </p:grpSpPr>
        <p:sp>
          <p:nvSpPr>
            <p:cNvPr id="804" name="Google Shape;804;p25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25"/>
          <p:cNvSpPr/>
          <p:nvPr/>
        </p:nvSpPr>
        <p:spPr>
          <a:xfrm>
            <a:off x="8377847" y="1931988"/>
            <a:ext cx="3158864" cy="2877773"/>
          </a:xfrm>
          <a:custGeom>
            <a:avLst/>
            <a:gdLst/>
            <a:ahLst/>
            <a:cxnLst/>
            <a:rect l="l" t="t" r="r" b="b"/>
            <a:pathLst>
              <a:path w="93072" h="84790" extrusionOk="0">
                <a:moveTo>
                  <a:pt x="46551" y="1"/>
                </a:moveTo>
                <a:cubicBezTo>
                  <a:pt x="35700" y="1"/>
                  <a:pt x="24848" y="4142"/>
                  <a:pt x="16566" y="12425"/>
                </a:cubicBezTo>
                <a:cubicBezTo>
                  <a:pt x="0" y="28960"/>
                  <a:pt x="0" y="55830"/>
                  <a:pt x="16566" y="72365"/>
                </a:cubicBezTo>
                <a:cubicBezTo>
                  <a:pt x="24848" y="80648"/>
                  <a:pt x="35700" y="84789"/>
                  <a:pt x="46551" y="84789"/>
                </a:cubicBezTo>
                <a:cubicBezTo>
                  <a:pt x="57402" y="84789"/>
                  <a:pt x="68254" y="80648"/>
                  <a:pt x="76536" y="72365"/>
                </a:cubicBezTo>
                <a:cubicBezTo>
                  <a:pt x="93072" y="55830"/>
                  <a:pt x="93072" y="28960"/>
                  <a:pt x="76536" y="12425"/>
                </a:cubicBezTo>
                <a:cubicBezTo>
                  <a:pt x="68254" y="4142"/>
                  <a:pt x="57402" y="1"/>
                  <a:pt x="46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25"/>
          <p:cNvGrpSpPr/>
          <p:nvPr/>
        </p:nvGrpSpPr>
        <p:grpSpPr>
          <a:xfrm>
            <a:off x="-629352" y="-1245162"/>
            <a:ext cx="1914488" cy="1690193"/>
            <a:chOff x="2886400" y="707142"/>
            <a:chExt cx="3477726" cy="3070287"/>
          </a:xfrm>
        </p:grpSpPr>
        <p:sp>
          <p:nvSpPr>
            <p:cNvPr id="808" name="Google Shape;808;p25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5"/>
          <p:cNvGrpSpPr/>
          <p:nvPr/>
        </p:nvGrpSpPr>
        <p:grpSpPr>
          <a:xfrm>
            <a:off x="8060159" y="-495632"/>
            <a:ext cx="2452184" cy="1463520"/>
            <a:chOff x="6520939" y="3334520"/>
            <a:chExt cx="1378793" cy="822849"/>
          </a:xfrm>
        </p:grpSpPr>
        <p:sp>
          <p:nvSpPr>
            <p:cNvPr id="811" name="Google Shape;811;p25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25"/>
          <p:cNvGrpSpPr/>
          <p:nvPr/>
        </p:nvGrpSpPr>
        <p:grpSpPr>
          <a:xfrm rot="5400000">
            <a:off x="-1425678" y="3521918"/>
            <a:ext cx="2452184" cy="1463520"/>
            <a:chOff x="6520939" y="3334520"/>
            <a:chExt cx="1378793" cy="822849"/>
          </a:xfrm>
        </p:grpSpPr>
        <p:sp>
          <p:nvSpPr>
            <p:cNvPr id="818" name="Google Shape;818;p25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anks">
  <p:cSld name="CUSTOM_1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6"/>
          <p:cNvSpPr txBox="1">
            <a:spLocks noGrp="1"/>
          </p:cNvSpPr>
          <p:nvPr>
            <p:ph type="ctrTitle"/>
          </p:nvPr>
        </p:nvSpPr>
        <p:spPr>
          <a:xfrm>
            <a:off x="2873975" y="1075950"/>
            <a:ext cx="5460000" cy="9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body" idx="1"/>
          </p:nvPr>
        </p:nvSpPr>
        <p:spPr>
          <a:xfrm>
            <a:off x="4784250" y="2550925"/>
            <a:ext cx="3425100" cy="9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7" name="Google Shape;827;p26"/>
          <p:cNvSpPr txBox="1"/>
          <p:nvPr/>
        </p:nvSpPr>
        <p:spPr>
          <a:xfrm>
            <a:off x="4733550" y="3697675"/>
            <a:ext cx="34755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, 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 by</a:t>
            </a:r>
            <a:r>
              <a:rPr lang="en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1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28" name="Google Shape;828;p26"/>
          <p:cNvSpPr txBox="1">
            <a:spLocks noGrp="1"/>
          </p:cNvSpPr>
          <p:nvPr>
            <p:ph type="subTitle" idx="2"/>
          </p:nvPr>
        </p:nvSpPr>
        <p:spPr>
          <a:xfrm>
            <a:off x="5264550" y="4189025"/>
            <a:ext cx="29448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829" name="Google Shape;829;p26"/>
          <p:cNvGrpSpPr/>
          <p:nvPr/>
        </p:nvGrpSpPr>
        <p:grpSpPr>
          <a:xfrm flipH="1">
            <a:off x="7225572" y="-688707"/>
            <a:ext cx="1632792" cy="1457772"/>
            <a:chOff x="2886400" y="707142"/>
            <a:chExt cx="3477726" cy="3070287"/>
          </a:xfrm>
        </p:grpSpPr>
        <p:sp>
          <p:nvSpPr>
            <p:cNvPr id="830" name="Google Shape;830;p26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26"/>
          <p:cNvSpPr/>
          <p:nvPr/>
        </p:nvSpPr>
        <p:spPr>
          <a:xfrm flipH="1">
            <a:off x="8037112" y="4356637"/>
            <a:ext cx="2317185" cy="2314529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6"/>
          <p:cNvGrpSpPr/>
          <p:nvPr/>
        </p:nvGrpSpPr>
        <p:grpSpPr>
          <a:xfrm flipH="1">
            <a:off x="-611172" y="-688709"/>
            <a:ext cx="2842345" cy="2509346"/>
            <a:chOff x="2886400" y="707142"/>
            <a:chExt cx="3477726" cy="3070287"/>
          </a:xfrm>
        </p:grpSpPr>
        <p:sp>
          <p:nvSpPr>
            <p:cNvPr id="834" name="Google Shape;834;p26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6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6"/>
          <p:cNvGrpSpPr/>
          <p:nvPr/>
        </p:nvGrpSpPr>
        <p:grpSpPr>
          <a:xfrm>
            <a:off x="6520300" y="4742058"/>
            <a:ext cx="450323" cy="449885"/>
            <a:chOff x="4887569" y="4595026"/>
            <a:chExt cx="381145" cy="381032"/>
          </a:xfrm>
        </p:grpSpPr>
        <p:sp>
          <p:nvSpPr>
            <p:cNvPr id="837" name="Google Shape;837;p26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38" name="Google Shape;838;p26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39" name="Google Shape;839;p26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858" name="Google Shape;858;p26"/>
          <p:cNvGrpSpPr/>
          <p:nvPr/>
        </p:nvGrpSpPr>
        <p:grpSpPr>
          <a:xfrm flipH="1">
            <a:off x="2330241" y="4189032"/>
            <a:ext cx="2862864" cy="2527460"/>
            <a:chOff x="2886400" y="707142"/>
            <a:chExt cx="3477726" cy="3070287"/>
          </a:xfrm>
        </p:grpSpPr>
        <p:sp>
          <p:nvSpPr>
            <p:cNvPr id="859" name="Google Shape;859;p26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6"/>
          <p:cNvGrpSpPr/>
          <p:nvPr/>
        </p:nvGrpSpPr>
        <p:grpSpPr>
          <a:xfrm flipH="1">
            <a:off x="8122051" y="141598"/>
            <a:ext cx="1636765" cy="976804"/>
            <a:chOff x="6520939" y="3334520"/>
            <a:chExt cx="1378793" cy="822849"/>
          </a:xfrm>
        </p:grpSpPr>
        <p:sp>
          <p:nvSpPr>
            <p:cNvPr id="862" name="Google Shape;862;p2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26"/>
          <p:cNvGrpSpPr/>
          <p:nvPr/>
        </p:nvGrpSpPr>
        <p:grpSpPr>
          <a:xfrm flipH="1">
            <a:off x="2231163" y="-165504"/>
            <a:ext cx="901079" cy="795511"/>
            <a:chOff x="2886400" y="707142"/>
            <a:chExt cx="3477726" cy="3070287"/>
          </a:xfrm>
        </p:grpSpPr>
        <p:sp>
          <p:nvSpPr>
            <p:cNvPr id="869" name="Google Shape;869;p26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6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CUSTOM_13_1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8"/>
          <p:cNvGrpSpPr/>
          <p:nvPr/>
        </p:nvGrpSpPr>
        <p:grpSpPr>
          <a:xfrm>
            <a:off x="-1332263" y="3437122"/>
            <a:ext cx="2962327" cy="2615271"/>
            <a:chOff x="2886400" y="707142"/>
            <a:chExt cx="3477726" cy="3070287"/>
          </a:xfrm>
        </p:grpSpPr>
        <p:sp>
          <p:nvSpPr>
            <p:cNvPr id="900" name="Google Shape;900;p28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28"/>
          <p:cNvGrpSpPr/>
          <p:nvPr/>
        </p:nvGrpSpPr>
        <p:grpSpPr>
          <a:xfrm>
            <a:off x="-527332" y="-1256871"/>
            <a:ext cx="2386067" cy="2106524"/>
            <a:chOff x="2886400" y="707142"/>
            <a:chExt cx="3477726" cy="3070287"/>
          </a:xfrm>
        </p:grpSpPr>
        <p:sp>
          <p:nvSpPr>
            <p:cNvPr id="903" name="Google Shape;903;p28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28"/>
          <p:cNvGrpSpPr/>
          <p:nvPr/>
        </p:nvGrpSpPr>
        <p:grpSpPr>
          <a:xfrm rot="10800000" flipH="1">
            <a:off x="-29441" y="4324031"/>
            <a:ext cx="2753864" cy="1643641"/>
            <a:chOff x="6520939" y="3334520"/>
            <a:chExt cx="1378793" cy="822849"/>
          </a:xfrm>
        </p:grpSpPr>
        <p:sp>
          <p:nvSpPr>
            <p:cNvPr id="906" name="Google Shape;906;p28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28"/>
          <p:cNvSpPr/>
          <p:nvPr/>
        </p:nvSpPr>
        <p:spPr>
          <a:xfrm>
            <a:off x="6392163" y="-1787233"/>
            <a:ext cx="2277561" cy="2275143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28"/>
          <p:cNvSpPr/>
          <p:nvPr/>
        </p:nvSpPr>
        <p:spPr>
          <a:xfrm>
            <a:off x="8220761" y="4077112"/>
            <a:ext cx="1465201" cy="1463481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8"/>
          <p:cNvSpPr txBox="1">
            <a:spLocks noGrp="1"/>
          </p:cNvSpPr>
          <p:nvPr>
            <p:ph type="body" idx="1"/>
          </p:nvPr>
        </p:nvSpPr>
        <p:spPr>
          <a:xfrm>
            <a:off x="724475" y="2167375"/>
            <a:ext cx="2788200" cy="14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915" name="Google Shape;915;p28"/>
          <p:cNvSpPr txBox="1">
            <a:spLocks noGrp="1"/>
          </p:cNvSpPr>
          <p:nvPr>
            <p:ph type="title"/>
          </p:nvPr>
        </p:nvSpPr>
        <p:spPr>
          <a:xfrm>
            <a:off x="724475" y="1673575"/>
            <a:ext cx="46086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6" name="Google Shape;916;p28"/>
          <p:cNvGrpSpPr/>
          <p:nvPr/>
        </p:nvGrpSpPr>
        <p:grpSpPr>
          <a:xfrm>
            <a:off x="8139810" y="-209420"/>
            <a:ext cx="2386001" cy="1423941"/>
            <a:chOff x="6520939" y="3334520"/>
            <a:chExt cx="1378793" cy="822849"/>
          </a:xfrm>
        </p:grpSpPr>
        <p:sp>
          <p:nvSpPr>
            <p:cNvPr id="917" name="Google Shape;917;p28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8"/>
          <p:cNvSpPr/>
          <p:nvPr/>
        </p:nvSpPr>
        <p:spPr>
          <a:xfrm>
            <a:off x="7641276" y="4732378"/>
            <a:ext cx="579472" cy="578856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31A3B-A049-4164-A900-BF2A0399E9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6520300" y="4742058"/>
            <a:ext cx="450323" cy="449885"/>
            <a:chOff x="4887569" y="4595026"/>
            <a:chExt cx="381145" cy="381032"/>
          </a:xfrm>
        </p:grpSpPr>
        <p:sp>
          <p:nvSpPr>
            <p:cNvPr id="35" name="Google Shape;35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1994675" y="1945160"/>
            <a:ext cx="2175600" cy="5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620525" y="1828613"/>
            <a:ext cx="1459200" cy="7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/>
          <p:nvPr/>
        </p:nvSpPr>
        <p:spPr>
          <a:xfrm>
            <a:off x="379735" y="-1197551"/>
            <a:ext cx="2317185" cy="2314529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3"/>
          <p:cNvGrpSpPr/>
          <p:nvPr/>
        </p:nvGrpSpPr>
        <p:grpSpPr>
          <a:xfrm>
            <a:off x="8014655" y="-1197554"/>
            <a:ext cx="2391284" cy="2111130"/>
            <a:chOff x="2886400" y="707142"/>
            <a:chExt cx="3477726" cy="3070287"/>
          </a:xfrm>
        </p:grpSpPr>
        <p:sp>
          <p:nvSpPr>
            <p:cNvPr id="60" name="Google Shape;60;p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3"/>
          <p:cNvGrpSpPr/>
          <p:nvPr/>
        </p:nvGrpSpPr>
        <p:grpSpPr>
          <a:xfrm>
            <a:off x="6520300" y="4742058"/>
            <a:ext cx="450323" cy="449885"/>
            <a:chOff x="4887569" y="4595026"/>
            <a:chExt cx="381145" cy="381032"/>
          </a:xfrm>
        </p:grpSpPr>
        <p:sp>
          <p:nvSpPr>
            <p:cNvPr id="63" name="Google Shape;63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85272" y="4195549"/>
            <a:ext cx="2301211" cy="2031609"/>
            <a:chOff x="2886400" y="707142"/>
            <a:chExt cx="3477726" cy="3070287"/>
          </a:xfrm>
        </p:grpSpPr>
        <p:sp>
          <p:nvSpPr>
            <p:cNvPr id="85" name="Google Shape;85;p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8136227" y="3191132"/>
            <a:ext cx="2862864" cy="2527460"/>
            <a:chOff x="2886400" y="707142"/>
            <a:chExt cx="3477726" cy="3070287"/>
          </a:xfrm>
        </p:grpSpPr>
        <p:sp>
          <p:nvSpPr>
            <p:cNvPr id="88" name="Google Shape;88;p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7264278" y="-301365"/>
            <a:ext cx="1636765" cy="976804"/>
            <a:chOff x="6520939" y="3334520"/>
            <a:chExt cx="1378793" cy="822849"/>
          </a:xfrm>
        </p:grpSpPr>
        <p:sp>
          <p:nvSpPr>
            <p:cNvPr id="91" name="Google Shape;91;p3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3"/>
          <p:cNvGrpSpPr/>
          <p:nvPr/>
        </p:nvGrpSpPr>
        <p:grpSpPr>
          <a:xfrm>
            <a:off x="2161062" y="4690870"/>
            <a:ext cx="976545" cy="862137"/>
            <a:chOff x="2886400" y="707142"/>
            <a:chExt cx="3477726" cy="3070287"/>
          </a:xfrm>
        </p:grpSpPr>
        <p:sp>
          <p:nvSpPr>
            <p:cNvPr id="98" name="Google Shape;98;p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>
            <a:off x="-7" y="4708854"/>
            <a:ext cx="2386067" cy="2106524"/>
            <a:chOff x="2886400" y="707142"/>
            <a:chExt cx="3477726" cy="3070287"/>
          </a:xfrm>
        </p:grpSpPr>
        <p:sp>
          <p:nvSpPr>
            <p:cNvPr id="177" name="Google Shape;177;p6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6"/>
          <p:cNvSpPr/>
          <p:nvPr/>
        </p:nvSpPr>
        <p:spPr>
          <a:xfrm>
            <a:off x="-1299025" y="-1327440"/>
            <a:ext cx="2109030" cy="2106555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"/>
          <p:cNvSpPr/>
          <p:nvPr/>
        </p:nvSpPr>
        <p:spPr>
          <a:xfrm>
            <a:off x="7992747" y="4075988"/>
            <a:ext cx="3158864" cy="2877773"/>
          </a:xfrm>
          <a:custGeom>
            <a:avLst/>
            <a:gdLst/>
            <a:ahLst/>
            <a:cxnLst/>
            <a:rect l="l" t="t" r="r" b="b"/>
            <a:pathLst>
              <a:path w="93072" h="84790" extrusionOk="0">
                <a:moveTo>
                  <a:pt x="46551" y="1"/>
                </a:moveTo>
                <a:cubicBezTo>
                  <a:pt x="35700" y="1"/>
                  <a:pt x="24848" y="4142"/>
                  <a:pt x="16566" y="12425"/>
                </a:cubicBezTo>
                <a:cubicBezTo>
                  <a:pt x="0" y="28960"/>
                  <a:pt x="0" y="55830"/>
                  <a:pt x="16566" y="72365"/>
                </a:cubicBezTo>
                <a:cubicBezTo>
                  <a:pt x="24848" y="80648"/>
                  <a:pt x="35700" y="84789"/>
                  <a:pt x="46551" y="84789"/>
                </a:cubicBezTo>
                <a:cubicBezTo>
                  <a:pt x="57402" y="84789"/>
                  <a:pt x="68254" y="80648"/>
                  <a:pt x="76536" y="72365"/>
                </a:cubicBezTo>
                <a:cubicBezTo>
                  <a:pt x="93072" y="55830"/>
                  <a:pt x="93072" y="28960"/>
                  <a:pt x="76536" y="12425"/>
                </a:cubicBezTo>
                <a:cubicBezTo>
                  <a:pt x="68254" y="4142"/>
                  <a:pt x="57402" y="1"/>
                  <a:pt x="46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6"/>
          <p:cNvGrpSpPr/>
          <p:nvPr/>
        </p:nvGrpSpPr>
        <p:grpSpPr>
          <a:xfrm>
            <a:off x="7552418" y="-968771"/>
            <a:ext cx="2386067" cy="2106524"/>
            <a:chOff x="2886400" y="707142"/>
            <a:chExt cx="3477726" cy="3070287"/>
          </a:xfrm>
        </p:grpSpPr>
        <p:sp>
          <p:nvSpPr>
            <p:cNvPr id="182" name="Google Shape;182;p6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6"/>
          <p:cNvGrpSpPr/>
          <p:nvPr/>
        </p:nvGrpSpPr>
        <p:grpSpPr>
          <a:xfrm rot="5400000">
            <a:off x="7980634" y="3689043"/>
            <a:ext cx="2452184" cy="1463520"/>
            <a:chOff x="6520939" y="3334520"/>
            <a:chExt cx="1378793" cy="822849"/>
          </a:xfrm>
        </p:grpSpPr>
        <p:sp>
          <p:nvSpPr>
            <p:cNvPr id="185" name="Google Shape;185;p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6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body" idx="1"/>
          </p:nvPr>
        </p:nvSpPr>
        <p:spPr>
          <a:xfrm>
            <a:off x="692700" y="1514700"/>
            <a:ext cx="3478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194" name="Google Shape;194;p7"/>
          <p:cNvGrpSpPr/>
          <p:nvPr/>
        </p:nvGrpSpPr>
        <p:grpSpPr>
          <a:xfrm>
            <a:off x="-357186" y="-1294456"/>
            <a:ext cx="1926660" cy="1700939"/>
            <a:chOff x="2886400" y="707142"/>
            <a:chExt cx="3477726" cy="3070287"/>
          </a:xfrm>
        </p:grpSpPr>
        <p:sp>
          <p:nvSpPr>
            <p:cNvPr id="195" name="Google Shape;195;p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7"/>
          <p:cNvSpPr/>
          <p:nvPr/>
        </p:nvSpPr>
        <p:spPr>
          <a:xfrm>
            <a:off x="-153454" y="4359796"/>
            <a:ext cx="880232" cy="879199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4453305" y="3023322"/>
            <a:ext cx="3789426" cy="3452225"/>
          </a:xfrm>
          <a:custGeom>
            <a:avLst/>
            <a:gdLst/>
            <a:ahLst/>
            <a:cxnLst/>
            <a:rect l="l" t="t" r="r" b="b"/>
            <a:pathLst>
              <a:path w="93072" h="84790" extrusionOk="0">
                <a:moveTo>
                  <a:pt x="46551" y="1"/>
                </a:moveTo>
                <a:cubicBezTo>
                  <a:pt x="35700" y="1"/>
                  <a:pt x="24848" y="4142"/>
                  <a:pt x="16566" y="12425"/>
                </a:cubicBezTo>
                <a:cubicBezTo>
                  <a:pt x="0" y="28960"/>
                  <a:pt x="0" y="55830"/>
                  <a:pt x="16566" y="72365"/>
                </a:cubicBezTo>
                <a:cubicBezTo>
                  <a:pt x="24848" y="80648"/>
                  <a:pt x="35700" y="84789"/>
                  <a:pt x="46551" y="84789"/>
                </a:cubicBezTo>
                <a:cubicBezTo>
                  <a:pt x="57402" y="84789"/>
                  <a:pt x="68254" y="80648"/>
                  <a:pt x="76536" y="72365"/>
                </a:cubicBezTo>
                <a:cubicBezTo>
                  <a:pt x="93072" y="55830"/>
                  <a:pt x="93072" y="28960"/>
                  <a:pt x="76536" y="12425"/>
                </a:cubicBezTo>
                <a:cubicBezTo>
                  <a:pt x="68254" y="4142"/>
                  <a:pt x="57402" y="1"/>
                  <a:pt x="4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7017506" y="-1107821"/>
            <a:ext cx="2386067" cy="2106524"/>
            <a:chOff x="2886400" y="707142"/>
            <a:chExt cx="3477726" cy="3070287"/>
          </a:xfrm>
        </p:grpSpPr>
        <p:sp>
          <p:nvSpPr>
            <p:cNvPr id="200" name="Google Shape;200;p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7"/>
          <p:cNvGrpSpPr/>
          <p:nvPr/>
        </p:nvGrpSpPr>
        <p:grpSpPr>
          <a:xfrm>
            <a:off x="-250716" y="4449168"/>
            <a:ext cx="2452184" cy="1463520"/>
            <a:chOff x="6520939" y="3334520"/>
            <a:chExt cx="1378793" cy="822849"/>
          </a:xfrm>
        </p:grpSpPr>
        <p:sp>
          <p:nvSpPr>
            <p:cNvPr id="203" name="Google Shape;203;p7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7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SECTION_HEADER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"/>
          <p:cNvSpPr txBox="1">
            <a:spLocks noGrp="1"/>
          </p:cNvSpPr>
          <p:nvPr>
            <p:ph type="title" hasCustomPrompt="1"/>
          </p:nvPr>
        </p:nvSpPr>
        <p:spPr>
          <a:xfrm>
            <a:off x="3551625" y="508195"/>
            <a:ext cx="1459200" cy="7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/>
          <p:nvPr/>
        </p:nvSpPr>
        <p:spPr>
          <a:xfrm>
            <a:off x="-288800" y="-2109318"/>
            <a:ext cx="2846424" cy="2843083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>
            <a:off x="7394525" y="4765984"/>
            <a:ext cx="2116923" cy="1928549"/>
          </a:xfrm>
          <a:custGeom>
            <a:avLst/>
            <a:gdLst/>
            <a:ahLst/>
            <a:cxnLst/>
            <a:rect l="l" t="t" r="r" b="b"/>
            <a:pathLst>
              <a:path w="93072" h="84790" extrusionOk="0">
                <a:moveTo>
                  <a:pt x="46551" y="1"/>
                </a:moveTo>
                <a:cubicBezTo>
                  <a:pt x="35700" y="1"/>
                  <a:pt x="24848" y="4142"/>
                  <a:pt x="16566" y="12425"/>
                </a:cubicBezTo>
                <a:cubicBezTo>
                  <a:pt x="0" y="28960"/>
                  <a:pt x="0" y="55830"/>
                  <a:pt x="16566" y="72365"/>
                </a:cubicBezTo>
                <a:cubicBezTo>
                  <a:pt x="24848" y="80648"/>
                  <a:pt x="35700" y="84789"/>
                  <a:pt x="46551" y="84789"/>
                </a:cubicBezTo>
                <a:cubicBezTo>
                  <a:pt x="57402" y="84789"/>
                  <a:pt x="68254" y="80648"/>
                  <a:pt x="76536" y="72365"/>
                </a:cubicBezTo>
                <a:cubicBezTo>
                  <a:pt x="93072" y="55830"/>
                  <a:pt x="93072" y="28960"/>
                  <a:pt x="76536" y="12425"/>
                </a:cubicBezTo>
                <a:cubicBezTo>
                  <a:pt x="68254" y="4142"/>
                  <a:pt x="57402" y="1"/>
                  <a:pt x="4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" name="Google Shape;377;p13"/>
          <p:cNvGrpSpPr/>
          <p:nvPr/>
        </p:nvGrpSpPr>
        <p:grpSpPr>
          <a:xfrm>
            <a:off x="8522553" y="10"/>
            <a:ext cx="1636765" cy="976804"/>
            <a:chOff x="6520939" y="3334520"/>
            <a:chExt cx="1378793" cy="822849"/>
          </a:xfrm>
        </p:grpSpPr>
        <p:sp>
          <p:nvSpPr>
            <p:cNvPr id="378" name="Google Shape;378;p13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13"/>
          <p:cNvGrpSpPr/>
          <p:nvPr/>
        </p:nvGrpSpPr>
        <p:grpSpPr>
          <a:xfrm>
            <a:off x="7634511" y="-711420"/>
            <a:ext cx="1636965" cy="1445184"/>
            <a:chOff x="2886400" y="707142"/>
            <a:chExt cx="3477726" cy="3070287"/>
          </a:xfrm>
        </p:grpSpPr>
        <p:sp>
          <p:nvSpPr>
            <p:cNvPr id="385" name="Google Shape;385;p1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3"/>
          <p:cNvGrpSpPr/>
          <p:nvPr/>
        </p:nvGrpSpPr>
        <p:grpSpPr>
          <a:xfrm>
            <a:off x="8618604" y="4329296"/>
            <a:ext cx="1444647" cy="1275397"/>
            <a:chOff x="2886400" y="707142"/>
            <a:chExt cx="3477726" cy="3070287"/>
          </a:xfrm>
        </p:grpSpPr>
        <p:sp>
          <p:nvSpPr>
            <p:cNvPr id="388" name="Google Shape;388;p13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3"/>
          <p:cNvSpPr txBox="1">
            <a:spLocks noGrp="1"/>
          </p:cNvSpPr>
          <p:nvPr>
            <p:ph type="subTitle" idx="1"/>
          </p:nvPr>
        </p:nvSpPr>
        <p:spPr>
          <a:xfrm>
            <a:off x="3700900" y="2016875"/>
            <a:ext cx="2247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2"/>
          </p:nvPr>
        </p:nvSpPr>
        <p:spPr>
          <a:xfrm>
            <a:off x="3700900" y="2405575"/>
            <a:ext cx="22479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3"/>
          </p:nvPr>
        </p:nvSpPr>
        <p:spPr>
          <a:xfrm>
            <a:off x="3700900" y="3312275"/>
            <a:ext cx="2247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subTitle" idx="4"/>
          </p:nvPr>
        </p:nvSpPr>
        <p:spPr>
          <a:xfrm>
            <a:off x="3700900" y="3700975"/>
            <a:ext cx="22479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6520300" y="4742058"/>
            <a:ext cx="450323" cy="449885"/>
            <a:chOff x="4887569" y="4595026"/>
            <a:chExt cx="381145" cy="381032"/>
          </a:xfrm>
        </p:grpSpPr>
        <p:sp>
          <p:nvSpPr>
            <p:cNvPr id="395" name="Google Shape;395;p1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grpSp>
        <p:nvGrpSpPr>
          <p:cNvPr id="416" name="Google Shape;416;p13"/>
          <p:cNvGrpSpPr/>
          <p:nvPr/>
        </p:nvGrpSpPr>
        <p:grpSpPr>
          <a:xfrm rot="10800000" flipH="1">
            <a:off x="2517422" y="4615443"/>
            <a:ext cx="2452184" cy="1463520"/>
            <a:chOff x="6520939" y="3334520"/>
            <a:chExt cx="1378793" cy="822849"/>
          </a:xfrm>
        </p:grpSpPr>
        <p:sp>
          <p:nvSpPr>
            <p:cNvPr id="417" name="Google Shape;417;p13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3"/>
          <p:cNvSpPr txBox="1">
            <a:spLocks noGrp="1"/>
          </p:cNvSpPr>
          <p:nvPr>
            <p:ph type="subTitle" idx="5"/>
          </p:nvPr>
        </p:nvSpPr>
        <p:spPr>
          <a:xfrm>
            <a:off x="6139300" y="2016875"/>
            <a:ext cx="2247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"/>
          <p:cNvSpPr txBox="1">
            <a:spLocks noGrp="1"/>
          </p:cNvSpPr>
          <p:nvPr>
            <p:ph type="subTitle" idx="6"/>
          </p:nvPr>
        </p:nvSpPr>
        <p:spPr>
          <a:xfrm>
            <a:off x="6139300" y="2405575"/>
            <a:ext cx="22479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ubTitle" idx="7"/>
          </p:nvPr>
        </p:nvSpPr>
        <p:spPr>
          <a:xfrm>
            <a:off x="6139300" y="3312275"/>
            <a:ext cx="22479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subTitle" idx="8"/>
          </p:nvPr>
        </p:nvSpPr>
        <p:spPr>
          <a:xfrm>
            <a:off x="6139300" y="3712425"/>
            <a:ext cx="22479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7" name="Google Shape;427;p13"/>
          <p:cNvSpPr txBox="1">
            <a:spLocks noGrp="1"/>
          </p:cNvSpPr>
          <p:nvPr>
            <p:ph type="title" idx="9"/>
          </p:nvPr>
        </p:nvSpPr>
        <p:spPr>
          <a:xfrm>
            <a:off x="4853675" y="605225"/>
            <a:ext cx="29268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SECTION_HEADER_1_1_1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4"/>
          <p:cNvGrpSpPr/>
          <p:nvPr/>
        </p:nvGrpSpPr>
        <p:grpSpPr>
          <a:xfrm flipH="1">
            <a:off x="8549247" y="4393043"/>
            <a:ext cx="1632792" cy="1457772"/>
            <a:chOff x="2886400" y="707142"/>
            <a:chExt cx="3477726" cy="3070287"/>
          </a:xfrm>
        </p:grpSpPr>
        <p:sp>
          <p:nvSpPr>
            <p:cNvPr id="430" name="Google Shape;430;p14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14"/>
          <p:cNvSpPr/>
          <p:nvPr/>
        </p:nvSpPr>
        <p:spPr>
          <a:xfrm flipH="1">
            <a:off x="6970637" y="-1769051"/>
            <a:ext cx="2317185" cy="2314529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14"/>
          <p:cNvGrpSpPr/>
          <p:nvPr/>
        </p:nvGrpSpPr>
        <p:grpSpPr>
          <a:xfrm flipH="1">
            <a:off x="-1209441" y="-1565654"/>
            <a:ext cx="2391284" cy="2111130"/>
            <a:chOff x="2886400" y="707142"/>
            <a:chExt cx="3477726" cy="3070287"/>
          </a:xfrm>
        </p:grpSpPr>
        <p:sp>
          <p:nvSpPr>
            <p:cNvPr id="434" name="Google Shape;434;p14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flipH="1">
            <a:off x="8122051" y="141598"/>
            <a:ext cx="1636765" cy="976804"/>
            <a:chOff x="6520939" y="3334520"/>
            <a:chExt cx="1378793" cy="822849"/>
          </a:xfrm>
        </p:grpSpPr>
        <p:sp>
          <p:nvSpPr>
            <p:cNvPr id="437" name="Google Shape;437;p1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14"/>
          <p:cNvGrpSpPr/>
          <p:nvPr/>
        </p:nvGrpSpPr>
        <p:grpSpPr>
          <a:xfrm flipH="1">
            <a:off x="7964637" y="4851895"/>
            <a:ext cx="976545" cy="862137"/>
            <a:chOff x="2886400" y="707142"/>
            <a:chExt cx="3477726" cy="3070287"/>
          </a:xfrm>
        </p:grpSpPr>
        <p:sp>
          <p:nvSpPr>
            <p:cNvPr id="444" name="Google Shape;444;p14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4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4">
  <p:cSld name="SECTION_HEADER_2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7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500" b="1"/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2"/>
          </p:nvPr>
        </p:nvSpPr>
        <p:spPr>
          <a:xfrm>
            <a:off x="4716025" y="3425934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hasCustomPrompt="1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22" name="Google Shape;522;p17"/>
          <p:cNvGrpSpPr/>
          <p:nvPr/>
        </p:nvGrpSpPr>
        <p:grpSpPr>
          <a:xfrm flipH="1">
            <a:off x="7895647" y="3978868"/>
            <a:ext cx="1632792" cy="1457772"/>
            <a:chOff x="2886400" y="707142"/>
            <a:chExt cx="3477726" cy="3070287"/>
          </a:xfrm>
        </p:grpSpPr>
        <p:sp>
          <p:nvSpPr>
            <p:cNvPr id="523" name="Google Shape;523;p1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17"/>
          <p:cNvSpPr/>
          <p:nvPr/>
        </p:nvSpPr>
        <p:spPr>
          <a:xfrm flipH="1">
            <a:off x="6970637" y="-1769051"/>
            <a:ext cx="2317185" cy="2314529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17"/>
          <p:cNvGrpSpPr/>
          <p:nvPr/>
        </p:nvGrpSpPr>
        <p:grpSpPr>
          <a:xfrm flipH="1">
            <a:off x="-1014041" y="-630904"/>
            <a:ext cx="2391284" cy="2111130"/>
            <a:chOff x="2886400" y="707142"/>
            <a:chExt cx="3477726" cy="3070287"/>
          </a:xfrm>
        </p:grpSpPr>
        <p:sp>
          <p:nvSpPr>
            <p:cNvPr id="527" name="Google Shape;527;p1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17"/>
          <p:cNvGrpSpPr/>
          <p:nvPr/>
        </p:nvGrpSpPr>
        <p:grpSpPr>
          <a:xfrm flipH="1">
            <a:off x="-1988453" y="2372075"/>
            <a:ext cx="4890030" cy="4317131"/>
            <a:chOff x="2886400" y="707142"/>
            <a:chExt cx="3477726" cy="3070287"/>
          </a:xfrm>
        </p:grpSpPr>
        <p:sp>
          <p:nvSpPr>
            <p:cNvPr id="530" name="Google Shape;530;p1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17"/>
          <p:cNvGrpSpPr/>
          <p:nvPr/>
        </p:nvGrpSpPr>
        <p:grpSpPr>
          <a:xfrm flipH="1">
            <a:off x="8122051" y="141598"/>
            <a:ext cx="1636765" cy="976804"/>
            <a:chOff x="6520939" y="3334520"/>
            <a:chExt cx="1378793" cy="822849"/>
          </a:xfrm>
        </p:grpSpPr>
        <p:sp>
          <p:nvSpPr>
            <p:cNvPr id="533" name="Google Shape;533;p17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17"/>
          <p:cNvGrpSpPr/>
          <p:nvPr/>
        </p:nvGrpSpPr>
        <p:grpSpPr>
          <a:xfrm flipH="1">
            <a:off x="7405762" y="4690870"/>
            <a:ext cx="976545" cy="862137"/>
            <a:chOff x="2886400" y="707142"/>
            <a:chExt cx="3477726" cy="3070287"/>
          </a:xfrm>
        </p:grpSpPr>
        <p:sp>
          <p:nvSpPr>
            <p:cNvPr id="540" name="Google Shape;540;p1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" name="Google Shape;542;p17"/>
          <p:cNvGrpSpPr/>
          <p:nvPr/>
        </p:nvGrpSpPr>
        <p:grpSpPr>
          <a:xfrm rot="-5400000" flipH="1">
            <a:off x="1617417" y="5112363"/>
            <a:ext cx="2632668" cy="1571231"/>
            <a:chOff x="6520939" y="3334520"/>
            <a:chExt cx="1378793" cy="822849"/>
          </a:xfrm>
        </p:grpSpPr>
        <p:sp>
          <p:nvSpPr>
            <p:cNvPr id="543" name="Google Shape;543;p17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17"/>
          <p:cNvGrpSpPr/>
          <p:nvPr/>
        </p:nvGrpSpPr>
        <p:grpSpPr>
          <a:xfrm flipH="1">
            <a:off x="805712" y="-252055"/>
            <a:ext cx="976545" cy="862137"/>
            <a:chOff x="2886400" y="707142"/>
            <a:chExt cx="3477726" cy="3070287"/>
          </a:xfrm>
        </p:grpSpPr>
        <p:sp>
          <p:nvSpPr>
            <p:cNvPr id="550" name="Google Shape;550;p17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0"/>
          <p:cNvGrpSpPr/>
          <p:nvPr/>
        </p:nvGrpSpPr>
        <p:grpSpPr>
          <a:xfrm>
            <a:off x="-1753078" y="3928861"/>
            <a:ext cx="2563084" cy="2262802"/>
            <a:chOff x="2886400" y="707142"/>
            <a:chExt cx="3477726" cy="3070287"/>
          </a:xfrm>
        </p:grpSpPr>
        <p:sp>
          <p:nvSpPr>
            <p:cNvPr id="641" name="Google Shape;641;p20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20"/>
          <p:cNvSpPr/>
          <p:nvPr/>
        </p:nvSpPr>
        <p:spPr>
          <a:xfrm>
            <a:off x="-185675" y="-2476550"/>
            <a:ext cx="3659742" cy="2898428"/>
          </a:xfrm>
          <a:custGeom>
            <a:avLst/>
            <a:gdLst/>
            <a:ahLst/>
            <a:cxnLst/>
            <a:rect l="l" t="t" r="r" b="b"/>
            <a:pathLst>
              <a:path w="25564" h="25534" extrusionOk="0">
                <a:moveTo>
                  <a:pt x="12767" y="1"/>
                </a:moveTo>
                <a:cubicBezTo>
                  <a:pt x="5715" y="1"/>
                  <a:pt x="0" y="5715"/>
                  <a:pt x="0" y="12767"/>
                </a:cubicBezTo>
                <a:cubicBezTo>
                  <a:pt x="0" y="19819"/>
                  <a:pt x="5715" y="25533"/>
                  <a:pt x="12767" y="25533"/>
                </a:cubicBezTo>
                <a:cubicBezTo>
                  <a:pt x="19818" y="25533"/>
                  <a:pt x="25563" y="19819"/>
                  <a:pt x="25563" y="12767"/>
                </a:cubicBezTo>
                <a:cubicBezTo>
                  <a:pt x="25563" y="5715"/>
                  <a:pt x="19818" y="1"/>
                  <a:pt x="127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20"/>
          <p:cNvGrpSpPr/>
          <p:nvPr/>
        </p:nvGrpSpPr>
        <p:grpSpPr>
          <a:xfrm rot="5400000">
            <a:off x="6227410" y="-1341020"/>
            <a:ext cx="2386001" cy="1423941"/>
            <a:chOff x="6520939" y="3334520"/>
            <a:chExt cx="1378793" cy="822849"/>
          </a:xfrm>
        </p:grpSpPr>
        <p:sp>
          <p:nvSpPr>
            <p:cNvPr id="645" name="Google Shape;645;p20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6574868" y="368883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20"/>
          <p:cNvGrpSpPr/>
          <p:nvPr/>
        </p:nvGrpSpPr>
        <p:grpSpPr>
          <a:xfrm>
            <a:off x="8333993" y="-658546"/>
            <a:ext cx="2386067" cy="2106524"/>
            <a:chOff x="2886400" y="707142"/>
            <a:chExt cx="3477726" cy="3070287"/>
          </a:xfrm>
        </p:grpSpPr>
        <p:sp>
          <p:nvSpPr>
            <p:cNvPr id="652" name="Google Shape;652;p20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0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654;p20"/>
          <p:cNvGrpSpPr/>
          <p:nvPr/>
        </p:nvGrpSpPr>
        <p:grpSpPr>
          <a:xfrm rot="10800000" flipH="1">
            <a:off x="-640155" y="4641160"/>
            <a:ext cx="2130097" cy="1271302"/>
            <a:chOff x="6520939" y="3334520"/>
            <a:chExt cx="1378793" cy="822849"/>
          </a:xfrm>
        </p:grpSpPr>
        <p:sp>
          <p:nvSpPr>
            <p:cNvPr id="655" name="Google Shape;655;p20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20"/>
          <p:cNvGrpSpPr/>
          <p:nvPr/>
        </p:nvGrpSpPr>
        <p:grpSpPr>
          <a:xfrm>
            <a:off x="6708452" y="4641161"/>
            <a:ext cx="2756097" cy="2433203"/>
            <a:chOff x="2886400" y="707142"/>
            <a:chExt cx="3477726" cy="3070287"/>
          </a:xfrm>
        </p:grpSpPr>
        <p:sp>
          <p:nvSpPr>
            <p:cNvPr id="662" name="Google Shape;662;p20"/>
            <p:cNvSpPr/>
            <p:nvPr/>
          </p:nvSpPr>
          <p:spPr>
            <a:xfrm rot="10800000">
              <a:off x="3205300" y="707142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2886400" y="1670867"/>
              <a:ext cx="3158826" cy="2106562"/>
            </a:xfrm>
            <a:custGeom>
              <a:avLst/>
              <a:gdLst/>
              <a:ahLst/>
              <a:cxnLst/>
              <a:rect l="l" t="t" r="r" b="b"/>
              <a:pathLst>
                <a:path w="96203" h="64156" extrusionOk="0">
                  <a:moveTo>
                    <a:pt x="9727" y="1"/>
                  </a:moveTo>
                  <a:cubicBezTo>
                    <a:pt x="1" y="23892"/>
                    <a:pt x="11581" y="51157"/>
                    <a:pt x="35533" y="60792"/>
                  </a:cubicBezTo>
                  <a:cubicBezTo>
                    <a:pt x="41224" y="63074"/>
                    <a:pt x="47099" y="64155"/>
                    <a:pt x="52877" y="64155"/>
                  </a:cubicBezTo>
                  <a:cubicBezTo>
                    <a:pt x="71414" y="64155"/>
                    <a:pt x="88950" y="53027"/>
                    <a:pt x="96203" y="34743"/>
                  </a:cubicBezTo>
                  <a:lnTo>
                    <a:pt x="78938" y="27783"/>
                  </a:lnTo>
                  <a:cubicBezTo>
                    <a:pt x="74542" y="38705"/>
                    <a:pt x="64049" y="45346"/>
                    <a:pt x="52974" y="45346"/>
                  </a:cubicBezTo>
                  <a:cubicBezTo>
                    <a:pt x="49502" y="45346"/>
                    <a:pt x="45972" y="44693"/>
                    <a:pt x="42555" y="43315"/>
                  </a:cubicBezTo>
                  <a:cubicBezTo>
                    <a:pt x="28208" y="37570"/>
                    <a:pt x="21247" y="21278"/>
                    <a:pt x="27022" y="6931"/>
                  </a:cubicBezTo>
                  <a:lnTo>
                    <a:pt x="9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D85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600575"/>
            <a:ext cx="685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2747175"/>
            <a:ext cx="73320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59" r:id="rId6"/>
    <p:sldLayoutId id="2147483660" r:id="rId7"/>
    <p:sldLayoutId id="214748366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4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2"/>
          <p:cNvSpPr txBox="1">
            <a:spLocks noGrp="1"/>
          </p:cNvSpPr>
          <p:nvPr>
            <p:ph type="ctrTitle"/>
          </p:nvPr>
        </p:nvSpPr>
        <p:spPr>
          <a:xfrm>
            <a:off x="1911175" y="1692975"/>
            <a:ext cx="4233600" cy="18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CÁLCULOS QUÍMICOS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96875" y="183058"/>
            <a:ext cx="8496300" cy="7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O cloro possui dois isótopos de pesos atômicos 35u e 37u, com porcentagens, respectivamente, iguais a 75% e 25%.</a:t>
            </a:r>
          </a:p>
        </p:txBody>
      </p:sp>
      <p:grpSp>
        <p:nvGrpSpPr>
          <p:cNvPr id="2" name="Grupo 36"/>
          <p:cNvGrpSpPr>
            <a:grpSpLocks/>
          </p:cNvGrpSpPr>
          <p:nvPr/>
        </p:nvGrpSpPr>
        <p:grpSpPr bwMode="auto">
          <a:xfrm>
            <a:off x="3321051" y="1072754"/>
            <a:ext cx="2938215" cy="461666"/>
            <a:chOff x="3320306" y="1430337"/>
            <a:chExt cx="2938959" cy="615553"/>
          </a:xfrm>
        </p:grpSpPr>
        <p:sp>
          <p:nvSpPr>
            <p:cNvPr id="8234" name="Text Box 6"/>
            <p:cNvSpPr txBox="1">
              <a:spLocks noChangeArrowheads="1"/>
            </p:cNvSpPr>
            <p:nvPr/>
          </p:nvSpPr>
          <p:spPr bwMode="auto">
            <a:xfrm>
              <a:off x="3320306" y="1430338"/>
              <a:ext cx="798819" cy="61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baseline="30000" dirty="0">
                  <a:solidFill>
                    <a:schemeClr val="tx1"/>
                  </a:solidFill>
                  <a:latin typeface="Arial Black" pitchFamily="34" charset="0"/>
                </a:rPr>
                <a:t>35</a:t>
              </a:r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Cl</a:t>
              </a:r>
            </a:p>
          </p:txBody>
        </p:sp>
        <p:sp>
          <p:nvSpPr>
            <p:cNvPr id="8235" name="AutoShape 9"/>
            <p:cNvSpPr>
              <a:spLocks noChangeArrowheads="1"/>
            </p:cNvSpPr>
            <p:nvPr/>
          </p:nvSpPr>
          <p:spPr bwMode="auto">
            <a:xfrm>
              <a:off x="4500563" y="1574800"/>
              <a:ext cx="720725" cy="144463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altLang="pt-BR" b="1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8236" name="Text Box 11"/>
            <p:cNvSpPr txBox="1">
              <a:spLocks noChangeArrowheads="1"/>
            </p:cNvSpPr>
            <p:nvPr/>
          </p:nvSpPr>
          <p:spPr bwMode="auto">
            <a:xfrm>
              <a:off x="5356225" y="1430337"/>
              <a:ext cx="903040" cy="61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75%</a:t>
              </a:r>
            </a:p>
          </p:txBody>
        </p:sp>
      </p:grpSp>
      <p:grpSp>
        <p:nvGrpSpPr>
          <p:cNvPr id="3" name="Grupo 40"/>
          <p:cNvGrpSpPr>
            <a:grpSpLocks/>
          </p:cNvGrpSpPr>
          <p:nvPr/>
        </p:nvGrpSpPr>
        <p:grpSpPr bwMode="auto">
          <a:xfrm>
            <a:off x="3348039" y="1558529"/>
            <a:ext cx="2911167" cy="461666"/>
            <a:chOff x="3347493" y="2078037"/>
            <a:chExt cx="2911712" cy="615553"/>
          </a:xfrm>
        </p:grpSpPr>
        <p:sp>
          <p:nvSpPr>
            <p:cNvPr id="8231" name="Text Box 7"/>
            <p:cNvSpPr txBox="1">
              <a:spLocks noChangeArrowheads="1"/>
            </p:cNvSpPr>
            <p:nvPr/>
          </p:nvSpPr>
          <p:spPr bwMode="auto">
            <a:xfrm>
              <a:off x="3347493" y="2078038"/>
              <a:ext cx="798766" cy="61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baseline="30000">
                  <a:solidFill>
                    <a:schemeClr val="tx1"/>
                  </a:solidFill>
                  <a:latin typeface="Arial Black" pitchFamily="34" charset="0"/>
                </a:rPr>
                <a:t>37</a:t>
              </a:r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Cl</a:t>
              </a:r>
            </a:p>
          </p:txBody>
        </p:sp>
        <p:sp>
          <p:nvSpPr>
            <p:cNvPr id="8232" name="AutoShape 10"/>
            <p:cNvSpPr>
              <a:spLocks noChangeArrowheads="1"/>
            </p:cNvSpPr>
            <p:nvPr/>
          </p:nvSpPr>
          <p:spPr bwMode="auto">
            <a:xfrm>
              <a:off x="4500563" y="2222500"/>
              <a:ext cx="720725" cy="144463"/>
            </a:xfrm>
            <a:prstGeom prst="rightArrow">
              <a:avLst>
                <a:gd name="adj1" fmla="val 50000"/>
                <a:gd name="adj2" fmla="val 124725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altLang="pt-BR" b="1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8233" name="Text Box 12"/>
            <p:cNvSpPr txBox="1">
              <a:spLocks noChangeArrowheads="1"/>
            </p:cNvSpPr>
            <p:nvPr/>
          </p:nvSpPr>
          <p:spPr bwMode="auto">
            <a:xfrm>
              <a:off x="5356225" y="2078037"/>
              <a:ext cx="902980" cy="61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25%</a:t>
              </a:r>
            </a:p>
          </p:txBody>
        </p:sp>
      </p:grp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4787900" y="2477691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chemeClr val="tx1"/>
                </a:solidFill>
                <a:latin typeface="Arial Black" pitchFamily="34" charset="0"/>
              </a:rPr>
              <a:t>100</a:t>
            </a:r>
          </a:p>
        </p:txBody>
      </p:sp>
      <p:grpSp>
        <p:nvGrpSpPr>
          <p:cNvPr id="4" name="Grupo 45"/>
          <p:cNvGrpSpPr>
            <a:grpSpLocks/>
          </p:cNvGrpSpPr>
          <p:nvPr/>
        </p:nvGrpSpPr>
        <p:grpSpPr bwMode="auto">
          <a:xfrm>
            <a:off x="3514726" y="2045494"/>
            <a:ext cx="3323948" cy="461666"/>
            <a:chOff x="3514725" y="2727325"/>
            <a:chExt cx="3323948" cy="615555"/>
          </a:xfrm>
        </p:grpSpPr>
        <p:sp>
          <p:nvSpPr>
            <p:cNvPr id="8224" name="Text Box 15"/>
            <p:cNvSpPr txBox="1">
              <a:spLocks noChangeArrowheads="1"/>
            </p:cNvSpPr>
            <p:nvPr/>
          </p:nvSpPr>
          <p:spPr bwMode="auto">
            <a:xfrm>
              <a:off x="3514725" y="2727325"/>
              <a:ext cx="595035" cy="615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35</a:t>
              </a:r>
            </a:p>
          </p:txBody>
        </p:sp>
        <p:sp>
          <p:nvSpPr>
            <p:cNvPr id="8225" name="Text Box 16"/>
            <p:cNvSpPr txBox="1">
              <a:spLocks noChangeArrowheads="1"/>
            </p:cNvSpPr>
            <p:nvPr/>
          </p:nvSpPr>
          <p:spPr bwMode="auto">
            <a:xfrm>
              <a:off x="4090988" y="2854326"/>
              <a:ext cx="304892" cy="41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8226" name="Text Box 18"/>
            <p:cNvSpPr txBox="1">
              <a:spLocks noChangeArrowheads="1"/>
            </p:cNvSpPr>
            <p:nvPr/>
          </p:nvSpPr>
          <p:spPr bwMode="auto">
            <a:xfrm>
              <a:off x="4371975" y="2727326"/>
              <a:ext cx="595035" cy="615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75</a:t>
              </a:r>
            </a:p>
          </p:txBody>
        </p:sp>
        <p:sp>
          <p:nvSpPr>
            <p:cNvPr id="8227" name="Text Box 19"/>
            <p:cNvSpPr txBox="1">
              <a:spLocks noChangeArrowheads="1"/>
            </p:cNvSpPr>
            <p:nvPr/>
          </p:nvSpPr>
          <p:spPr bwMode="auto">
            <a:xfrm>
              <a:off x="4956175" y="2727325"/>
              <a:ext cx="388248" cy="615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8228" name="Text Box 20"/>
            <p:cNvSpPr txBox="1">
              <a:spLocks noChangeArrowheads="1"/>
            </p:cNvSpPr>
            <p:nvPr/>
          </p:nvSpPr>
          <p:spPr bwMode="auto">
            <a:xfrm>
              <a:off x="5386388" y="2727325"/>
              <a:ext cx="595035" cy="615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37</a:t>
              </a:r>
            </a:p>
          </p:txBody>
        </p:sp>
        <p:sp>
          <p:nvSpPr>
            <p:cNvPr id="8229" name="Text Box 21"/>
            <p:cNvSpPr txBox="1">
              <a:spLocks noChangeArrowheads="1"/>
            </p:cNvSpPr>
            <p:nvPr/>
          </p:nvSpPr>
          <p:spPr bwMode="auto">
            <a:xfrm>
              <a:off x="5962650" y="2854325"/>
              <a:ext cx="304892" cy="41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8230" name="Text Box 22"/>
            <p:cNvSpPr txBox="1">
              <a:spLocks noChangeArrowheads="1"/>
            </p:cNvSpPr>
            <p:nvPr/>
          </p:nvSpPr>
          <p:spPr bwMode="auto">
            <a:xfrm>
              <a:off x="6243638" y="2727325"/>
              <a:ext cx="595035" cy="615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25</a:t>
              </a:r>
            </a:p>
          </p:txBody>
        </p:sp>
      </p:grpSp>
      <p:grpSp>
        <p:nvGrpSpPr>
          <p:cNvPr id="5" name="Grupo 53"/>
          <p:cNvGrpSpPr>
            <a:grpSpLocks/>
          </p:cNvGrpSpPr>
          <p:nvPr/>
        </p:nvGrpSpPr>
        <p:grpSpPr bwMode="auto">
          <a:xfrm>
            <a:off x="2506664" y="2241950"/>
            <a:ext cx="4321175" cy="480713"/>
            <a:chOff x="2506663" y="2989263"/>
            <a:chExt cx="4321175" cy="640949"/>
          </a:xfrm>
        </p:grpSpPr>
        <p:sp>
          <p:nvSpPr>
            <p:cNvPr id="8221" name="Text Box 13"/>
            <p:cNvSpPr txBox="1">
              <a:spLocks noChangeArrowheads="1"/>
            </p:cNvSpPr>
            <p:nvPr/>
          </p:nvSpPr>
          <p:spPr bwMode="auto">
            <a:xfrm>
              <a:off x="2506663" y="2989263"/>
              <a:ext cx="492443" cy="61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8222" name="Text Box 14"/>
            <p:cNvSpPr txBox="1">
              <a:spLocks noChangeArrowheads="1"/>
            </p:cNvSpPr>
            <p:nvPr/>
          </p:nvSpPr>
          <p:spPr bwMode="auto">
            <a:xfrm>
              <a:off x="2938463" y="3014660"/>
              <a:ext cx="388248" cy="615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8223" name="Line 23"/>
            <p:cNvSpPr>
              <a:spLocks noChangeShapeType="1"/>
            </p:cNvSpPr>
            <p:nvPr/>
          </p:nvSpPr>
          <p:spPr bwMode="auto">
            <a:xfrm>
              <a:off x="3514725" y="3230563"/>
              <a:ext cx="33131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upo 57"/>
          <p:cNvGrpSpPr>
            <a:grpSpLocks/>
          </p:cNvGrpSpPr>
          <p:nvPr/>
        </p:nvGrpSpPr>
        <p:grpSpPr bwMode="auto">
          <a:xfrm>
            <a:off x="2506664" y="2908697"/>
            <a:ext cx="3455987" cy="893864"/>
            <a:chOff x="2506663" y="3878260"/>
            <a:chExt cx="3455987" cy="1191818"/>
          </a:xfrm>
        </p:grpSpPr>
        <p:sp>
          <p:nvSpPr>
            <p:cNvPr id="8214" name="Text Box 24"/>
            <p:cNvSpPr txBox="1">
              <a:spLocks noChangeArrowheads="1"/>
            </p:cNvSpPr>
            <p:nvPr/>
          </p:nvSpPr>
          <p:spPr bwMode="auto">
            <a:xfrm>
              <a:off x="2506663" y="4141788"/>
              <a:ext cx="492443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8215" name="Text Box 25"/>
            <p:cNvSpPr txBox="1">
              <a:spLocks noChangeArrowheads="1"/>
            </p:cNvSpPr>
            <p:nvPr/>
          </p:nvSpPr>
          <p:spPr bwMode="auto">
            <a:xfrm>
              <a:off x="2938463" y="4165600"/>
              <a:ext cx="38824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8216" name="Text Box 28"/>
            <p:cNvSpPr txBox="1">
              <a:spLocks noChangeArrowheads="1"/>
            </p:cNvSpPr>
            <p:nvPr/>
          </p:nvSpPr>
          <p:spPr bwMode="auto">
            <a:xfrm>
              <a:off x="4425950" y="4454525"/>
              <a:ext cx="80021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100</a:t>
              </a:r>
            </a:p>
          </p:txBody>
        </p:sp>
        <p:sp>
          <p:nvSpPr>
            <p:cNvPr id="8217" name="Text Box 29"/>
            <p:cNvSpPr txBox="1">
              <a:spLocks noChangeArrowheads="1"/>
            </p:cNvSpPr>
            <p:nvPr/>
          </p:nvSpPr>
          <p:spPr bwMode="auto">
            <a:xfrm>
              <a:off x="3514725" y="3878260"/>
              <a:ext cx="1005403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2625</a:t>
              </a:r>
            </a:p>
          </p:txBody>
        </p:sp>
        <p:sp>
          <p:nvSpPr>
            <p:cNvPr id="8218" name="Text Box 30"/>
            <p:cNvSpPr txBox="1">
              <a:spLocks noChangeArrowheads="1"/>
            </p:cNvSpPr>
            <p:nvPr/>
          </p:nvSpPr>
          <p:spPr bwMode="auto">
            <a:xfrm>
              <a:off x="4589463" y="3878261"/>
              <a:ext cx="38824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8219" name="Text Box 33"/>
            <p:cNvSpPr txBox="1">
              <a:spLocks noChangeArrowheads="1"/>
            </p:cNvSpPr>
            <p:nvPr/>
          </p:nvSpPr>
          <p:spPr bwMode="auto">
            <a:xfrm>
              <a:off x="5099050" y="3878261"/>
              <a:ext cx="80021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925</a:t>
              </a:r>
            </a:p>
          </p:txBody>
        </p:sp>
        <p:sp>
          <p:nvSpPr>
            <p:cNvPr id="8220" name="Line 34"/>
            <p:cNvSpPr>
              <a:spLocks noChangeShapeType="1"/>
            </p:cNvSpPr>
            <p:nvPr/>
          </p:nvSpPr>
          <p:spPr bwMode="auto">
            <a:xfrm>
              <a:off x="3514725" y="4381500"/>
              <a:ext cx="2447925" cy="15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5"/>
          <p:cNvGrpSpPr>
            <a:grpSpLocks/>
          </p:cNvGrpSpPr>
          <p:nvPr/>
        </p:nvGrpSpPr>
        <p:grpSpPr bwMode="auto">
          <a:xfrm>
            <a:off x="2339976" y="3915969"/>
            <a:ext cx="3344863" cy="480712"/>
            <a:chOff x="2339752" y="5221288"/>
            <a:chExt cx="3344292" cy="640948"/>
          </a:xfrm>
          <a:noFill/>
        </p:grpSpPr>
        <p:sp>
          <p:nvSpPr>
            <p:cNvPr id="67" name="Retângulo de cantos arredondados 66"/>
            <p:cNvSpPr/>
            <p:nvPr/>
          </p:nvSpPr>
          <p:spPr>
            <a:xfrm>
              <a:off x="2339752" y="5221288"/>
              <a:ext cx="3344292" cy="487362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8" name="Grupo 67"/>
            <p:cNvGrpSpPr>
              <a:grpSpLocks/>
            </p:cNvGrpSpPr>
            <p:nvPr/>
          </p:nvGrpSpPr>
          <p:grpSpPr bwMode="auto">
            <a:xfrm>
              <a:off x="2506663" y="5221288"/>
              <a:ext cx="3028290" cy="640948"/>
              <a:chOff x="2506663" y="5221288"/>
              <a:chExt cx="3028290" cy="640948"/>
            </a:xfrm>
            <a:grpFill/>
          </p:grpSpPr>
          <p:sp>
            <p:nvSpPr>
              <p:cNvPr id="8211" name="Text Box 35"/>
              <p:cNvSpPr txBox="1">
                <a:spLocks noChangeArrowheads="1"/>
              </p:cNvSpPr>
              <p:nvPr/>
            </p:nvSpPr>
            <p:spPr bwMode="auto">
              <a:xfrm>
                <a:off x="2506663" y="5221288"/>
                <a:ext cx="492359" cy="6155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 sz="2400" b="1">
                    <a:solidFill>
                      <a:schemeClr val="tx1"/>
                    </a:solidFill>
                    <a:latin typeface="Arial Black" pitchFamily="34" charset="0"/>
                  </a:rPr>
                  <a:t>m</a:t>
                </a:r>
              </a:p>
            </p:txBody>
          </p:sp>
          <p:sp>
            <p:nvSpPr>
              <p:cNvPr id="8212" name="Text Box 39"/>
              <p:cNvSpPr txBox="1">
                <a:spLocks noChangeArrowheads="1"/>
              </p:cNvSpPr>
              <p:nvPr/>
            </p:nvSpPr>
            <p:spPr bwMode="auto">
              <a:xfrm>
                <a:off x="2938463" y="5246684"/>
                <a:ext cx="388182" cy="6155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 sz="2400" b="1">
                    <a:solidFill>
                      <a:schemeClr val="tx1"/>
                    </a:solidFill>
                    <a:latin typeface="Arial Black" pitchFamily="34" charset="0"/>
                  </a:rPr>
                  <a:t>=</a:t>
                </a:r>
              </a:p>
            </p:txBody>
          </p:sp>
          <p:sp>
            <p:nvSpPr>
              <p:cNvPr id="8213" name="Text Box 40"/>
              <p:cNvSpPr txBox="1">
                <a:spLocks noChangeArrowheads="1"/>
              </p:cNvSpPr>
              <p:nvPr/>
            </p:nvSpPr>
            <p:spPr bwMode="auto">
              <a:xfrm>
                <a:off x="3298825" y="5246684"/>
                <a:ext cx="2236128" cy="6155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 sz="2400" b="1">
                    <a:solidFill>
                      <a:schemeClr val="tx1"/>
                    </a:solidFill>
                    <a:latin typeface="Arial Black" pitchFamily="34" charset="0"/>
                  </a:rPr>
                  <a:t>35,50 u.m.a.</a:t>
                </a:r>
              </a:p>
            </p:txBody>
          </p:sp>
        </p:grpSp>
      </p:grpSp>
      <p:grpSp>
        <p:nvGrpSpPr>
          <p:cNvPr id="9" name="Grupo 71"/>
          <p:cNvGrpSpPr>
            <a:grpSpLocks/>
          </p:cNvGrpSpPr>
          <p:nvPr/>
        </p:nvGrpSpPr>
        <p:grpSpPr bwMode="auto">
          <a:xfrm>
            <a:off x="6107113" y="2908697"/>
            <a:ext cx="1581665" cy="893864"/>
            <a:chOff x="6107113" y="3878260"/>
            <a:chExt cx="1581665" cy="1191818"/>
          </a:xfrm>
        </p:grpSpPr>
        <p:sp>
          <p:nvSpPr>
            <p:cNvPr id="8203" name="Text Box 36"/>
            <p:cNvSpPr txBox="1">
              <a:spLocks noChangeArrowheads="1"/>
            </p:cNvSpPr>
            <p:nvPr/>
          </p:nvSpPr>
          <p:spPr bwMode="auto">
            <a:xfrm>
              <a:off x="6107113" y="4165600"/>
              <a:ext cx="38824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8204" name="Text Box 37"/>
            <p:cNvSpPr txBox="1">
              <a:spLocks noChangeArrowheads="1"/>
            </p:cNvSpPr>
            <p:nvPr/>
          </p:nvSpPr>
          <p:spPr bwMode="auto">
            <a:xfrm>
              <a:off x="6754813" y="4454525"/>
              <a:ext cx="80021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100</a:t>
              </a:r>
            </a:p>
          </p:txBody>
        </p:sp>
        <p:sp>
          <p:nvSpPr>
            <p:cNvPr id="8205" name="Text Box 38"/>
            <p:cNvSpPr txBox="1">
              <a:spLocks noChangeArrowheads="1"/>
            </p:cNvSpPr>
            <p:nvPr/>
          </p:nvSpPr>
          <p:spPr bwMode="auto">
            <a:xfrm>
              <a:off x="6683375" y="3878260"/>
              <a:ext cx="1005403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3550</a:t>
              </a:r>
            </a:p>
          </p:txBody>
        </p:sp>
        <p:sp>
          <p:nvSpPr>
            <p:cNvPr id="8206" name="Line 41"/>
            <p:cNvSpPr>
              <a:spLocks noChangeShapeType="1"/>
            </p:cNvSpPr>
            <p:nvPr/>
          </p:nvSpPr>
          <p:spPr bwMode="auto">
            <a:xfrm>
              <a:off x="6683375" y="4381500"/>
              <a:ext cx="936625" cy="15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c1\Guilherme\Trabalho\Moderna\Expresso\matérias\Química\Qui-cad-1-topico-3\Links\398-403_img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0"/>
            <a:ext cx="7273925" cy="487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>
            <a:off x="107504" y="627534"/>
            <a:ext cx="1944216" cy="180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Não confunda com: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A = Z + N</a:t>
            </a:r>
          </a:p>
        </p:txBody>
      </p:sp>
      <p:sp>
        <p:nvSpPr>
          <p:cNvPr id="4" name="Seta para a direita 3"/>
          <p:cNvSpPr/>
          <p:nvPr/>
        </p:nvSpPr>
        <p:spPr>
          <a:xfrm rot="16361372">
            <a:off x="633246" y="2439045"/>
            <a:ext cx="9361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de cantos arredondados 4"/>
          <p:cNvSpPr/>
          <p:nvPr/>
        </p:nvSpPr>
        <p:spPr>
          <a:xfrm>
            <a:off x="251520" y="3075806"/>
            <a:ext cx="1512168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ESTE VALOR É SEMPRE INTEIRO!!!</a:t>
            </a:r>
          </a:p>
        </p:txBody>
      </p:sp>
      <p:sp>
        <p:nvSpPr>
          <p:cNvPr id="6" name="Elipse 5"/>
          <p:cNvSpPr/>
          <p:nvPr/>
        </p:nvSpPr>
        <p:spPr>
          <a:xfrm>
            <a:off x="611560" y="1707654"/>
            <a:ext cx="288032" cy="2880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899592" y="1347614"/>
            <a:ext cx="122413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2123728" y="1059582"/>
            <a:ext cx="1296144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NÚMERO DE MASSA</a:t>
            </a:r>
          </a:p>
        </p:txBody>
      </p:sp>
      <p:sp>
        <p:nvSpPr>
          <p:cNvPr id="11" name="Elipse 10"/>
          <p:cNvSpPr/>
          <p:nvPr/>
        </p:nvSpPr>
        <p:spPr>
          <a:xfrm>
            <a:off x="2339752" y="3939902"/>
            <a:ext cx="360040" cy="2880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>
            <a:stCxn id="13" idx="2"/>
          </p:cNvCxnSpPr>
          <p:nvPr/>
        </p:nvCxnSpPr>
        <p:spPr>
          <a:xfrm flipH="1">
            <a:off x="2699792" y="3363838"/>
            <a:ext cx="136815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tângulo de cantos arredondados 12"/>
          <p:cNvSpPr/>
          <p:nvPr/>
        </p:nvSpPr>
        <p:spPr>
          <a:xfrm>
            <a:off x="3419872" y="2859782"/>
            <a:ext cx="1296144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MASSA ATÔMICA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71438" y="366338"/>
            <a:ext cx="896461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>
              <a:lnSpc>
                <a:spcPct val="12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01) Um elemento químico genérico X, tem três isótopos com os pesos atômicos  1,  2  e  3 com porcentagens, respectivamente,  iguais a   50%,  30%   e  20%.   A  massa  do  elemento  X  é: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17879" y="1079614"/>
            <a:ext cx="121219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altLang="pt-BR">
                <a:solidFill>
                  <a:schemeClr val="tx1"/>
                </a:solidFill>
                <a:latin typeface="Arial Black" pitchFamily="34" charset="0"/>
              </a:rPr>
              <a:t>a)  1,70 u.</a:t>
            </a:r>
            <a:endParaRPr lang="pt-BR" altLang="pt-BR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>
                <a:solidFill>
                  <a:schemeClr val="tx1"/>
                </a:solidFill>
                <a:latin typeface="Arial Black" pitchFamily="34" charset="0"/>
              </a:rPr>
              <a:t>b)  1,50 u.</a:t>
            </a:r>
            <a:endParaRPr lang="pt-BR" altLang="pt-BR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>
                <a:solidFill>
                  <a:schemeClr val="tx1"/>
                </a:solidFill>
                <a:latin typeface="Arial Black" pitchFamily="34" charset="0"/>
              </a:rPr>
              <a:t>c)  1,00 u.</a:t>
            </a:r>
            <a:endParaRPr lang="pt-BR" altLang="pt-BR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altLang="pt-BR">
                <a:solidFill>
                  <a:schemeClr val="tx1"/>
                </a:solidFill>
                <a:latin typeface="Arial Black" pitchFamily="34" charset="0"/>
              </a:rPr>
              <a:t>d)  2,00 u.</a:t>
            </a:r>
          </a:p>
          <a:p>
            <a:pPr algn="just">
              <a:lnSpc>
                <a:spcPct val="150000"/>
              </a:lnSpc>
            </a:pPr>
            <a:r>
              <a:rPr lang="pt-BR" altLang="pt-BR">
                <a:solidFill>
                  <a:schemeClr val="tx1"/>
                </a:solidFill>
                <a:latin typeface="Arial Black" pitchFamily="34" charset="0"/>
              </a:rPr>
              <a:t>e)   2,70 u.</a:t>
            </a:r>
          </a:p>
        </p:txBody>
      </p:sp>
      <p:grpSp>
        <p:nvGrpSpPr>
          <p:cNvPr id="2" name="Grupo 43"/>
          <p:cNvGrpSpPr>
            <a:grpSpLocks/>
          </p:cNvGrpSpPr>
          <p:nvPr/>
        </p:nvGrpSpPr>
        <p:grpSpPr bwMode="auto">
          <a:xfrm>
            <a:off x="3084515" y="1017985"/>
            <a:ext cx="631591" cy="570065"/>
            <a:chOff x="3084499" y="1357298"/>
            <a:chExt cx="631242" cy="759713"/>
          </a:xfrm>
        </p:grpSpPr>
        <p:sp>
          <p:nvSpPr>
            <p:cNvPr id="10291" name="Text Box 6"/>
            <p:cNvSpPr txBox="1">
              <a:spLocks noChangeArrowheads="1"/>
            </p:cNvSpPr>
            <p:nvPr/>
          </p:nvSpPr>
          <p:spPr bwMode="auto">
            <a:xfrm>
              <a:off x="3084499" y="1357298"/>
              <a:ext cx="355991" cy="533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chemeClr val="tx1"/>
                  </a:solidFill>
                  <a:latin typeface="Arial Black" pitchFamily="34" charset="0"/>
                </a:rPr>
                <a:t>1</a:t>
              </a:r>
            </a:p>
          </p:txBody>
        </p:sp>
        <p:sp>
          <p:nvSpPr>
            <p:cNvPr id="10292" name="Text Box 7"/>
            <p:cNvSpPr txBox="1">
              <a:spLocks noChangeArrowheads="1"/>
            </p:cNvSpPr>
            <p:nvPr/>
          </p:nvSpPr>
          <p:spPr bwMode="auto">
            <a:xfrm>
              <a:off x="3292461" y="1501760"/>
              <a:ext cx="423280" cy="615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</p:grp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221164" y="1522810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chemeClr val="tx1"/>
                </a:solidFill>
                <a:latin typeface="Arial Black" pitchFamily="34" charset="0"/>
              </a:rPr>
              <a:t>30%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068639" y="1522810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chemeClr val="tx1"/>
                </a:solidFill>
                <a:latin typeface="Arial Black" pitchFamily="34" charset="0"/>
              </a:rPr>
              <a:t>50%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5027613" y="2440782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chemeClr val="tx1"/>
                </a:solidFill>
                <a:latin typeface="Arial Black" pitchFamily="34" charset="0"/>
              </a:rPr>
              <a:t>100</a:t>
            </a:r>
          </a:p>
        </p:txBody>
      </p:sp>
      <p:grpSp>
        <p:nvGrpSpPr>
          <p:cNvPr id="3" name="Grupo 46"/>
          <p:cNvGrpSpPr>
            <a:grpSpLocks/>
          </p:cNvGrpSpPr>
          <p:nvPr/>
        </p:nvGrpSpPr>
        <p:grpSpPr bwMode="auto">
          <a:xfrm>
            <a:off x="2571751" y="2205039"/>
            <a:ext cx="5256213" cy="480726"/>
            <a:chOff x="2571736" y="2940035"/>
            <a:chExt cx="5256213" cy="640576"/>
          </a:xfrm>
        </p:grpSpPr>
        <p:sp>
          <p:nvSpPr>
            <p:cNvPr id="10288" name="Text Box 14"/>
            <p:cNvSpPr txBox="1">
              <a:spLocks noChangeArrowheads="1"/>
            </p:cNvSpPr>
            <p:nvPr/>
          </p:nvSpPr>
          <p:spPr bwMode="auto">
            <a:xfrm>
              <a:off x="2571736" y="2940035"/>
              <a:ext cx="492443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10289" name="Text Box 15"/>
            <p:cNvSpPr txBox="1">
              <a:spLocks noChangeArrowheads="1"/>
            </p:cNvSpPr>
            <p:nvPr/>
          </p:nvSpPr>
          <p:spPr bwMode="auto">
            <a:xfrm>
              <a:off x="3003536" y="2965434"/>
              <a:ext cx="388248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0290" name="Line 24"/>
            <p:cNvSpPr>
              <a:spLocks noChangeShapeType="1"/>
            </p:cNvSpPr>
            <p:nvPr/>
          </p:nvSpPr>
          <p:spPr bwMode="auto">
            <a:xfrm>
              <a:off x="3506774" y="3181335"/>
              <a:ext cx="432117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452938" y="3250407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chemeClr val="tx1"/>
                </a:solidFill>
                <a:latin typeface="Arial Black" pitchFamily="34" charset="0"/>
              </a:rPr>
              <a:t>100</a:t>
            </a:r>
          </a:p>
        </p:txBody>
      </p:sp>
      <p:grpSp>
        <p:nvGrpSpPr>
          <p:cNvPr id="4" name="Grupo 48"/>
          <p:cNvGrpSpPr>
            <a:grpSpLocks/>
          </p:cNvGrpSpPr>
          <p:nvPr/>
        </p:nvGrpSpPr>
        <p:grpSpPr bwMode="auto">
          <a:xfrm>
            <a:off x="2571750" y="3015854"/>
            <a:ext cx="3600450" cy="479534"/>
            <a:chOff x="2571736" y="4021123"/>
            <a:chExt cx="3600450" cy="638987"/>
          </a:xfrm>
        </p:grpSpPr>
        <p:sp>
          <p:nvSpPr>
            <p:cNvPr id="10285" name="Text Box 25"/>
            <p:cNvSpPr txBox="1">
              <a:spLocks noChangeArrowheads="1"/>
            </p:cNvSpPr>
            <p:nvPr/>
          </p:nvSpPr>
          <p:spPr bwMode="auto">
            <a:xfrm>
              <a:off x="2571736" y="4021123"/>
              <a:ext cx="492443" cy="615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10286" name="Text Box 26"/>
            <p:cNvSpPr txBox="1">
              <a:spLocks noChangeArrowheads="1"/>
            </p:cNvSpPr>
            <p:nvPr/>
          </p:nvSpPr>
          <p:spPr bwMode="auto">
            <a:xfrm>
              <a:off x="3003536" y="4044934"/>
              <a:ext cx="388248" cy="615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0287" name="Line 31"/>
            <p:cNvSpPr>
              <a:spLocks noChangeShapeType="1"/>
            </p:cNvSpPr>
            <p:nvPr/>
          </p:nvSpPr>
          <p:spPr bwMode="auto">
            <a:xfrm>
              <a:off x="3579799" y="4260835"/>
              <a:ext cx="2592387" cy="15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o 51"/>
          <p:cNvGrpSpPr>
            <a:grpSpLocks/>
          </p:cNvGrpSpPr>
          <p:nvPr/>
        </p:nvGrpSpPr>
        <p:grpSpPr bwMode="auto">
          <a:xfrm>
            <a:off x="2603501" y="3699275"/>
            <a:ext cx="2105223" cy="480726"/>
            <a:chOff x="2603486" y="4932348"/>
            <a:chExt cx="2105541" cy="640576"/>
          </a:xfrm>
        </p:grpSpPr>
        <p:sp>
          <p:nvSpPr>
            <p:cNvPr id="10282" name="Text Box 32"/>
            <p:cNvSpPr txBox="1">
              <a:spLocks noChangeArrowheads="1"/>
            </p:cNvSpPr>
            <p:nvPr/>
          </p:nvSpPr>
          <p:spPr bwMode="auto">
            <a:xfrm>
              <a:off x="2603486" y="4932348"/>
              <a:ext cx="492517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10283" name="Text Box 36"/>
            <p:cNvSpPr txBox="1">
              <a:spLocks noChangeArrowheads="1"/>
            </p:cNvSpPr>
            <p:nvPr/>
          </p:nvSpPr>
          <p:spPr bwMode="auto">
            <a:xfrm>
              <a:off x="3035286" y="4957746"/>
              <a:ext cx="388307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0284" name="Text Box 37"/>
            <p:cNvSpPr txBox="1">
              <a:spLocks noChangeArrowheads="1"/>
            </p:cNvSpPr>
            <p:nvPr/>
          </p:nvSpPr>
          <p:spPr bwMode="auto">
            <a:xfrm>
              <a:off x="3395649" y="4957747"/>
              <a:ext cx="1313378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1,70 u.</a:t>
              </a:r>
            </a:p>
          </p:txBody>
        </p:sp>
      </p:grpSp>
      <p:grpSp>
        <p:nvGrpSpPr>
          <p:cNvPr id="6" name="Grupo 50"/>
          <p:cNvGrpSpPr>
            <a:grpSpLocks/>
          </p:cNvGrpSpPr>
          <p:nvPr/>
        </p:nvGrpSpPr>
        <p:grpSpPr bwMode="auto">
          <a:xfrm>
            <a:off x="6326188" y="2818209"/>
            <a:ext cx="1460500" cy="893984"/>
            <a:chOff x="6326892" y="3757599"/>
            <a:chExt cx="1459818" cy="1191637"/>
          </a:xfrm>
        </p:grpSpPr>
        <p:sp>
          <p:nvSpPr>
            <p:cNvPr id="10278" name="Text Box 33"/>
            <p:cNvSpPr txBox="1">
              <a:spLocks noChangeArrowheads="1"/>
            </p:cNvSpPr>
            <p:nvPr/>
          </p:nvSpPr>
          <p:spPr bwMode="auto">
            <a:xfrm>
              <a:off x="6326892" y="4044935"/>
              <a:ext cx="388067" cy="61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0279" name="Text Box 34"/>
            <p:cNvSpPr txBox="1">
              <a:spLocks noChangeArrowheads="1"/>
            </p:cNvSpPr>
            <p:nvPr/>
          </p:nvSpPr>
          <p:spPr bwMode="auto">
            <a:xfrm>
              <a:off x="6938949" y="4333860"/>
              <a:ext cx="799845" cy="615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100</a:t>
              </a:r>
            </a:p>
          </p:txBody>
        </p:sp>
        <p:sp>
          <p:nvSpPr>
            <p:cNvPr id="10280" name="Text Box 35"/>
            <p:cNvSpPr txBox="1">
              <a:spLocks noChangeArrowheads="1"/>
            </p:cNvSpPr>
            <p:nvPr/>
          </p:nvSpPr>
          <p:spPr bwMode="auto">
            <a:xfrm>
              <a:off x="6938949" y="3757599"/>
              <a:ext cx="799845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170</a:t>
              </a:r>
            </a:p>
          </p:txBody>
        </p:sp>
        <p:sp>
          <p:nvSpPr>
            <p:cNvPr id="10281" name="Line 38"/>
            <p:cNvSpPr>
              <a:spLocks noChangeShapeType="1"/>
            </p:cNvSpPr>
            <p:nvPr/>
          </p:nvSpPr>
          <p:spPr bwMode="auto">
            <a:xfrm>
              <a:off x="6850085" y="4260835"/>
              <a:ext cx="936625" cy="15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44"/>
          <p:cNvGrpSpPr>
            <a:grpSpLocks/>
          </p:cNvGrpSpPr>
          <p:nvPr/>
        </p:nvGrpSpPr>
        <p:grpSpPr bwMode="auto">
          <a:xfrm>
            <a:off x="4241802" y="1017985"/>
            <a:ext cx="631592" cy="570065"/>
            <a:chOff x="4241786" y="1357298"/>
            <a:chExt cx="631244" cy="759713"/>
          </a:xfrm>
        </p:grpSpPr>
        <p:sp>
          <p:nvSpPr>
            <p:cNvPr id="10276" name="Text Box 39"/>
            <p:cNvSpPr txBox="1">
              <a:spLocks noChangeArrowheads="1"/>
            </p:cNvSpPr>
            <p:nvPr/>
          </p:nvSpPr>
          <p:spPr bwMode="auto">
            <a:xfrm>
              <a:off x="4241786" y="1357298"/>
              <a:ext cx="355992" cy="533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chemeClr val="tx1"/>
                  </a:solidFill>
                  <a:latin typeface="Arial Black" pitchFamily="34" charset="0"/>
                </a:rPr>
                <a:t>2</a:t>
              </a:r>
            </a:p>
          </p:txBody>
        </p:sp>
        <p:sp>
          <p:nvSpPr>
            <p:cNvPr id="10277" name="Text Box 40"/>
            <p:cNvSpPr txBox="1">
              <a:spLocks noChangeArrowheads="1"/>
            </p:cNvSpPr>
            <p:nvPr/>
          </p:nvSpPr>
          <p:spPr bwMode="auto">
            <a:xfrm>
              <a:off x="4449749" y="1501760"/>
              <a:ext cx="423281" cy="615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</p:grpSp>
      <p:grpSp>
        <p:nvGrpSpPr>
          <p:cNvPr id="8" name="Grupo 45"/>
          <p:cNvGrpSpPr>
            <a:grpSpLocks/>
          </p:cNvGrpSpPr>
          <p:nvPr/>
        </p:nvGrpSpPr>
        <p:grpSpPr bwMode="auto">
          <a:xfrm>
            <a:off x="5392740" y="1017985"/>
            <a:ext cx="631591" cy="570065"/>
            <a:chOff x="5392724" y="1357298"/>
            <a:chExt cx="631242" cy="759713"/>
          </a:xfrm>
        </p:grpSpPr>
        <p:sp>
          <p:nvSpPr>
            <p:cNvPr id="10274" name="Text Box 41"/>
            <p:cNvSpPr txBox="1">
              <a:spLocks noChangeArrowheads="1"/>
            </p:cNvSpPr>
            <p:nvPr/>
          </p:nvSpPr>
          <p:spPr bwMode="auto">
            <a:xfrm>
              <a:off x="5392724" y="1357298"/>
              <a:ext cx="355991" cy="533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chemeClr val="tx1"/>
                  </a:solidFill>
                  <a:latin typeface="Arial Black" pitchFamily="34" charset="0"/>
                </a:rPr>
                <a:t>3</a:t>
              </a:r>
            </a:p>
          </p:txBody>
        </p:sp>
        <p:sp>
          <p:nvSpPr>
            <p:cNvPr id="10275" name="Text Box 42"/>
            <p:cNvSpPr txBox="1">
              <a:spLocks noChangeArrowheads="1"/>
            </p:cNvSpPr>
            <p:nvPr/>
          </p:nvSpPr>
          <p:spPr bwMode="auto">
            <a:xfrm>
              <a:off x="5600686" y="1501760"/>
              <a:ext cx="423280" cy="615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</p:grp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5380039" y="1522810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chemeClr val="tx1"/>
                </a:solidFill>
                <a:latin typeface="Arial Black" pitchFamily="34" charset="0"/>
              </a:rPr>
              <a:t>20%</a:t>
            </a:r>
          </a:p>
        </p:txBody>
      </p:sp>
      <p:grpSp>
        <p:nvGrpSpPr>
          <p:cNvPr id="9" name="Grupo 47"/>
          <p:cNvGrpSpPr>
            <a:grpSpLocks/>
          </p:cNvGrpSpPr>
          <p:nvPr/>
        </p:nvGrpSpPr>
        <p:grpSpPr bwMode="auto">
          <a:xfrm>
            <a:off x="3435351" y="2008585"/>
            <a:ext cx="4403688" cy="461666"/>
            <a:chOff x="3435336" y="2678098"/>
            <a:chExt cx="4403411" cy="615158"/>
          </a:xfrm>
        </p:grpSpPr>
        <p:sp>
          <p:nvSpPr>
            <p:cNvPr id="10263" name="Text Box 16"/>
            <p:cNvSpPr txBox="1">
              <a:spLocks noChangeArrowheads="1"/>
            </p:cNvSpPr>
            <p:nvPr/>
          </p:nvSpPr>
          <p:spPr bwMode="auto">
            <a:xfrm>
              <a:off x="3435336" y="2678098"/>
              <a:ext cx="389825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1</a:t>
              </a:r>
            </a:p>
          </p:txBody>
        </p:sp>
        <p:sp>
          <p:nvSpPr>
            <p:cNvPr id="10264" name="Text Box 17"/>
            <p:cNvSpPr txBox="1">
              <a:spLocks noChangeArrowheads="1"/>
            </p:cNvSpPr>
            <p:nvPr/>
          </p:nvSpPr>
          <p:spPr bwMode="auto">
            <a:xfrm>
              <a:off x="3724261" y="2805099"/>
              <a:ext cx="304873" cy="410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10265" name="Text Box 19"/>
            <p:cNvSpPr txBox="1">
              <a:spLocks noChangeArrowheads="1"/>
            </p:cNvSpPr>
            <p:nvPr/>
          </p:nvSpPr>
          <p:spPr bwMode="auto">
            <a:xfrm>
              <a:off x="3940161" y="2678099"/>
              <a:ext cx="594998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50</a:t>
              </a:r>
            </a:p>
          </p:txBody>
        </p:sp>
        <p:sp>
          <p:nvSpPr>
            <p:cNvPr id="10266" name="Text Box 20"/>
            <p:cNvSpPr txBox="1">
              <a:spLocks noChangeArrowheads="1"/>
            </p:cNvSpPr>
            <p:nvPr/>
          </p:nvSpPr>
          <p:spPr bwMode="auto">
            <a:xfrm>
              <a:off x="4589449" y="2678098"/>
              <a:ext cx="388224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10267" name="Text Box 21"/>
            <p:cNvSpPr txBox="1">
              <a:spLocks noChangeArrowheads="1"/>
            </p:cNvSpPr>
            <p:nvPr/>
          </p:nvSpPr>
          <p:spPr bwMode="auto">
            <a:xfrm>
              <a:off x="5091099" y="2678098"/>
              <a:ext cx="389825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2</a:t>
              </a:r>
            </a:p>
          </p:txBody>
        </p:sp>
        <p:sp>
          <p:nvSpPr>
            <p:cNvPr id="10268" name="Text Box 22"/>
            <p:cNvSpPr txBox="1">
              <a:spLocks noChangeArrowheads="1"/>
            </p:cNvSpPr>
            <p:nvPr/>
          </p:nvSpPr>
          <p:spPr bwMode="auto">
            <a:xfrm>
              <a:off x="5402249" y="2805097"/>
              <a:ext cx="304873" cy="410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10269" name="Text Box 23"/>
            <p:cNvSpPr txBox="1">
              <a:spLocks noChangeArrowheads="1"/>
            </p:cNvSpPr>
            <p:nvPr/>
          </p:nvSpPr>
          <p:spPr bwMode="auto">
            <a:xfrm>
              <a:off x="5618149" y="2678098"/>
              <a:ext cx="594998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30</a:t>
              </a:r>
            </a:p>
          </p:txBody>
        </p:sp>
        <p:sp>
          <p:nvSpPr>
            <p:cNvPr id="10270" name="Text Box 44"/>
            <p:cNvSpPr txBox="1">
              <a:spLocks noChangeArrowheads="1"/>
            </p:cNvSpPr>
            <p:nvPr/>
          </p:nvSpPr>
          <p:spPr bwMode="auto">
            <a:xfrm>
              <a:off x="6215049" y="2678098"/>
              <a:ext cx="388224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10271" name="Text Box 45"/>
            <p:cNvSpPr txBox="1">
              <a:spLocks noChangeArrowheads="1"/>
            </p:cNvSpPr>
            <p:nvPr/>
          </p:nvSpPr>
          <p:spPr bwMode="auto">
            <a:xfrm>
              <a:off x="6716699" y="2678098"/>
              <a:ext cx="389825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3</a:t>
              </a:r>
            </a:p>
          </p:txBody>
        </p:sp>
        <p:sp>
          <p:nvSpPr>
            <p:cNvPr id="10272" name="Text Box 46"/>
            <p:cNvSpPr txBox="1">
              <a:spLocks noChangeArrowheads="1"/>
            </p:cNvSpPr>
            <p:nvPr/>
          </p:nvSpPr>
          <p:spPr bwMode="auto">
            <a:xfrm>
              <a:off x="7027849" y="2805097"/>
              <a:ext cx="304873" cy="410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10273" name="Text Box 47"/>
            <p:cNvSpPr txBox="1">
              <a:spLocks noChangeArrowheads="1"/>
            </p:cNvSpPr>
            <p:nvPr/>
          </p:nvSpPr>
          <p:spPr bwMode="auto">
            <a:xfrm>
              <a:off x="7243749" y="2678098"/>
              <a:ext cx="594998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20</a:t>
              </a:r>
            </a:p>
          </p:txBody>
        </p:sp>
      </p:grpSp>
      <p:grpSp>
        <p:nvGrpSpPr>
          <p:cNvPr id="10" name="Grupo 49"/>
          <p:cNvGrpSpPr>
            <a:grpSpLocks/>
          </p:cNvGrpSpPr>
          <p:nvPr/>
        </p:nvGrpSpPr>
        <p:grpSpPr bwMode="auto">
          <a:xfrm>
            <a:off x="3579813" y="2818208"/>
            <a:ext cx="2603436" cy="461669"/>
            <a:chOff x="3579799" y="3757594"/>
            <a:chExt cx="2603158" cy="615162"/>
          </a:xfrm>
        </p:grpSpPr>
        <p:sp>
          <p:nvSpPr>
            <p:cNvPr id="10258" name="Text Box 28"/>
            <p:cNvSpPr txBox="1">
              <a:spLocks noChangeArrowheads="1"/>
            </p:cNvSpPr>
            <p:nvPr/>
          </p:nvSpPr>
          <p:spPr bwMode="auto">
            <a:xfrm>
              <a:off x="3579799" y="3757598"/>
              <a:ext cx="594971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50</a:t>
              </a:r>
            </a:p>
          </p:txBody>
        </p:sp>
        <p:sp>
          <p:nvSpPr>
            <p:cNvPr id="10259" name="Text Box 29"/>
            <p:cNvSpPr txBox="1">
              <a:spLocks noChangeArrowheads="1"/>
            </p:cNvSpPr>
            <p:nvPr/>
          </p:nvSpPr>
          <p:spPr bwMode="auto">
            <a:xfrm>
              <a:off x="4156061" y="3757599"/>
              <a:ext cx="388207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10260" name="Text Box 30"/>
            <p:cNvSpPr txBox="1">
              <a:spLocks noChangeArrowheads="1"/>
            </p:cNvSpPr>
            <p:nvPr/>
          </p:nvSpPr>
          <p:spPr bwMode="auto">
            <a:xfrm>
              <a:off x="4589449" y="3757597"/>
              <a:ext cx="594971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60</a:t>
              </a:r>
            </a:p>
          </p:txBody>
        </p:sp>
        <p:sp>
          <p:nvSpPr>
            <p:cNvPr id="10261" name="Text Box 48"/>
            <p:cNvSpPr txBox="1">
              <a:spLocks noChangeArrowheads="1"/>
            </p:cNvSpPr>
            <p:nvPr/>
          </p:nvSpPr>
          <p:spPr bwMode="auto">
            <a:xfrm>
              <a:off x="5154599" y="3757594"/>
              <a:ext cx="388207" cy="615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10262" name="Text Box 49"/>
            <p:cNvSpPr txBox="1">
              <a:spLocks noChangeArrowheads="1"/>
            </p:cNvSpPr>
            <p:nvPr/>
          </p:nvSpPr>
          <p:spPr bwMode="auto">
            <a:xfrm>
              <a:off x="5587986" y="3757597"/>
              <a:ext cx="594971" cy="615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60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autoRev="1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autoRev="1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/>
      <p:bldP spid="8205" grpId="0"/>
      <p:bldP spid="8210" grpId="0"/>
      <p:bldP spid="8219" grpId="0"/>
      <p:bldP spid="82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7544" y="140716"/>
            <a:ext cx="813690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02) Na natureza, de cada  5  átomos  de  boro, 1 tem  massa  atômica igual a 10 e 4 têm massa atômica igual a 11 u. Com base  nesses dados,  a massa  atômica  do  boro,  expressa  em  u,  é: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83317" y="1295638"/>
            <a:ext cx="97334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a)  10.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b)  10,5.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c)  10,8.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d)  11,0.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e)  11,5.</a:t>
            </a:r>
          </a:p>
        </p:txBody>
      </p:sp>
      <p:grpSp>
        <p:nvGrpSpPr>
          <p:cNvPr id="2" name="Grupo 35"/>
          <p:cNvGrpSpPr>
            <a:grpSpLocks/>
          </p:cNvGrpSpPr>
          <p:nvPr/>
        </p:nvGrpSpPr>
        <p:grpSpPr bwMode="auto">
          <a:xfrm>
            <a:off x="3130552" y="1125141"/>
            <a:ext cx="830667" cy="548624"/>
            <a:chOff x="3130543" y="1671628"/>
            <a:chExt cx="831304" cy="731118"/>
          </a:xfrm>
        </p:grpSpPr>
        <p:sp>
          <p:nvSpPr>
            <p:cNvPr id="11303" name="Text Box 6"/>
            <p:cNvSpPr txBox="1">
              <a:spLocks noChangeArrowheads="1"/>
            </p:cNvSpPr>
            <p:nvPr/>
          </p:nvSpPr>
          <p:spPr bwMode="auto">
            <a:xfrm>
              <a:off x="3130543" y="1671628"/>
              <a:ext cx="528114" cy="533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chemeClr val="tx1"/>
                  </a:solidFill>
                  <a:latin typeface="Arial Black" pitchFamily="34" charset="0"/>
                </a:rPr>
                <a:t>10</a:t>
              </a:r>
            </a:p>
          </p:txBody>
        </p:sp>
        <p:sp>
          <p:nvSpPr>
            <p:cNvPr id="11304" name="Text Box 7"/>
            <p:cNvSpPr txBox="1">
              <a:spLocks noChangeArrowheads="1"/>
            </p:cNvSpPr>
            <p:nvPr/>
          </p:nvSpPr>
          <p:spPr bwMode="auto">
            <a:xfrm>
              <a:off x="3435337" y="1787513"/>
              <a:ext cx="526510" cy="615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 dirty="0">
                  <a:solidFill>
                    <a:schemeClr val="tx1"/>
                  </a:solidFill>
                  <a:latin typeface="Arial Black" pitchFamily="34" charset="0"/>
                </a:rPr>
                <a:t> B</a:t>
              </a:r>
            </a:p>
          </p:txBody>
        </p:sp>
      </p:grp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681539" y="1608535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chemeClr val="tx1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529014" y="1608535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 dirty="0">
                <a:solidFill>
                  <a:schemeClr val="tx1"/>
                </a:solidFill>
                <a:latin typeface="Arial Black" pitchFamily="34" charset="0"/>
              </a:rPr>
              <a:t>1</a:t>
            </a:r>
          </a:p>
        </p:txBody>
      </p:sp>
      <p:grpSp>
        <p:nvGrpSpPr>
          <p:cNvPr id="3" name="Grupo 37"/>
          <p:cNvGrpSpPr>
            <a:grpSpLocks/>
          </p:cNvGrpSpPr>
          <p:nvPr/>
        </p:nvGrpSpPr>
        <p:grpSpPr bwMode="auto">
          <a:xfrm>
            <a:off x="2714626" y="2222898"/>
            <a:ext cx="3641680" cy="893986"/>
            <a:chOff x="2714612" y="2963850"/>
            <a:chExt cx="3641403" cy="1191640"/>
          </a:xfrm>
        </p:grpSpPr>
        <p:sp>
          <p:nvSpPr>
            <p:cNvPr id="11292" name="Text Box 10"/>
            <p:cNvSpPr txBox="1">
              <a:spLocks noChangeArrowheads="1"/>
            </p:cNvSpPr>
            <p:nvPr/>
          </p:nvSpPr>
          <p:spPr bwMode="auto">
            <a:xfrm>
              <a:off x="2714612" y="3225788"/>
              <a:ext cx="492406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11293" name="Text Box 11"/>
            <p:cNvSpPr txBox="1">
              <a:spLocks noChangeArrowheads="1"/>
            </p:cNvSpPr>
            <p:nvPr/>
          </p:nvSpPr>
          <p:spPr bwMode="auto">
            <a:xfrm>
              <a:off x="3146412" y="3251188"/>
              <a:ext cx="388218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1294" name="Text Box 12"/>
            <p:cNvSpPr txBox="1">
              <a:spLocks noChangeArrowheads="1"/>
            </p:cNvSpPr>
            <p:nvPr/>
          </p:nvSpPr>
          <p:spPr bwMode="auto">
            <a:xfrm>
              <a:off x="3578212" y="2963850"/>
              <a:ext cx="389820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</a:t>
              </a:r>
            </a:p>
          </p:txBody>
        </p:sp>
        <p:sp>
          <p:nvSpPr>
            <p:cNvPr id="11295" name="Text Box 13"/>
            <p:cNvSpPr txBox="1">
              <a:spLocks noChangeArrowheads="1"/>
            </p:cNvSpPr>
            <p:nvPr/>
          </p:nvSpPr>
          <p:spPr bwMode="auto">
            <a:xfrm>
              <a:off x="3867137" y="3090850"/>
              <a:ext cx="304869" cy="410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11296" name="Text Box 14"/>
            <p:cNvSpPr txBox="1">
              <a:spLocks noChangeArrowheads="1"/>
            </p:cNvSpPr>
            <p:nvPr/>
          </p:nvSpPr>
          <p:spPr bwMode="auto">
            <a:xfrm>
              <a:off x="4730737" y="3540113"/>
              <a:ext cx="389820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5</a:t>
              </a:r>
            </a:p>
          </p:txBody>
        </p:sp>
        <p:sp>
          <p:nvSpPr>
            <p:cNvPr id="11297" name="Text Box 15"/>
            <p:cNvSpPr txBox="1">
              <a:spLocks noChangeArrowheads="1"/>
            </p:cNvSpPr>
            <p:nvPr/>
          </p:nvSpPr>
          <p:spPr bwMode="auto">
            <a:xfrm>
              <a:off x="4083037" y="2963850"/>
              <a:ext cx="594990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10</a:t>
              </a:r>
            </a:p>
          </p:txBody>
        </p:sp>
        <p:sp>
          <p:nvSpPr>
            <p:cNvPr id="11298" name="Text Box 16"/>
            <p:cNvSpPr txBox="1">
              <a:spLocks noChangeArrowheads="1"/>
            </p:cNvSpPr>
            <p:nvPr/>
          </p:nvSpPr>
          <p:spPr bwMode="auto">
            <a:xfrm>
              <a:off x="4732325" y="2963850"/>
              <a:ext cx="388218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11299" name="Text Box 17"/>
            <p:cNvSpPr txBox="1">
              <a:spLocks noChangeArrowheads="1"/>
            </p:cNvSpPr>
            <p:nvPr/>
          </p:nvSpPr>
          <p:spPr bwMode="auto">
            <a:xfrm>
              <a:off x="5233975" y="2963850"/>
              <a:ext cx="389820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4</a:t>
              </a:r>
            </a:p>
          </p:txBody>
        </p:sp>
        <p:sp>
          <p:nvSpPr>
            <p:cNvPr id="11300" name="Text Box 18"/>
            <p:cNvSpPr txBox="1">
              <a:spLocks noChangeArrowheads="1"/>
            </p:cNvSpPr>
            <p:nvPr/>
          </p:nvSpPr>
          <p:spPr bwMode="auto">
            <a:xfrm>
              <a:off x="5545125" y="3090850"/>
              <a:ext cx="304869" cy="410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 b="1">
                  <a:solidFill>
                    <a:schemeClr val="tx1"/>
                  </a:solidFill>
                  <a:latin typeface="Arial Black" pitchFamily="34" charset="0"/>
                </a:rPr>
                <a:t>x</a:t>
              </a:r>
            </a:p>
          </p:txBody>
        </p:sp>
        <p:sp>
          <p:nvSpPr>
            <p:cNvPr id="11301" name="Text Box 19"/>
            <p:cNvSpPr txBox="1">
              <a:spLocks noChangeArrowheads="1"/>
            </p:cNvSpPr>
            <p:nvPr/>
          </p:nvSpPr>
          <p:spPr bwMode="auto">
            <a:xfrm>
              <a:off x="5761025" y="2963850"/>
              <a:ext cx="594990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11</a:t>
              </a:r>
            </a:p>
          </p:txBody>
        </p:sp>
        <p:sp>
          <p:nvSpPr>
            <p:cNvPr id="11302" name="Line 20"/>
            <p:cNvSpPr>
              <a:spLocks noChangeShapeType="1"/>
            </p:cNvSpPr>
            <p:nvPr/>
          </p:nvSpPr>
          <p:spPr bwMode="auto">
            <a:xfrm>
              <a:off x="3571868" y="3467088"/>
              <a:ext cx="2665412" cy="158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upo 38"/>
          <p:cNvGrpSpPr>
            <a:grpSpLocks/>
          </p:cNvGrpSpPr>
          <p:nvPr/>
        </p:nvGrpSpPr>
        <p:grpSpPr bwMode="auto">
          <a:xfrm>
            <a:off x="2852738" y="3032523"/>
            <a:ext cx="2474844" cy="893986"/>
            <a:chOff x="2852731" y="4043350"/>
            <a:chExt cx="2474561" cy="1191640"/>
          </a:xfrm>
        </p:grpSpPr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2852731" y="4306875"/>
              <a:ext cx="492387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11286" name="Text Box 22"/>
            <p:cNvSpPr txBox="1">
              <a:spLocks noChangeArrowheads="1"/>
            </p:cNvSpPr>
            <p:nvPr/>
          </p:nvSpPr>
          <p:spPr bwMode="auto">
            <a:xfrm>
              <a:off x="3284531" y="4330688"/>
              <a:ext cx="388204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1287" name="Text Box 23"/>
            <p:cNvSpPr txBox="1">
              <a:spLocks noChangeArrowheads="1"/>
            </p:cNvSpPr>
            <p:nvPr/>
          </p:nvSpPr>
          <p:spPr bwMode="auto">
            <a:xfrm>
              <a:off x="4298937" y="4619613"/>
              <a:ext cx="389805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5</a:t>
              </a:r>
            </a:p>
          </p:txBody>
        </p:sp>
        <p:sp>
          <p:nvSpPr>
            <p:cNvPr id="11288" name="Text Box 24"/>
            <p:cNvSpPr txBox="1">
              <a:spLocks noChangeArrowheads="1"/>
            </p:cNvSpPr>
            <p:nvPr/>
          </p:nvSpPr>
          <p:spPr bwMode="auto">
            <a:xfrm>
              <a:off x="3722675" y="4043350"/>
              <a:ext cx="594967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10</a:t>
              </a:r>
            </a:p>
          </p:txBody>
        </p:sp>
        <p:sp>
          <p:nvSpPr>
            <p:cNvPr id="11289" name="Text Box 25"/>
            <p:cNvSpPr txBox="1">
              <a:spLocks noChangeArrowheads="1"/>
            </p:cNvSpPr>
            <p:nvPr/>
          </p:nvSpPr>
          <p:spPr bwMode="auto">
            <a:xfrm>
              <a:off x="4298937" y="4043350"/>
              <a:ext cx="388204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+</a:t>
              </a:r>
            </a:p>
          </p:txBody>
        </p:sp>
        <p:sp>
          <p:nvSpPr>
            <p:cNvPr id="11290" name="Text Box 26"/>
            <p:cNvSpPr txBox="1">
              <a:spLocks noChangeArrowheads="1"/>
            </p:cNvSpPr>
            <p:nvPr/>
          </p:nvSpPr>
          <p:spPr bwMode="auto">
            <a:xfrm>
              <a:off x="4732325" y="4043350"/>
              <a:ext cx="594967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44</a:t>
              </a:r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>
              <a:off x="3722675" y="4546588"/>
              <a:ext cx="1584325" cy="158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o 40"/>
          <p:cNvGrpSpPr>
            <a:grpSpLocks/>
          </p:cNvGrpSpPr>
          <p:nvPr/>
        </p:nvGrpSpPr>
        <p:grpSpPr bwMode="auto">
          <a:xfrm>
            <a:off x="2746376" y="3913588"/>
            <a:ext cx="2105223" cy="480726"/>
            <a:chOff x="2746362" y="5218100"/>
            <a:chExt cx="2105541" cy="640576"/>
          </a:xfrm>
        </p:grpSpPr>
        <p:sp>
          <p:nvSpPr>
            <p:cNvPr id="11282" name="Text Box 28"/>
            <p:cNvSpPr txBox="1">
              <a:spLocks noChangeArrowheads="1"/>
            </p:cNvSpPr>
            <p:nvPr/>
          </p:nvSpPr>
          <p:spPr bwMode="auto">
            <a:xfrm>
              <a:off x="2746362" y="5218100"/>
              <a:ext cx="492517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11283" name="Text Box 32"/>
            <p:cNvSpPr txBox="1">
              <a:spLocks noChangeArrowheads="1"/>
            </p:cNvSpPr>
            <p:nvPr/>
          </p:nvSpPr>
          <p:spPr bwMode="auto">
            <a:xfrm>
              <a:off x="3178162" y="5243498"/>
              <a:ext cx="388307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1284" name="Text Box 33"/>
            <p:cNvSpPr txBox="1">
              <a:spLocks noChangeArrowheads="1"/>
            </p:cNvSpPr>
            <p:nvPr/>
          </p:nvSpPr>
          <p:spPr bwMode="auto">
            <a:xfrm>
              <a:off x="3538525" y="5243499"/>
              <a:ext cx="1313378" cy="615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10,8 u.</a:t>
              </a:r>
            </a:p>
          </p:txBody>
        </p:sp>
      </p:grpSp>
      <p:grpSp>
        <p:nvGrpSpPr>
          <p:cNvPr id="6" name="Grupo 39"/>
          <p:cNvGrpSpPr>
            <a:grpSpLocks/>
          </p:cNvGrpSpPr>
          <p:nvPr/>
        </p:nvGrpSpPr>
        <p:grpSpPr bwMode="auto">
          <a:xfrm>
            <a:off x="5522914" y="3032523"/>
            <a:ext cx="1171434" cy="893986"/>
            <a:chOff x="5522900" y="4043350"/>
            <a:chExt cx="1171156" cy="1191640"/>
          </a:xfrm>
        </p:grpSpPr>
        <p:sp>
          <p:nvSpPr>
            <p:cNvPr id="11278" name="Text Box 29"/>
            <p:cNvSpPr txBox="1">
              <a:spLocks noChangeArrowheads="1"/>
            </p:cNvSpPr>
            <p:nvPr/>
          </p:nvSpPr>
          <p:spPr bwMode="auto">
            <a:xfrm>
              <a:off x="5522900" y="4330688"/>
              <a:ext cx="388156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11279" name="Text Box 30"/>
            <p:cNvSpPr txBox="1">
              <a:spLocks noChangeArrowheads="1"/>
            </p:cNvSpPr>
            <p:nvPr/>
          </p:nvSpPr>
          <p:spPr bwMode="auto">
            <a:xfrm>
              <a:off x="6219812" y="4619613"/>
              <a:ext cx="389757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5</a:t>
              </a:r>
            </a:p>
          </p:txBody>
        </p:sp>
        <p:sp>
          <p:nvSpPr>
            <p:cNvPr id="11280" name="Text Box 31"/>
            <p:cNvSpPr txBox="1">
              <a:spLocks noChangeArrowheads="1"/>
            </p:cNvSpPr>
            <p:nvPr/>
          </p:nvSpPr>
          <p:spPr bwMode="auto">
            <a:xfrm>
              <a:off x="6099162" y="4043350"/>
              <a:ext cx="594894" cy="615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54</a:t>
              </a:r>
            </a:p>
          </p:txBody>
        </p:sp>
        <p:sp>
          <p:nvSpPr>
            <p:cNvPr id="11281" name="Line 34"/>
            <p:cNvSpPr>
              <a:spLocks noChangeShapeType="1"/>
            </p:cNvSpPr>
            <p:nvPr/>
          </p:nvSpPr>
          <p:spPr bwMode="auto">
            <a:xfrm>
              <a:off x="6099162" y="4546588"/>
              <a:ext cx="576263" cy="158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36"/>
          <p:cNvGrpSpPr>
            <a:grpSpLocks/>
          </p:cNvGrpSpPr>
          <p:nvPr/>
        </p:nvGrpSpPr>
        <p:grpSpPr bwMode="auto">
          <a:xfrm>
            <a:off x="4287840" y="1125141"/>
            <a:ext cx="830661" cy="548624"/>
            <a:chOff x="4287839" y="1671628"/>
            <a:chExt cx="831291" cy="731118"/>
          </a:xfrm>
        </p:grpSpPr>
        <p:sp>
          <p:nvSpPr>
            <p:cNvPr id="11276" name="Text Box 35"/>
            <p:cNvSpPr txBox="1">
              <a:spLocks noChangeArrowheads="1"/>
            </p:cNvSpPr>
            <p:nvPr/>
          </p:nvSpPr>
          <p:spPr bwMode="auto">
            <a:xfrm>
              <a:off x="4287839" y="1671628"/>
              <a:ext cx="528109" cy="533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chemeClr val="tx1"/>
                  </a:solidFill>
                  <a:latin typeface="Arial Black" pitchFamily="34" charset="0"/>
                </a:rPr>
                <a:t>11</a:t>
              </a:r>
            </a:p>
          </p:txBody>
        </p:sp>
        <p:sp>
          <p:nvSpPr>
            <p:cNvPr id="11277" name="Text Box 36"/>
            <p:cNvSpPr txBox="1">
              <a:spLocks noChangeArrowheads="1"/>
            </p:cNvSpPr>
            <p:nvPr/>
          </p:nvSpPr>
          <p:spPr bwMode="auto">
            <a:xfrm>
              <a:off x="4592625" y="1787513"/>
              <a:ext cx="526505" cy="615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400" b="1">
                  <a:solidFill>
                    <a:schemeClr val="tx1"/>
                  </a:solidFill>
                  <a:latin typeface="Arial Black" pitchFamily="34" charset="0"/>
                </a:rPr>
                <a:t> B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autoRev="1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755576" y="240864"/>
            <a:ext cx="77048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03)  Um elemento  X  tem massa atômica média igual  a  63,5 u.  e apresenta os isótopos  </a:t>
            </a:r>
            <a:r>
              <a:rPr lang="pt-BR" altLang="pt-BR" baseline="30000" dirty="0">
                <a:solidFill>
                  <a:schemeClr val="tx1"/>
                </a:solidFill>
                <a:latin typeface="Russo One" charset="0"/>
              </a:rPr>
              <a:t>63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X   e   </a:t>
            </a:r>
            <a:r>
              <a:rPr lang="pt-BR" altLang="pt-BR" baseline="30000" dirty="0">
                <a:solidFill>
                  <a:schemeClr val="tx1"/>
                </a:solidFill>
                <a:latin typeface="Russo One" charset="0"/>
              </a:rPr>
              <a:t>65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X. A abundância do isótopo 63 no elemento X é: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674872" y="1029207"/>
            <a:ext cx="9140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a) 25%.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b) 63%.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c) 65%.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d) 75%.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e) 80%.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317876" y="1287067"/>
            <a:ext cx="4844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</a:rPr>
              <a:t>63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X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510088" y="1683544"/>
            <a:ext cx="5325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y %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357563" y="1683544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%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214689" y="2133600"/>
            <a:ext cx="15472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63 . </a:t>
            </a:r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+  65 . y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3643313" y="2464594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100</a:t>
            </a:r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4475163" y="1287067"/>
            <a:ext cx="4844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</a:rPr>
              <a:t>65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X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5643563" y="1276350"/>
            <a:ext cx="12602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  = 63,5 u</a:t>
            </a:r>
          </a:p>
        </p:txBody>
      </p:sp>
      <p:grpSp>
        <p:nvGrpSpPr>
          <p:cNvPr id="2" name="Grupo 65"/>
          <p:cNvGrpSpPr>
            <a:grpSpLocks/>
          </p:cNvGrpSpPr>
          <p:nvPr/>
        </p:nvGrpSpPr>
        <p:grpSpPr bwMode="auto">
          <a:xfrm>
            <a:off x="2143126" y="2240759"/>
            <a:ext cx="3000375" cy="307777"/>
            <a:chOff x="2143108" y="2857496"/>
            <a:chExt cx="3000396" cy="409752"/>
          </a:xfrm>
        </p:grpSpPr>
        <p:sp>
          <p:nvSpPr>
            <p:cNvPr id="12321" name="Text Box 12"/>
            <p:cNvSpPr txBox="1">
              <a:spLocks noChangeArrowheads="1"/>
            </p:cNvSpPr>
            <p:nvPr/>
          </p:nvSpPr>
          <p:spPr bwMode="auto">
            <a:xfrm>
              <a:off x="2143108" y="2857496"/>
              <a:ext cx="841903" cy="409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63,5  =</a:t>
              </a:r>
            </a:p>
          </p:txBody>
        </p:sp>
        <p:cxnSp>
          <p:nvCxnSpPr>
            <p:cNvPr id="65" name="Conector reto 64"/>
            <p:cNvCxnSpPr/>
            <p:nvPr/>
          </p:nvCxnSpPr>
          <p:spPr>
            <a:xfrm>
              <a:off x="3214679" y="3069901"/>
              <a:ext cx="1928825" cy="158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Box 14"/>
          <p:cNvSpPr txBox="1">
            <a:spLocks noChangeArrowheads="1"/>
          </p:cNvSpPr>
          <p:nvPr/>
        </p:nvSpPr>
        <p:spPr bwMode="auto">
          <a:xfrm>
            <a:off x="500063" y="2883694"/>
            <a:ext cx="2443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63 . </a:t>
            </a:r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+  65 . y  =  6350</a:t>
            </a:r>
          </a:p>
        </p:txBody>
      </p:sp>
      <p:sp>
        <p:nvSpPr>
          <p:cNvPr id="68" name="Text Box 14"/>
          <p:cNvSpPr txBox="1">
            <a:spLocks noChangeArrowheads="1"/>
          </p:cNvSpPr>
          <p:nvPr/>
        </p:nvSpPr>
        <p:spPr bwMode="auto">
          <a:xfrm>
            <a:off x="1012825" y="3205162"/>
            <a:ext cx="1486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+  y  =  100</a:t>
            </a:r>
          </a:p>
        </p:txBody>
      </p:sp>
      <p:sp>
        <p:nvSpPr>
          <p:cNvPr id="69" name="Chave esquerda 68"/>
          <p:cNvSpPr/>
          <p:nvPr/>
        </p:nvSpPr>
        <p:spPr>
          <a:xfrm>
            <a:off x="285751" y="2946798"/>
            <a:ext cx="214313" cy="482203"/>
          </a:xfrm>
          <a:prstGeom prst="lef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0" name="CaixaDeTexto 69"/>
          <p:cNvSpPr txBox="1">
            <a:spLocks noChangeArrowheads="1"/>
          </p:cNvSpPr>
          <p:nvPr/>
        </p:nvSpPr>
        <p:spPr bwMode="auto">
          <a:xfrm>
            <a:off x="2877916" y="3205162"/>
            <a:ext cx="833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pt-BR" altLang="pt-BR">
                <a:solidFill>
                  <a:schemeClr val="bg1"/>
                </a:solidFill>
                <a:latin typeface="Arial Black" pitchFamily="34" charset="0"/>
              </a:rPr>
              <a:t>. (– 65)</a:t>
            </a:r>
          </a:p>
        </p:txBody>
      </p:sp>
      <p:grpSp>
        <p:nvGrpSpPr>
          <p:cNvPr id="3" name="Grupo 74"/>
          <p:cNvGrpSpPr>
            <a:grpSpLocks/>
          </p:cNvGrpSpPr>
          <p:nvPr/>
        </p:nvGrpSpPr>
        <p:grpSpPr bwMode="auto">
          <a:xfrm>
            <a:off x="4357689" y="2893220"/>
            <a:ext cx="3029106" cy="620140"/>
            <a:chOff x="4572000" y="3857628"/>
            <a:chExt cx="3029650" cy="826858"/>
          </a:xfrm>
        </p:grpSpPr>
        <p:sp>
          <p:nvSpPr>
            <p:cNvPr id="12318" name="Text Box 14"/>
            <p:cNvSpPr txBox="1">
              <a:spLocks noChangeArrowheads="1"/>
            </p:cNvSpPr>
            <p:nvPr/>
          </p:nvSpPr>
          <p:spPr bwMode="auto">
            <a:xfrm>
              <a:off x="4979949" y="3857628"/>
              <a:ext cx="2621701" cy="410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63 . </a:t>
              </a:r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</a:rPr>
                <a:t>x</a:t>
              </a:r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 +  65 . y  =     6350</a:t>
              </a:r>
            </a:p>
          </p:txBody>
        </p:sp>
        <p:sp>
          <p:nvSpPr>
            <p:cNvPr id="12319" name="Text Box 14"/>
            <p:cNvSpPr txBox="1">
              <a:spLocks noChangeArrowheads="1"/>
            </p:cNvSpPr>
            <p:nvPr/>
          </p:nvSpPr>
          <p:spPr bwMode="auto">
            <a:xfrm>
              <a:off x="4780479" y="4274114"/>
              <a:ext cx="2772411" cy="410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</a:rPr>
                <a:t>– 65 . x</a:t>
              </a:r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  –  65 . y  =  – 6500</a:t>
              </a:r>
            </a:p>
          </p:txBody>
        </p:sp>
        <p:sp>
          <p:nvSpPr>
            <p:cNvPr id="73" name="Chave esquerda 72"/>
            <p:cNvSpPr/>
            <p:nvPr/>
          </p:nvSpPr>
          <p:spPr>
            <a:xfrm>
              <a:off x="4572000" y="3941767"/>
              <a:ext cx="214350" cy="642941"/>
            </a:xfrm>
            <a:prstGeom prst="leftBrac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cxnSp>
        <p:nvCxnSpPr>
          <p:cNvPr id="77" name="Conector reto 76"/>
          <p:cNvCxnSpPr/>
          <p:nvPr/>
        </p:nvCxnSpPr>
        <p:spPr>
          <a:xfrm>
            <a:off x="4429125" y="3536156"/>
            <a:ext cx="3714750" cy="119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>
            <a:off x="6000750" y="2893219"/>
            <a:ext cx="642938" cy="2143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>
            <a:off x="6000750" y="3268266"/>
            <a:ext cx="642938" cy="2143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14"/>
          <p:cNvSpPr txBox="1">
            <a:spLocks noChangeArrowheads="1"/>
          </p:cNvSpPr>
          <p:nvPr/>
        </p:nvSpPr>
        <p:spPr bwMode="auto">
          <a:xfrm>
            <a:off x="6072188" y="3643313"/>
            <a:ext cx="1617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– 2 . 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=  – 150</a:t>
            </a:r>
          </a:p>
        </p:txBody>
      </p:sp>
      <p:grpSp>
        <p:nvGrpSpPr>
          <p:cNvPr id="4" name="Grupo 85"/>
          <p:cNvGrpSpPr>
            <a:grpSpLocks/>
          </p:cNvGrpSpPr>
          <p:nvPr/>
        </p:nvGrpSpPr>
        <p:grpSpPr bwMode="auto">
          <a:xfrm>
            <a:off x="642939" y="3804047"/>
            <a:ext cx="1428751" cy="738664"/>
            <a:chOff x="642910" y="5429264"/>
            <a:chExt cx="1428052" cy="984251"/>
          </a:xfrm>
        </p:grpSpPr>
        <p:sp>
          <p:nvSpPr>
            <p:cNvPr id="12316" name="Text Box 14"/>
            <p:cNvSpPr txBox="1">
              <a:spLocks noChangeArrowheads="1"/>
            </p:cNvSpPr>
            <p:nvPr/>
          </p:nvSpPr>
          <p:spPr bwMode="auto">
            <a:xfrm>
              <a:off x="642910" y="5429264"/>
              <a:ext cx="1227620" cy="984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</a:rPr>
                <a:t>       </a:t>
              </a:r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– 150 </a:t>
              </a:r>
            </a:p>
            <a:p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</a:rPr>
                <a:t>x</a:t>
              </a:r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 =  </a:t>
              </a:r>
            </a:p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         – 2</a:t>
              </a:r>
            </a:p>
          </p:txBody>
        </p:sp>
        <p:cxnSp>
          <p:nvCxnSpPr>
            <p:cNvPr id="85" name="Conector reto 84"/>
            <p:cNvCxnSpPr/>
            <p:nvPr/>
          </p:nvCxnSpPr>
          <p:spPr>
            <a:xfrm>
              <a:off x="1356936" y="5857613"/>
              <a:ext cx="714026" cy="158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Seta para a direita 86"/>
          <p:cNvSpPr/>
          <p:nvPr/>
        </p:nvSpPr>
        <p:spPr>
          <a:xfrm>
            <a:off x="2285984" y="4018370"/>
            <a:ext cx="1000132" cy="214314"/>
          </a:xfrm>
          <a:prstGeom prst="rightArrow">
            <a:avLst/>
          </a:prstGeom>
          <a:ln w="19050"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8" name="Text Box 14"/>
          <p:cNvSpPr txBox="1">
            <a:spLocks noChangeArrowheads="1"/>
          </p:cNvSpPr>
          <p:nvPr/>
        </p:nvSpPr>
        <p:spPr bwMode="auto">
          <a:xfrm>
            <a:off x="3521060" y="3955685"/>
            <a:ext cx="1317989" cy="30777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  <a:latin typeface="Arial Black" pitchFamily="34" charset="0"/>
              </a:rPr>
              <a:t>  x</a:t>
            </a:r>
            <a:r>
              <a:rPr lang="pt-BR" b="1" dirty="0">
                <a:solidFill>
                  <a:srgbClr val="FFFF00"/>
                </a:solidFill>
                <a:latin typeface="Arial Black" pitchFamily="34" charset="0"/>
              </a:rPr>
              <a:t>  =  75%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6" dur="500" autoRev="1" fill="hold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autoRev="1" fill="hold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autoRev="1" fill="hold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4" grpId="0"/>
      <p:bldP spid="10256" grpId="0"/>
      <p:bldP spid="10278" grpId="0"/>
      <p:bldP spid="10279" grpId="0"/>
      <p:bldP spid="67" grpId="0"/>
      <p:bldP spid="68" grpId="0"/>
      <p:bldP spid="69" grpId="0" animBg="1"/>
      <p:bldP spid="70" grpId="0"/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MASSA MOLECULAR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2978455" y="492880"/>
            <a:ext cx="318709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pt-BR" sz="1800" dirty="0">
                <a:solidFill>
                  <a:schemeClr val="tx1"/>
                </a:solidFill>
                <a:latin typeface="Russo One" charset="0"/>
              </a:rPr>
              <a:t>MASSA MOLECULAR (MM)</a:t>
            </a:r>
          </a:p>
        </p:txBody>
      </p:sp>
      <p:sp>
        <p:nvSpPr>
          <p:cNvPr id="11288" name="Rectangle 24"/>
          <p:cNvSpPr>
            <a:spLocks noChangeArrowheads="1"/>
          </p:cNvSpPr>
          <p:nvPr/>
        </p:nvSpPr>
        <p:spPr bwMode="auto">
          <a:xfrm>
            <a:off x="1401764" y="1412607"/>
            <a:ext cx="6340475" cy="8125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1800" dirty="0">
                <a:solidFill>
                  <a:schemeClr val="tx1"/>
                </a:solidFill>
                <a:latin typeface="Russo One" charset="0"/>
              </a:rPr>
              <a:t>É um número que indica quantas vezes uma molécula é mais pesada que 1/12 do carbono 12 </a:t>
            </a:r>
          </a:p>
        </p:txBody>
      </p:sp>
      <p:sp>
        <p:nvSpPr>
          <p:cNvPr id="11289" name="Rectangle 25"/>
          <p:cNvSpPr>
            <a:spLocks noChangeArrowheads="1"/>
          </p:cNvSpPr>
          <p:nvPr/>
        </p:nvSpPr>
        <p:spPr bwMode="auto">
          <a:xfrm>
            <a:off x="898525" y="2767273"/>
            <a:ext cx="7346950" cy="11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altLang="pt-BR" sz="1800">
                <a:solidFill>
                  <a:schemeClr val="tx1"/>
                </a:solidFill>
                <a:latin typeface="Russo One" charset="0"/>
              </a:rPr>
              <a:t>De uma maneira prática, calculamos a massa molecular somando-se todos os pesos atômicos dos átomos que formam a molécula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Conteúdo 7"/>
          <p:cNvSpPr txBox="1">
            <a:spLocks/>
          </p:cNvSpPr>
          <p:nvPr/>
        </p:nvSpPr>
        <p:spPr bwMode="auto">
          <a:xfrm>
            <a:off x="34926" y="681038"/>
            <a:ext cx="3508375" cy="127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algn="ctr">
              <a:lnSpc>
                <a:spcPct val="150000"/>
              </a:lnSpc>
              <a:buFont typeface="GillSans"/>
              <a:buNone/>
            </a:pPr>
            <a:r>
              <a:rPr lang="pt-BR" altLang="pt-BR" sz="2000" dirty="0">
                <a:latin typeface="Russo One" charset="0"/>
              </a:rPr>
              <a:t>Identificada a massa atômica e a atomicidade dos elementos que compõem uma substância, determina-se sua massa molecular.</a:t>
            </a:r>
          </a:p>
        </p:txBody>
      </p:sp>
      <p:pic>
        <p:nvPicPr>
          <p:cNvPr id="14339" name="Picture 2" descr="C:\c1\Guilherme\Trabalho\Moderna\Expresso\matérias\Química\Qui-cad-1-topico-3\Links\398-403_img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267270"/>
            <a:ext cx="5216824" cy="460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2865439" y="141685"/>
            <a:ext cx="3294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 dirty="0">
                <a:solidFill>
                  <a:srgbClr val="FFFF00"/>
                </a:solidFill>
                <a:latin typeface="Russo One" charset="0"/>
              </a:rPr>
              <a:t>O ácido sulfúrico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1093789" y="2625328"/>
            <a:ext cx="69573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Dados: H = 1 u.m.a.; O = 16 u.m.a.; S = 32 u.m.a. 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105025" y="3053953"/>
            <a:ext cx="3156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H:     2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1       =      2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143125" y="3429000"/>
            <a:ext cx="3132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S:     1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32     =    32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143126" y="3857625"/>
            <a:ext cx="31341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O:     4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 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16     =    64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5580063" y="3532585"/>
            <a:ext cx="354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+</a:t>
            </a: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>
            <a:off x="4714876" y="4179094"/>
            <a:ext cx="15843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4760913" y="4254103"/>
            <a:ext cx="13821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98 u.m.a</a:t>
            </a:r>
          </a:p>
        </p:txBody>
      </p:sp>
      <p:sp>
        <p:nvSpPr>
          <p:cNvPr id="15370" name="WordArt 31"/>
          <p:cNvSpPr>
            <a:spLocks noChangeArrowheads="1" noChangeShapeType="1" noTextEdit="1"/>
          </p:cNvSpPr>
          <p:nvPr/>
        </p:nvSpPr>
        <p:spPr bwMode="auto">
          <a:xfrm>
            <a:off x="4929188" y="1232298"/>
            <a:ext cx="939800" cy="5357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H </a:t>
            </a:r>
          </a:p>
        </p:txBody>
      </p:sp>
      <p:sp>
        <p:nvSpPr>
          <p:cNvPr id="15371" name="WordArt 32"/>
          <p:cNvSpPr>
            <a:spLocks noChangeArrowheads="1" noChangeShapeType="1" noTextEdit="1"/>
          </p:cNvSpPr>
          <p:nvPr/>
        </p:nvSpPr>
        <p:spPr bwMode="auto">
          <a:xfrm>
            <a:off x="5792788" y="1590676"/>
            <a:ext cx="292100" cy="27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5372" name="WordArt 33"/>
          <p:cNvSpPr>
            <a:spLocks noChangeArrowheads="1" noChangeShapeType="1" noTextEdit="1"/>
          </p:cNvSpPr>
          <p:nvPr/>
        </p:nvSpPr>
        <p:spPr bwMode="auto">
          <a:xfrm>
            <a:off x="6229351" y="1228725"/>
            <a:ext cx="79216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</a:t>
            </a:r>
          </a:p>
        </p:txBody>
      </p:sp>
      <p:sp>
        <p:nvSpPr>
          <p:cNvPr id="15373" name="WordArt 34"/>
          <p:cNvSpPr>
            <a:spLocks noChangeArrowheads="1" noChangeShapeType="1" noTextEdit="1"/>
          </p:cNvSpPr>
          <p:nvPr/>
        </p:nvSpPr>
        <p:spPr bwMode="auto">
          <a:xfrm>
            <a:off x="7170739" y="1221582"/>
            <a:ext cx="714375" cy="546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O</a:t>
            </a:r>
          </a:p>
        </p:txBody>
      </p:sp>
      <p:sp>
        <p:nvSpPr>
          <p:cNvPr id="15374" name="WordArt 35"/>
          <p:cNvSpPr>
            <a:spLocks noChangeArrowheads="1" noChangeShapeType="1" noTextEdit="1"/>
          </p:cNvSpPr>
          <p:nvPr/>
        </p:nvSpPr>
        <p:spPr bwMode="auto">
          <a:xfrm>
            <a:off x="8037514" y="1546623"/>
            <a:ext cx="363537" cy="27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5375" name="Oval 36"/>
          <p:cNvSpPr>
            <a:spLocks noChangeArrowheads="1"/>
          </p:cNvSpPr>
          <p:nvPr/>
        </p:nvSpPr>
        <p:spPr bwMode="auto">
          <a:xfrm>
            <a:off x="2052639" y="1652588"/>
            <a:ext cx="720725" cy="540544"/>
          </a:xfrm>
          <a:prstGeom prst="ellipse">
            <a:avLst/>
          </a:prstGeom>
          <a:gradFill rotWithShape="1">
            <a:gsLst>
              <a:gs pos="0">
                <a:srgbClr val="66FF33">
                  <a:alpha val="93999"/>
                </a:srgbClr>
              </a:gs>
              <a:gs pos="100000">
                <a:srgbClr val="1A410D">
                  <a:alpha val="82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2325" name="Oval 37"/>
          <p:cNvSpPr>
            <a:spLocks noChangeArrowheads="1"/>
          </p:cNvSpPr>
          <p:nvPr/>
        </p:nvSpPr>
        <p:spPr bwMode="auto">
          <a:xfrm>
            <a:off x="1547813" y="1059657"/>
            <a:ext cx="576262" cy="432197"/>
          </a:xfrm>
          <a:prstGeom prst="ellipse">
            <a:avLst/>
          </a:prstGeom>
          <a:gradFill rotWithShape="1">
            <a:gsLst>
              <a:gs pos="0">
                <a:schemeClr val="accent1">
                  <a:alpha val="94000"/>
                </a:schemeClr>
              </a:gs>
              <a:gs pos="100000">
                <a:schemeClr val="accent1">
                  <a:gamma/>
                  <a:shade val="28627"/>
                  <a:invGamma/>
                  <a:alpha val="71001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b="1">
              <a:latin typeface="Arial" charset="0"/>
            </a:endParaRPr>
          </a:p>
        </p:txBody>
      </p:sp>
      <p:sp>
        <p:nvSpPr>
          <p:cNvPr id="15377" name="Text Box 39"/>
          <p:cNvSpPr txBox="1">
            <a:spLocks noChangeArrowheads="1"/>
          </p:cNvSpPr>
          <p:nvPr/>
        </p:nvSpPr>
        <p:spPr bwMode="auto">
          <a:xfrm>
            <a:off x="1641360" y="1163242"/>
            <a:ext cx="319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  <a:latin typeface="Arrus Blk BT" pitchFamily="18" charset="0"/>
              </a:rPr>
              <a:t>H</a:t>
            </a:r>
          </a:p>
        </p:txBody>
      </p:sp>
      <p:sp>
        <p:nvSpPr>
          <p:cNvPr id="15378" name="Text Box 40"/>
          <p:cNvSpPr txBox="1">
            <a:spLocks noChangeArrowheads="1"/>
          </p:cNvSpPr>
          <p:nvPr/>
        </p:nvSpPr>
        <p:spPr bwMode="auto">
          <a:xfrm>
            <a:off x="2171952" y="1757363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400" b="1">
                <a:solidFill>
                  <a:schemeClr val="bg1"/>
                </a:solidFill>
                <a:latin typeface="Arrus Blk BT" pitchFamily="18" charset="0"/>
              </a:rPr>
              <a:t>O</a:t>
            </a:r>
          </a:p>
        </p:txBody>
      </p:sp>
      <p:sp>
        <p:nvSpPr>
          <p:cNvPr id="12329" name="Oval 41"/>
          <p:cNvSpPr>
            <a:spLocks noChangeArrowheads="1"/>
          </p:cNvSpPr>
          <p:nvPr/>
        </p:nvSpPr>
        <p:spPr bwMode="auto">
          <a:xfrm>
            <a:off x="1547813" y="1760935"/>
            <a:ext cx="576262" cy="432197"/>
          </a:xfrm>
          <a:prstGeom prst="ellipse">
            <a:avLst/>
          </a:prstGeom>
          <a:gradFill rotWithShape="1">
            <a:gsLst>
              <a:gs pos="0">
                <a:schemeClr val="accent1">
                  <a:alpha val="94000"/>
                </a:schemeClr>
              </a:gs>
              <a:gs pos="100000">
                <a:schemeClr val="accent1">
                  <a:gamma/>
                  <a:shade val="28627"/>
                  <a:invGamma/>
                  <a:alpha val="71001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b="1">
              <a:latin typeface="Arial" charset="0"/>
            </a:endParaRPr>
          </a:p>
        </p:txBody>
      </p:sp>
      <p:sp>
        <p:nvSpPr>
          <p:cNvPr id="15380" name="Text Box 42"/>
          <p:cNvSpPr txBox="1">
            <a:spLocks noChangeArrowheads="1"/>
          </p:cNvSpPr>
          <p:nvPr/>
        </p:nvSpPr>
        <p:spPr bwMode="auto">
          <a:xfrm>
            <a:off x="1641360" y="1864519"/>
            <a:ext cx="319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  <a:latin typeface="Arrus Blk BT" pitchFamily="18" charset="0"/>
              </a:rPr>
              <a:t>H</a:t>
            </a:r>
          </a:p>
        </p:txBody>
      </p:sp>
      <p:sp>
        <p:nvSpPr>
          <p:cNvPr id="15381" name="Oval 43"/>
          <p:cNvSpPr>
            <a:spLocks noChangeArrowheads="1"/>
          </p:cNvSpPr>
          <p:nvPr/>
        </p:nvSpPr>
        <p:spPr bwMode="auto">
          <a:xfrm>
            <a:off x="2052639" y="1004888"/>
            <a:ext cx="720725" cy="540544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1A410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5382" name="Text Box 44"/>
          <p:cNvSpPr txBox="1">
            <a:spLocks noChangeArrowheads="1"/>
          </p:cNvSpPr>
          <p:nvPr/>
        </p:nvSpPr>
        <p:spPr bwMode="auto">
          <a:xfrm>
            <a:off x="2171952" y="1109663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400" b="1">
                <a:solidFill>
                  <a:schemeClr val="bg1"/>
                </a:solidFill>
                <a:latin typeface="Arrus Blk BT" pitchFamily="18" charset="0"/>
              </a:rPr>
              <a:t>O</a:t>
            </a:r>
          </a:p>
        </p:txBody>
      </p:sp>
      <p:sp>
        <p:nvSpPr>
          <p:cNvPr id="15383" name="Oval 45"/>
          <p:cNvSpPr>
            <a:spLocks noChangeArrowheads="1"/>
          </p:cNvSpPr>
          <p:nvPr/>
        </p:nvSpPr>
        <p:spPr bwMode="auto">
          <a:xfrm>
            <a:off x="3348039" y="1653779"/>
            <a:ext cx="720725" cy="540544"/>
          </a:xfrm>
          <a:prstGeom prst="ellipse">
            <a:avLst/>
          </a:prstGeom>
          <a:gradFill rotWithShape="1">
            <a:gsLst>
              <a:gs pos="0">
                <a:srgbClr val="66FF33">
                  <a:alpha val="93999"/>
                </a:srgbClr>
              </a:gs>
              <a:gs pos="100000">
                <a:srgbClr val="1A410D">
                  <a:alpha val="82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5384" name="Text Box 46"/>
          <p:cNvSpPr txBox="1">
            <a:spLocks noChangeArrowheads="1"/>
          </p:cNvSpPr>
          <p:nvPr/>
        </p:nvSpPr>
        <p:spPr bwMode="auto">
          <a:xfrm>
            <a:off x="3467352" y="1758553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400" b="1">
                <a:solidFill>
                  <a:schemeClr val="bg1"/>
                </a:solidFill>
                <a:latin typeface="Arrus Blk BT" pitchFamily="18" charset="0"/>
              </a:rPr>
              <a:t>O</a:t>
            </a:r>
          </a:p>
        </p:txBody>
      </p:sp>
      <p:sp>
        <p:nvSpPr>
          <p:cNvPr id="15385" name="Oval 47"/>
          <p:cNvSpPr>
            <a:spLocks noChangeArrowheads="1"/>
          </p:cNvSpPr>
          <p:nvPr/>
        </p:nvSpPr>
        <p:spPr bwMode="auto">
          <a:xfrm>
            <a:off x="3348039" y="1006079"/>
            <a:ext cx="720725" cy="540544"/>
          </a:xfrm>
          <a:prstGeom prst="ellipse">
            <a:avLst/>
          </a:prstGeom>
          <a:gradFill rotWithShape="1">
            <a:gsLst>
              <a:gs pos="0">
                <a:srgbClr val="66FF33">
                  <a:alpha val="93999"/>
                </a:srgbClr>
              </a:gs>
              <a:gs pos="100000">
                <a:srgbClr val="1A410D">
                  <a:alpha val="82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5386" name="Text Box 48"/>
          <p:cNvSpPr txBox="1">
            <a:spLocks noChangeArrowheads="1"/>
          </p:cNvSpPr>
          <p:nvPr/>
        </p:nvSpPr>
        <p:spPr bwMode="auto">
          <a:xfrm>
            <a:off x="3467352" y="1110853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400" b="1">
                <a:solidFill>
                  <a:schemeClr val="bg1"/>
                </a:solidFill>
                <a:latin typeface="Arrus Blk BT" pitchFamily="18" charset="0"/>
              </a:rPr>
              <a:t>O</a:t>
            </a:r>
          </a:p>
        </p:txBody>
      </p:sp>
      <p:sp>
        <p:nvSpPr>
          <p:cNvPr id="15387" name="Oval 49"/>
          <p:cNvSpPr>
            <a:spLocks noChangeArrowheads="1"/>
          </p:cNvSpPr>
          <p:nvPr/>
        </p:nvSpPr>
        <p:spPr bwMode="auto">
          <a:xfrm>
            <a:off x="2555876" y="1221582"/>
            <a:ext cx="1008063" cy="756047"/>
          </a:xfrm>
          <a:prstGeom prst="ellipse">
            <a:avLst/>
          </a:prstGeom>
          <a:gradFill rotWithShape="1">
            <a:gsLst>
              <a:gs pos="0">
                <a:srgbClr val="FFFF00">
                  <a:alpha val="93999"/>
                </a:srgbClr>
              </a:gs>
              <a:gs pos="100000">
                <a:srgbClr val="515100">
                  <a:alpha val="92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5388" name="Text Box 50"/>
          <p:cNvSpPr txBox="1">
            <a:spLocks noChangeArrowheads="1"/>
          </p:cNvSpPr>
          <p:nvPr/>
        </p:nvSpPr>
        <p:spPr bwMode="auto">
          <a:xfrm>
            <a:off x="2833154" y="1372792"/>
            <a:ext cx="4058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800" b="1">
                <a:solidFill>
                  <a:schemeClr val="bg1"/>
                </a:solidFill>
                <a:latin typeface="Arrus Blk BT" pitchFamily="18" charset="0"/>
              </a:rPr>
              <a:t>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7" grpId="0"/>
      <p:bldP spid="12298" grpId="0"/>
      <p:bldP spid="12316" grpId="0"/>
      <p:bldP spid="12317" grpId="0" animBg="1"/>
      <p:bldP spid="123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059217" y="527655"/>
            <a:ext cx="49824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01)  A massa molecular do composto abaixo é: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345329" y="906274"/>
            <a:ext cx="18405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Na</a:t>
            </a:r>
            <a:r>
              <a:rPr lang="pt-BR" altLang="pt-BR" sz="1600" b="1" baseline="-25000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SO</a:t>
            </a:r>
            <a:r>
              <a:rPr lang="pt-BR" altLang="pt-BR" sz="1600" b="1" baseline="-25000" dirty="0">
                <a:solidFill>
                  <a:schemeClr val="tx1"/>
                </a:solidFill>
                <a:latin typeface="Arial Black" pitchFamily="34" charset="0"/>
              </a:rPr>
              <a:t>4</a:t>
            </a:r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 . 3 H</a:t>
            </a:r>
            <a:r>
              <a:rPr lang="pt-BR" altLang="pt-BR" sz="1600" b="1" baseline="-25000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O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7092280" y="1049710"/>
            <a:ext cx="16966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Dados: </a:t>
            </a:r>
          </a:p>
          <a:p>
            <a:pPr algn="just"/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H = 1u.;</a:t>
            </a:r>
          </a:p>
          <a:p>
            <a:pPr algn="just"/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Na = 23u.; </a:t>
            </a:r>
          </a:p>
          <a:p>
            <a:pPr algn="just"/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S = 32u.; </a:t>
            </a:r>
          </a:p>
          <a:p>
            <a:pPr algn="just"/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O = 16u.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022173" y="1770077"/>
            <a:ext cx="11528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altLang="pt-BR" sz="1600" b="1" dirty="0">
                <a:solidFill>
                  <a:schemeClr val="tx1"/>
                </a:solidFill>
                <a:latin typeface="Arial Black" pitchFamily="34" charset="0"/>
              </a:rPr>
              <a:t>a) 142 u.</a:t>
            </a:r>
            <a:endParaRPr lang="pt-BR" altLang="pt-BR" sz="16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 sz="1600" b="1" dirty="0">
                <a:solidFill>
                  <a:schemeClr val="tx1"/>
                </a:solidFill>
                <a:latin typeface="Arial Black" pitchFamily="34" charset="0"/>
              </a:rPr>
              <a:t>b) 196 u.</a:t>
            </a:r>
            <a:endParaRPr lang="pt-BR" altLang="pt-BR" sz="16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 sz="1600" b="1" dirty="0">
                <a:solidFill>
                  <a:schemeClr val="tx1"/>
                </a:solidFill>
                <a:latin typeface="Arial Black" pitchFamily="34" charset="0"/>
              </a:rPr>
              <a:t>c) 426 u.</a:t>
            </a:r>
            <a:endParaRPr lang="pt-BR" altLang="pt-BR" sz="1600" b="1" dirty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d) 444 u.</a:t>
            </a:r>
          </a:p>
          <a:p>
            <a:pPr algn="just">
              <a:lnSpc>
                <a:spcPct val="150000"/>
              </a:lnSpc>
            </a:pPr>
            <a:r>
              <a:rPr lang="pt-BR" altLang="pt-BR" sz="1600" b="1" dirty="0">
                <a:solidFill>
                  <a:schemeClr val="tx1"/>
                </a:solidFill>
                <a:latin typeface="Arial Black" pitchFamily="34" charset="0"/>
              </a:rPr>
              <a:t>e) 668 u.</a:t>
            </a:r>
          </a:p>
        </p:txBody>
      </p:sp>
      <p:sp>
        <p:nvSpPr>
          <p:cNvPr id="13367" name="Text Box 55"/>
          <p:cNvSpPr txBox="1">
            <a:spLocks noChangeArrowheads="1"/>
          </p:cNvSpPr>
          <p:nvPr/>
        </p:nvSpPr>
        <p:spPr bwMode="auto">
          <a:xfrm>
            <a:off x="1357290" y="4307650"/>
            <a:ext cx="4780476" cy="400110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</a:rPr>
              <a:t>M =  142  +  3  x  18  =  196 </a:t>
            </a:r>
            <a:r>
              <a:rPr lang="pt-BR" sz="2000" b="1" dirty="0" err="1">
                <a:solidFill>
                  <a:srgbClr val="FFFF00"/>
                </a:solidFill>
                <a:latin typeface="Arial Black" pitchFamily="34" charset="0"/>
              </a:rPr>
              <a:t>u.m.a</a:t>
            </a:r>
            <a:endParaRPr lang="pt-BR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3092450" y="1393031"/>
            <a:ext cx="3331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Na:     2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23     =    46</a:t>
            </a: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3130551" y="1768078"/>
            <a:ext cx="33025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S:     1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32     =    32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289301" y="2196703"/>
            <a:ext cx="31341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O:     4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 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16     =    64</a:t>
            </a: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6567488" y="1871662"/>
            <a:ext cx="354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+</a:t>
            </a:r>
          </a:p>
        </p:txBody>
      </p:sp>
      <p:sp>
        <p:nvSpPr>
          <p:cNvPr id="58" name="Line 29"/>
          <p:cNvSpPr>
            <a:spLocks noChangeShapeType="1"/>
          </p:cNvSpPr>
          <p:nvPr/>
        </p:nvSpPr>
        <p:spPr bwMode="auto">
          <a:xfrm>
            <a:off x="5702301" y="2518172"/>
            <a:ext cx="15843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9" name="Text Box 30"/>
          <p:cNvSpPr txBox="1">
            <a:spLocks noChangeArrowheads="1"/>
          </p:cNvSpPr>
          <p:nvPr/>
        </p:nvSpPr>
        <p:spPr bwMode="auto">
          <a:xfrm>
            <a:off x="5748969" y="2593138"/>
            <a:ext cx="1553630" cy="400110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</a:rPr>
              <a:t>142 </a:t>
            </a:r>
            <a:r>
              <a:rPr lang="pt-BR" sz="2000" b="1" dirty="0" err="1">
                <a:solidFill>
                  <a:srgbClr val="FFFF00"/>
                </a:solidFill>
                <a:latin typeface="Arial Black" pitchFamily="34" charset="0"/>
              </a:rPr>
              <a:t>u.m.a</a:t>
            </a:r>
            <a:endParaRPr lang="pt-BR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3143250" y="3000375"/>
            <a:ext cx="29867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H:     2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 1     =    2</a:t>
            </a: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3302001" y="3429000"/>
            <a:ext cx="28793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O:     1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 </a:t>
            </a:r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 16   =   16</a:t>
            </a: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6580188" y="3236119"/>
            <a:ext cx="3545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+</a:t>
            </a:r>
          </a:p>
        </p:txBody>
      </p:sp>
      <p:sp>
        <p:nvSpPr>
          <p:cNvPr id="63" name="Line 29"/>
          <p:cNvSpPr>
            <a:spLocks noChangeShapeType="1"/>
          </p:cNvSpPr>
          <p:nvPr/>
        </p:nvSpPr>
        <p:spPr bwMode="auto">
          <a:xfrm>
            <a:off x="5715001" y="3750469"/>
            <a:ext cx="15843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>
            <a:off x="5643570" y="3825444"/>
            <a:ext cx="1382110" cy="400110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latin typeface="Arial Black" pitchFamily="34" charset="0"/>
              </a:rPr>
              <a:t>18 </a:t>
            </a:r>
            <a:r>
              <a:rPr lang="pt-BR" sz="2000" b="1" dirty="0" err="1">
                <a:solidFill>
                  <a:srgbClr val="FFFF00"/>
                </a:solidFill>
                <a:latin typeface="Arial Black" pitchFamily="34" charset="0"/>
              </a:rPr>
              <a:t>u.m.a</a:t>
            </a:r>
            <a:endParaRPr lang="pt-BR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autoRev="1" fill="hold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 animBg="1"/>
      <p:bldP spid="60" grpId="0"/>
      <p:bldP spid="61" grpId="0"/>
      <p:bldP spid="62" grpId="0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49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3581668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OLÁ!</a:t>
            </a:r>
            <a:endParaRPr dirty="0"/>
          </a:p>
        </p:txBody>
      </p:sp>
      <p:sp>
        <p:nvSpPr>
          <p:cNvPr id="1438" name="Google Shape;1438;p49"/>
          <p:cNvSpPr txBox="1">
            <a:spLocks noGrp="1"/>
          </p:cNvSpPr>
          <p:nvPr>
            <p:ph type="body" idx="1"/>
          </p:nvPr>
        </p:nvSpPr>
        <p:spPr>
          <a:xfrm>
            <a:off x="467544" y="1514700"/>
            <a:ext cx="4176464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/>
              <a:t>EU SOU A PROF. LUANA NUNES </a:t>
            </a: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/>
              <a:t>E JUNTOS VAMOS APRENDER SOBRE OS CÁLCULOS E AS QUANTIDADES NO UNIVERSO ATÔMICO-MOLECULAR.</a:t>
            </a:r>
            <a:endParaRPr sz="18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  <p:pic>
        <p:nvPicPr>
          <p:cNvPr id="1439" name="Google Shape;1439;p49"/>
          <p:cNvPicPr preferRelativeResize="0"/>
          <p:nvPr/>
        </p:nvPicPr>
        <p:blipFill rotWithShape="1">
          <a:blip r:embed="rId3">
            <a:alphaModFix/>
          </a:blip>
          <a:srcRect l="12248" r="21683"/>
          <a:stretch/>
        </p:blipFill>
        <p:spPr>
          <a:xfrm>
            <a:off x="5082025" y="1189250"/>
            <a:ext cx="4150754" cy="4189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539552" y="316307"/>
            <a:ext cx="6912768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12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02)  A  massa  molecular da espécie  H</a:t>
            </a:r>
            <a:r>
              <a:rPr lang="pt-BR" altLang="pt-BR" sz="1600" baseline="-25000" dirty="0">
                <a:solidFill>
                  <a:schemeClr val="tx1"/>
                </a:solidFill>
                <a:latin typeface="Russo One" charset="0"/>
              </a:rPr>
              <a:t>4</a:t>
            </a: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P</a:t>
            </a:r>
            <a:r>
              <a:rPr lang="pt-BR" altLang="pt-BR" sz="1600" baseline="-25000" dirty="0">
                <a:solidFill>
                  <a:schemeClr val="tx1"/>
                </a:solidFill>
                <a:latin typeface="Russo One" charset="0"/>
              </a:rPr>
              <a:t>2</a:t>
            </a: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O</a:t>
            </a:r>
            <a:r>
              <a:rPr lang="pt-BR" altLang="pt-BR" sz="1600" baseline="-25000" dirty="0">
                <a:solidFill>
                  <a:schemeClr val="tx1"/>
                </a:solidFill>
                <a:latin typeface="Russo One" charset="0"/>
              </a:rPr>
              <a:t>X </a:t>
            </a: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 vale  178 u. Podemos       afirmar que o valor de “ x ” é: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796136" y="1113587"/>
            <a:ext cx="18722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pt-BR" altLang="pt-BR" b="1" dirty="0">
                <a:solidFill>
                  <a:schemeClr val="bg1"/>
                </a:solidFill>
                <a:latin typeface="Arial Black" pitchFamily="34" charset="0"/>
              </a:rPr>
              <a:t>Dados: </a:t>
            </a:r>
          </a:p>
          <a:p>
            <a:pPr algn="just"/>
            <a:r>
              <a:rPr lang="pt-BR" altLang="pt-BR" b="1" dirty="0">
                <a:solidFill>
                  <a:schemeClr val="bg1"/>
                </a:solidFill>
                <a:latin typeface="Arial Black" pitchFamily="34" charset="0"/>
              </a:rPr>
              <a:t>H = 1 u.; </a:t>
            </a:r>
          </a:p>
          <a:p>
            <a:pPr algn="just"/>
            <a:r>
              <a:rPr lang="pt-BR" altLang="pt-BR" b="1" dirty="0">
                <a:solidFill>
                  <a:schemeClr val="bg1"/>
                </a:solidFill>
                <a:latin typeface="Arial Black" pitchFamily="34" charset="0"/>
              </a:rPr>
              <a:t>O = 16 u.; </a:t>
            </a:r>
          </a:p>
          <a:p>
            <a:pPr algn="just"/>
            <a:r>
              <a:rPr lang="pt-BR" altLang="pt-BR" b="1" dirty="0">
                <a:solidFill>
                  <a:schemeClr val="bg1"/>
                </a:solidFill>
                <a:latin typeface="Arial Black" pitchFamily="34" charset="0"/>
              </a:rPr>
              <a:t>P = 31 u.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720612" y="1064806"/>
            <a:ext cx="81144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  <a:tabLst>
                <a:tab pos="447675" algn="l"/>
              </a:tabLst>
            </a:pPr>
            <a:r>
              <a:rPr lang="pt-BR" altLang="pt-BR" sz="1600" b="1">
                <a:solidFill>
                  <a:schemeClr val="tx1"/>
                </a:solidFill>
                <a:latin typeface="Arial Black" pitchFamily="34" charset="0"/>
              </a:rPr>
              <a:t>a) 5.</a:t>
            </a:r>
          </a:p>
          <a:p>
            <a:pPr algn="just">
              <a:lnSpc>
                <a:spcPct val="150000"/>
              </a:lnSpc>
              <a:tabLst>
                <a:tab pos="447675" algn="l"/>
              </a:tabLst>
            </a:pPr>
            <a:r>
              <a:rPr lang="pt-BR" altLang="pt-BR" sz="1600" b="1">
                <a:solidFill>
                  <a:schemeClr val="tx1"/>
                </a:solidFill>
                <a:latin typeface="Arial Black" pitchFamily="34" charset="0"/>
              </a:rPr>
              <a:t>b) 6.</a:t>
            </a:r>
          </a:p>
          <a:p>
            <a:pPr algn="just">
              <a:lnSpc>
                <a:spcPct val="150000"/>
              </a:lnSpc>
              <a:tabLst>
                <a:tab pos="447675" algn="l"/>
              </a:tabLst>
            </a:pPr>
            <a:r>
              <a:rPr lang="pt-BR" altLang="pt-BR" sz="1600" b="1">
                <a:solidFill>
                  <a:schemeClr val="tx1"/>
                </a:solidFill>
                <a:latin typeface="Arial Black" pitchFamily="34" charset="0"/>
              </a:rPr>
              <a:t>c) 7.</a:t>
            </a:r>
          </a:p>
          <a:p>
            <a:pPr algn="just">
              <a:lnSpc>
                <a:spcPct val="150000"/>
              </a:lnSpc>
              <a:tabLst>
                <a:tab pos="447675" algn="l"/>
              </a:tabLst>
            </a:pPr>
            <a:r>
              <a:rPr lang="pt-BR" altLang="pt-BR" sz="1600" b="1">
                <a:solidFill>
                  <a:schemeClr val="tx1"/>
                </a:solidFill>
                <a:latin typeface="Arial Black" pitchFamily="34" charset="0"/>
              </a:rPr>
              <a:t>d) 8.</a:t>
            </a:r>
          </a:p>
          <a:p>
            <a:pPr algn="just">
              <a:lnSpc>
                <a:spcPct val="150000"/>
              </a:lnSpc>
              <a:tabLst>
                <a:tab pos="447675" algn="l"/>
              </a:tabLst>
            </a:pPr>
            <a:r>
              <a:rPr lang="pt-BR" altLang="pt-BR" sz="1600" b="1">
                <a:solidFill>
                  <a:schemeClr val="tx1"/>
                </a:solidFill>
                <a:latin typeface="Arial Black" pitchFamily="34" charset="0"/>
              </a:rPr>
              <a:t>e) 16.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286000" y="1232298"/>
            <a:ext cx="18646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H :   4  </a:t>
            </a:r>
            <a:r>
              <a:rPr lang="pt-BR" altLang="pt-BR" sz="12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 1   =   4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214813" y="2357438"/>
            <a:ext cx="2334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4  +  62  +  16x  =  178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4214814" y="2732485"/>
            <a:ext cx="1947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16 </a:t>
            </a:r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66FF33"/>
                </a:solidFill>
                <a:latin typeface="Arial Black" pitchFamily="34" charset="0"/>
              </a:rPr>
              <a:t>  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=  178  –  66 </a:t>
            </a:r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 flipV="1">
            <a:off x="4214813" y="2303860"/>
            <a:ext cx="7604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2286000" y="1597819"/>
            <a:ext cx="1907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P :   2  </a:t>
            </a:r>
            <a:r>
              <a:rPr lang="pt-BR" altLang="pt-BR" sz="12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31  =  62</a:t>
            </a:r>
          </a:p>
        </p:txBody>
      </p:sp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540261" y="1972867"/>
            <a:ext cx="20473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O :   </a:t>
            </a:r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pt-BR" altLang="pt-BR" sz="12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16  =  16</a:t>
            </a:r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</a:p>
        </p:txBody>
      </p:sp>
      <p:sp>
        <p:nvSpPr>
          <p:cNvPr id="53" name="Text Box 36"/>
          <p:cNvSpPr txBox="1">
            <a:spLocks noChangeArrowheads="1"/>
          </p:cNvSpPr>
          <p:nvPr/>
        </p:nvSpPr>
        <p:spPr bwMode="auto">
          <a:xfrm>
            <a:off x="4214814" y="3098006"/>
            <a:ext cx="1380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16 </a:t>
            </a:r>
            <a:r>
              <a:rPr lang="pt-BR" altLang="pt-BR" b="1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66FF33"/>
                </a:solidFill>
                <a:latin typeface="Arial Black" pitchFamily="34" charset="0"/>
              </a:rPr>
              <a:t>  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=  112 </a:t>
            </a:r>
          </a:p>
        </p:txBody>
      </p:sp>
      <p:grpSp>
        <p:nvGrpSpPr>
          <p:cNvPr id="2" name="Grupo 66"/>
          <p:cNvGrpSpPr>
            <a:grpSpLocks/>
          </p:cNvGrpSpPr>
          <p:nvPr/>
        </p:nvGrpSpPr>
        <p:grpSpPr bwMode="auto">
          <a:xfrm>
            <a:off x="4367214" y="3419474"/>
            <a:ext cx="1419225" cy="738664"/>
            <a:chOff x="4367210" y="4559866"/>
            <a:chExt cx="1419236" cy="984251"/>
          </a:xfrm>
        </p:grpSpPr>
        <p:sp>
          <p:nvSpPr>
            <p:cNvPr id="17427" name="Text Box 36"/>
            <p:cNvSpPr txBox="1">
              <a:spLocks noChangeArrowheads="1"/>
            </p:cNvSpPr>
            <p:nvPr/>
          </p:nvSpPr>
          <p:spPr bwMode="auto">
            <a:xfrm>
              <a:off x="4367210" y="4559866"/>
              <a:ext cx="1138462" cy="984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        112 </a:t>
              </a:r>
            </a:p>
            <a:p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</a:rPr>
                <a:t>x</a:t>
              </a:r>
              <a:r>
                <a:rPr lang="pt-BR" altLang="pt-BR" b="1">
                  <a:solidFill>
                    <a:srgbClr val="66FF33"/>
                  </a:solidFill>
                  <a:latin typeface="Arial Black" pitchFamily="34" charset="0"/>
                </a:rPr>
                <a:t>  </a:t>
              </a:r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=  </a:t>
              </a:r>
            </a:p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          16 </a:t>
              </a:r>
            </a:p>
          </p:txBody>
        </p:sp>
        <p:cxnSp>
          <p:nvCxnSpPr>
            <p:cNvPr id="66" name="Conector reto 65"/>
            <p:cNvCxnSpPr/>
            <p:nvPr/>
          </p:nvCxnSpPr>
          <p:spPr>
            <a:xfrm>
              <a:off x="5072065" y="5000907"/>
              <a:ext cx="714381" cy="158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048520" y="3589742"/>
            <a:ext cx="780983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latin typeface="Arial Black" pitchFamily="34" charset="0"/>
              </a:rPr>
              <a:t>x</a:t>
            </a:r>
            <a:r>
              <a:rPr lang="pt-BR" b="1" dirty="0">
                <a:solidFill>
                  <a:srgbClr val="66FF33"/>
                </a:solidFill>
                <a:latin typeface="Arial Black" pitchFamily="34" charset="0"/>
              </a:rPr>
              <a:t>  </a:t>
            </a:r>
            <a:r>
              <a:rPr lang="pt-BR" b="1" dirty="0">
                <a:solidFill>
                  <a:srgbClr val="FFFF00"/>
                </a:solidFill>
                <a:latin typeface="Arial Black" pitchFamily="34" charset="0"/>
              </a:rPr>
              <a:t>=  7</a:t>
            </a:r>
          </a:p>
        </p:txBody>
      </p:sp>
      <p:sp>
        <p:nvSpPr>
          <p:cNvPr id="69" name="Seta para a direita 68"/>
          <p:cNvSpPr/>
          <p:nvPr/>
        </p:nvSpPr>
        <p:spPr>
          <a:xfrm>
            <a:off x="5929322" y="3643320"/>
            <a:ext cx="1000132" cy="214314"/>
          </a:xfrm>
          <a:prstGeom prst="rightArrow">
            <a:avLst/>
          </a:prstGeom>
          <a:ln w="19050">
            <a:solidFill>
              <a:srgbClr val="FF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autoRev="1" fill="hold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autoRev="1" fill="hold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63" grpId="0"/>
      <p:bldP spid="14372" grpId="0"/>
      <p:bldP spid="14384" grpId="0" animBg="1"/>
      <p:bldP spid="51" grpId="0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" name="Google Shape;5764;p64"/>
          <p:cNvSpPr txBox="1">
            <a:spLocks noGrp="1"/>
          </p:cNvSpPr>
          <p:nvPr>
            <p:ph type="body" idx="1"/>
          </p:nvPr>
        </p:nvSpPr>
        <p:spPr>
          <a:xfrm>
            <a:off x="724474" y="2706626"/>
            <a:ext cx="3487485" cy="14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ACESSE O FORMULÁRIO AO LADO!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EXERCITE SOBRE MASSA ATÔMICA E MASSA MOLECULAR</a:t>
            </a:r>
            <a:endParaRPr dirty="0"/>
          </a:p>
        </p:txBody>
      </p:sp>
      <p:sp>
        <p:nvSpPr>
          <p:cNvPr id="5765" name="Google Shape;5765;p64"/>
          <p:cNvSpPr txBox="1">
            <a:spLocks noGrp="1"/>
          </p:cNvSpPr>
          <p:nvPr>
            <p:ph type="title"/>
          </p:nvPr>
        </p:nvSpPr>
        <p:spPr>
          <a:xfrm>
            <a:off x="107416" y="987574"/>
            <a:ext cx="46086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TESTE OS SEUS CONHECIMENTOS</a:t>
            </a:r>
            <a:endParaRPr dirty="0"/>
          </a:p>
        </p:txBody>
      </p:sp>
      <p:grpSp>
        <p:nvGrpSpPr>
          <p:cNvPr id="5766" name="Google Shape;5766;p64"/>
          <p:cNvGrpSpPr/>
          <p:nvPr/>
        </p:nvGrpSpPr>
        <p:grpSpPr>
          <a:xfrm>
            <a:off x="4900798" y="776740"/>
            <a:ext cx="2911562" cy="3862105"/>
            <a:chOff x="4274365" y="776740"/>
            <a:chExt cx="2911562" cy="3862105"/>
          </a:xfrm>
        </p:grpSpPr>
        <p:grpSp>
          <p:nvGrpSpPr>
            <p:cNvPr id="5767" name="Google Shape;5767;p64"/>
            <p:cNvGrpSpPr/>
            <p:nvPr/>
          </p:nvGrpSpPr>
          <p:grpSpPr>
            <a:xfrm>
              <a:off x="4278065" y="776740"/>
              <a:ext cx="2907862" cy="3862105"/>
              <a:chOff x="3580725" y="2020075"/>
              <a:chExt cx="1344925" cy="1786275"/>
            </a:xfrm>
          </p:grpSpPr>
          <p:sp>
            <p:nvSpPr>
              <p:cNvPr id="5768" name="Google Shape;5768;p64"/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64"/>
              <p:cNvSpPr/>
              <p:nvPr/>
            </p:nvSpPr>
            <p:spPr>
              <a:xfrm>
                <a:off x="3580725" y="2020075"/>
                <a:ext cx="1250250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64"/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595959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64"/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64"/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3" name="Google Shape;5773;p64"/>
            <p:cNvGrpSpPr/>
            <p:nvPr/>
          </p:nvGrpSpPr>
          <p:grpSpPr>
            <a:xfrm>
              <a:off x="4274365" y="776740"/>
              <a:ext cx="2907862" cy="3862105"/>
              <a:chOff x="3580725" y="2020075"/>
              <a:chExt cx="1344925" cy="1786275"/>
            </a:xfrm>
          </p:grpSpPr>
          <p:sp>
            <p:nvSpPr>
              <p:cNvPr id="5774" name="Google Shape;5774;p64"/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64"/>
              <p:cNvSpPr/>
              <p:nvPr/>
            </p:nvSpPr>
            <p:spPr>
              <a:xfrm>
                <a:off x="3580725" y="2020075"/>
                <a:ext cx="1250250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64"/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64"/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64"/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tângulo 17"/>
          <p:cNvSpPr/>
          <p:nvPr/>
        </p:nvSpPr>
        <p:spPr>
          <a:xfrm>
            <a:off x="5126425" y="228371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https://forms.gle/vXLZ8Au5fhM5du6j9</a:t>
            </a:r>
          </a:p>
        </p:txBody>
      </p:sp>
      <p:sp>
        <p:nvSpPr>
          <p:cNvPr id="19" name="Seta em curva para cima 18"/>
          <p:cNvSpPr/>
          <p:nvPr/>
        </p:nvSpPr>
        <p:spPr>
          <a:xfrm rot="2096079">
            <a:off x="2889983" y="3923519"/>
            <a:ext cx="1838089" cy="8640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QUANTIDADE DE MATÉRIA - MOL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67306" y="706774"/>
            <a:ext cx="3304110" cy="3539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bIns="0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  <a:latin typeface="Russo One" charset="0"/>
              </a:rPr>
              <a:t>NÚMERO DE AVOGADRO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042989" y="1343546"/>
            <a:ext cx="70580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charset="0"/>
                <a:cs typeface="Arial" pitchFamily="34" charset="0"/>
              </a:rPr>
              <a:t>É o número de entidades</a:t>
            </a:r>
          </a:p>
          <a:p>
            <a:pPr algn="ctr">
              <a:lnSpc>
                <a:spcPct val="150000"/>
              </a:lnSpc>
            </a:pPr>
            <a:r>
              <a:rPr lang="pt-BR" alt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charset="0"/>
                <a:cs typeface="Arial" pitchFamily="34" charset="0"/>
              </a:rPr>
              <a:t>(moléculas ou átomos) existentes em uma massa, em gramas, igual </a:t>
            </a:r>
          </a:p>
          <a:p>
            <a:pPr algn="ctr">
              <a:lnSpc>
                <a:spcPct val="150000"/>
              </a:lnSpc>
            </a:pPr>
            <a:r>
              <a:rPr lang="pt-BR" alt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charset="0"/>
                <a:cs typeface="Arial" pitchFamily="34" charset="0"/>
              </a:rPr>
              <a:t>à massa molecular ou massa atômica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461172" y="4043848"/>
            <a:ext cx="6221656" cy="400110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  <a:latin typeface="Russo One" charset="0"/>
                <a:cs typeface="Arial" charset="0"/>
              </a:rPr>
              <a:t>Este número é igual a 6,02 x 10</a:t>
            </a:r>
            <a:r>
              <a:rPr lang="pt-BR" sz="2000" b="1" baseline="30000" dirty="0">
                <a:solidFill>
                  <a:schemeClr val="tx1"/>
                </a:solidFill>
                <a:latin typeface="Russo One" charset="0"/>
                <a:cs typeface="Arial" charset="0"/>
              </a:rPr>
              <a:t>23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323528" y="2499742"/>
            <a:ext cx="792088" cy="7200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47664" y="2427734"/>
            <a:ext cx="792088" cy="7200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899592" y="2105620"/>
            <a:ext cx="864096" cy="826170"/>
          </a:xfrm>
          <a:prstGeom prst="ellipse">
            <a:avLst/>
          </a:pr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 b="1"/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665121" y="756979"/>
            <a:ext cx="6011336" cy="1154675"/>
          </a:xfrm>
          <a:prstGeom prst="rect">
            <a:avLst/>
          </a:prstGeom>
          <a:noFill/>
          <a:ln w="38100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  <a:cs typeface="Arial" charset="0"/>
              </a:rPr>
              <a:t>Em uma massa de 56 g de átomos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  <a:cs typeface="Arial" charset="0"/>
              </a:rPr>
              <a:t>de ferro (peso atômico 56 u.)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  <a:cs typeface="Arial" charset="0"/>
              </a:rPr>
              <a:t>existem 6,02 x 10</a:t>
            </a:r>
            <a:r>
              <a:rPr lang="pt-BR" sz="1600" baseline="30000" dirty="0">
                <a:solidFill>
                  <a:schemeClr val="tx1"/>
                </a:solidFill>
                <a:latin typeface="Russo One" charset="0"/>
                <a:cs typeface="Arial" charset="0"/>
              </a:rPr>
              <a:t>23</a:t>
            </a:r>
            <a:r>
              <a:rPr lang="pt-BR" sz="1600" dirty="0">
                <a:solidFill>
                  <a:schemeClr val="tx1"/>
                </a:solidFill>
                <a:latin typeface="Russo One" charset="0"/>
                <a:cs typeface="Arial" charset="0"/>
              </a:rPr>
              <a:t> átomos de ferro </a:t>
            </a:r>
          </a:p>
        </p:txBody>
      </p:sp>
      <p:sp>
        <p:nvSpPr>
          <p:cNvPr id="20485" name="Oval 8"/>
          <p:cNvSpPr>
            <a:spLocks noChangeArrowheads="1"/>
          </p:cNvSpPr>
          <p:nvPr/>
        </p:nvSpPr>
        <p:spPr bwMode="auto">
          <a:xfrm>
            <a:off x="2411760" y="771550"/>
            <a:ext cx="1223962" cy="1114202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 altLang="pt-BR" b="1"/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2627784" y="987574"/>
            <a:ext cx="737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3600" b="1" dirty="0">
                <a:solidFill>
                  <a:schemeClr val="bg1"/>
                </a:solidFill>
                <a:latin typeface="Arrus Blk BT" pitchFamily="18" charset="0"/>
              </a:rPr>
              <a:t>Fe</a:t>
            </a:r>
          </a:p>
        </p:txBody>
      </p: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323850" y="2211710"/>
            <a:ext cx="7162430" cy="1338139"/>
            <a:chOff x="323627" y="2361606"/>
            <a:chExt cx="7163275" cy="1783419"/>
          </a:xfrm>
          <a:noFill/>
        </p:grpSpPr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1475569" y="2606120"/>
              <a:ext cx="6011333" cy="1538905"/>
            </a:xfrm>
            <a:prstGeom prst="rect">
              <a:avLst/>
            </a:prstGeom>
            <a:grpFill/>
            <a:ln w="28575">
              <a:noFill/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pt-BR" sz="16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Em uma massa igual a 18g de H</a:t>
              </a:r>
              <a:r>
                <a:rPr lang="pt-BR" sz="1600" baseline="-250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2</a:t>
              </a:r>
              <a:r>
                <a:rPr lang="pt-BR" sz="16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O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pt-BR" sz="16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(massa molecular 18 u)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pt-BR" sz="16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existem 6,02 x 10</a:t>
              </a:r>
              <a:r>
                <a:rPr lang="pt-BR" sz="1600" baseline="300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23</a:t>
              </a:r>
              <a:r>
                <a:rPr lang="pt-BR" sz="1600" dirty="0">
                  <a:solidFill>
                    <a:schemeClr val="tx1"/>
                  </a:solidFill>
                  <a:latin typeface="Russo One" charset="0"/>
                  <a:cs typeface="Arial" charset="0"/>
                </a:rPr>
                <a:t> moléculas de água.</a:t>
              </a:r>
            </a:p>
          </p:txBody>
        </p:sp>
        <p:grpSp>
          <p:nvGrpSpPr>
            <p:cNvPr id="4" name="Grupo 1"/>
            <p:cNvGrpSpPr>
              <a:grpSpLocks/>
            </p:cNvGrpSpPr>
            <p:nvPr/>
          </p:nvGrpSpPr>
          <p:grpSpPr bwMode="auto">
            <a:xfrm>
              <a:off x="323627" y="2361606"/>
              <a:ext cx="2016125" cy="1643458"/>
              <a:chOff x="215454" y="2337680"/>
              <a:chExt cx="2016125" cy="1643458"/>
            </a:xfrm>
            <a:grpFill/>
          </p:grpSpPr>
          <p:sp>
            <p:nvSpPr>
              <p:cNvPr id="20495" name="Oval 10"/>
              <p:cNvSpPr>
                <a:spLocks noChangeArrowheads="1"/>
              </p:cNvSpPr>
              <p:nvPr/>
            </p:nvSpPr>
            <p:spPr bwMode="auto">
              <a:xfrm>
                <a:off x="791716" y="2707963"/>
                <a:ext cx="914400" cy="9144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altLang="pt-BR" sz="1600">
                  <a:solidFill>
                    <a:schemeClr val="tx1"/>
                  </a:solidFill>
                  <a:latin typeface="Russo One" charset="0"/>
                </a:endParaRPr>
              </a:p>
            </p:txBody>
          </p:sp>
          <p:sp>
            <p:nvSpPr>
              <p:cNvPr id="20496" name="Oval 11"/>
              <p:cNvSpPr>
                <a:spLocks noChangeArrowheads="1"/>
              </p:cNvSpPr>
              <p:nvPr/>
            </p:nvSpPr>
            <p:spPr bwMode="auto">
              <a:xfrm>
                <a:off x="215454" y="3211201"/>
                <a:ext cx="769937" cy="76993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altLang="pt-BR" sz="1600">
                  <a:solidFill>
                    <a:schemeClr val="tx1"/>
                  </a:solidFill>
                  <a:latin typeface="Russo One" charset="0"/>
                </a:endParaRPr>
              </a:p>
            </p:txBody>
          </p:sp>
          <p:sp>
            <p:nvSpPr>
              <p:cNvPr id="20497" name="Text Box 12"/>
              <p:cNvSpPr txBox="1">
                <a:spLocks noChangeArrowheads="1"/>
              </p:cNvSpPr>
              <p:nvPr/>
            </p:nvSpPr>
            <p:spPr bwMode="auto">
              <a:xfrm>
                <a:off x="324795" y="2767894"/>
                <a:ext cx="494105" cy="779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altLang="pt-BR" sz="3200">
                    <a:solidFill>
                      <a:schemeClr val="tx1"/>
                    </a:solidFill>
                    <a:latin typeface="Russo One" charset="0"/>
                  </a:rPr>
                  <a:t>H</a:t>
                </a:r>
              </a:p>
            </p:txBody>
          </p:sp>
          <p:sp>
            <p:nvSpPr>
              <p:cNvPr id="20498" name="Oval 13"/>
              <p:cNvSpPr>
                <a:spLocks noChangeArrowheads="1"/>
              </p:cNvSpPr>
              <p:nvPr/>
            </p:nvSpPr>
            <p:spPr bwMode="auto">
              <a:xfrm>
                <a:off x="1461641" y="3161988"/>
                <a:ext cx="769938" cy="76993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altLang="pt-BR" sz="1600">
                  <a:solidFill>
                    <a:schemeClr val="tx1"/>
                  </a:solidFill>
                  <a:latin typeface="Russo One" charset="0"/>
                </a:endParaRPr>
              </a:p>
            </p:txBody>
          </p:sp>
          <p:sp>
            <p:nvSpPr>
              <p:cNvPr id="20499" name="Text Box 14"/>
              <p:cNvSpPr txBox="1">
                <a:spLocks noChangeArrowheads="1"/>
              </p:cNvSpPr>
              <p:nvPr/>
            </p:nvSpPr>
            <p:spPr bwMode="auto">
              <a:xfrm>
                <a:off x="1570983" y="2718680"/>
                <a:ext cx="494105" cy="77936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altLang="pt-BR" sz="3200" dirty="0">
                    <a:solidFill>
                      <a:schemeClr val="tx1"/>
                    </a:solidFill>
                    <a:latin typeface="Russo One" charset="0"/>
                  </a:rPr>
                  <a:t>H</a:t>
                </a:r>
              </a:p>
            </p:txBody>
          </p:sp>
          <p:sp>
            <p:nvSpPr>
              <p:cNvPr id="20500" name="Text Box 15"/>
              <p:cNvSpPr txBox="1">
                <a:spLocks noChangeArrowheads="1"/>
              </p:cNvSpPr>
              <p:nvPr/>
            </p:nvSpPr>
            <p:spPr bwMode="auto">
              <a:xfrm>
                <a:off x="978908" y="2337680"/>
                <a:ext cx="481279" cy="77936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altLang="pt-BR" sz="3200" dirty="0">
                    <a:solidFill>
                      <a:schemeClr val="tx1"/>
                    </a:solidFill>
                    <a:latin typeface="Russo One" charset="0"/>
                  </a:rPr>
                  <a:t>O</a:t>
                </a:r>
              </a:p>
            </p:txBody>
          </p:sp>
        </p:grpSp>
      </p:grp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1705935" y="3945615"/>
            <a:ext cx="6020162" cy="426335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  <a:cs typeface="Arial" charset="0"/>
              </a:rPr>
              <a:t>A quantidade 6,02 x 10</a:t>
            </a:r>
            <a:r>
              <a:rPr lang="pt-BR" sz="1600" baseline="30000" dirty="0">
                <a:solidFill>
                  <a:schemeClr val="tx1"/>
                </a:solidFill>
                <a:latin typeface="Russo One" charset="0"/>
                <a:cs typeface="Arial" charset="0"/>
              </a:rPr>
              <a:t>23</a:t>
            </a:r>
            <a:r>
              <a:rPr lang="pt-BR" sz="1600" dirty="0">
                <a:solidFill>
                  <a:schemeClr val="tx1"/>
                </a:solidFill>
                <a:latin typeface="Russo One" charset="0"/>
                <a:cs typeface="Arial" charset="0"/>
              </a:rPr>
              <a:t> é chamada de MOL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1258888" y="33338"/>
            <a:ext cx="6697662" cy="172759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solidFill>
                <a:schemeClr val="tx1"/>
              </a:solidFill>
            </a:endParaRPr>
          </a:p>
        </p:txBody>
      </p:sp>
      <p:sp>
        <p:nvSpPr>
          <p:cNvPr id="22541" name="Rectangle 14"/>
          <p:cNvSpPr>
            <a:spLocks noChangeArrowheads="1"/>
          </p:cNvSpPr>
          <p:nvPr/>
        </p:nvSpPr>
        <p:spPr bwMode="auto">
          <a:xfrm>
            <a:off x="179512" y="1052205"/>
            <a:ext cx="8785225" cy="33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>
              <a:lnSpc>
                <a:spcPct val="12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01)  Em  uma  amostra de  1,15 g de átomos de sódio, o número de átomos é igual a:</a:t>
            </a:r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4427984" y="1707654"/>
            <a:ext cx="3627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Dado: Peso atômico do sódio = 23u</a:t>
            </a: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882991" y="2529394"/>
            <a:ext cx="137409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a) 6,0 x 10</a:t>
            </a:r>
            <a:r>
              <a:rPr lang="pt-BR" altLang="pt-BR" b="1" baseline="30000">
                <a:solidFill>
                  <a:schemeClr val="tx1"/>
                </a:solidFill>
                <a:latin typeface="Arial Black" pitchFamily="34" charset="0"/>
              </a:rPr>
              <a:t>23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b) 3,0 x 10</a:t>
            </a:r>
            <a:r>
              <a:rPr lang="pt-BR" altLang="pt-BR" b="1" baseline="30000">
                <a:solidFill>
                  <a:schemeClr val="tx1"/>
                </a:solidFill>
                <a:latin typeface="Arial Black" pitchFamily="34" charset="0"/>
              </a:rPr>
              <a:t>23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c) 6,0 x 10</a:t>
            </a:r>
            <a:r>
              <a:rPr lang="pt-BR" altLang="pt-BR" b="1" baseline="30000">
                <a:solidFill>
                  <a:schemeClr val="tx1"/>
                </a:solidFill>
                <a:latin typeface="Arial Black" pitchFamily="34" charset="0"/>
              </a:rPr>
              <a:t>22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d) 3,0 x 10</a:t>
            </a:r>
            <a:r>
              <a:rPr lang="pt-BR" altLang="pt-BR" b="1" baseline="30000">
                <a:solidFill>
                  <a:schemeClr val="tx1"/>
                </a:solidFill>
                <a:latin typeface="Arial Black" pitchFamily="34" charset="0"/>
              </a:rPr>
              <a:t>22</a:t>
            </a:r>
          </a:p>
          <a:p>
            <a:pPr algn="just">
              <a:lnSpc>
                <a:spcPct val="160000"/>
              </a:lnSpc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e) 1,0 x 10</a:t>
            </a:r>
            <a:r>
              <a:rPr lang="pt-BR" altLang="pt-BR" b="1" baseline="30000">
                <a:solidFill>
                  <a:schemeClr val="tx1"/>
                </a:solidFill>
                <a:latin typeface="Arial Black" pitchFamily="34" charset="0"/>
              </a:rPr>
              <a:t>22</a:t>
            </a: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5502276" y="2625328"/>
            <a:ext cx="1268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6 x 10</a:t>
            </a:r>
            <a:r>
              <a:rPr lang="pt-BR" altLang="pt-BR" sz="2000" b="1" baseline="30000">
                <a:solidFill>
                  <a:srgbClr val="FFFF00"/>
                </a:solidFill>
                <a:latin typeface="Arial Black" pitchFamily="34" charset="0"/>
              </a:rPr>
              <a:t>23</a:t>
            </a: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3598863" y="2625328"/>
            <a:ext cx="699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23g</a:t>
            </a: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3286126" y="3039666"/>
            <a:ext cx="9557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1,15g</a:t>
            </a:r>
          </a:p>
        </p:txBody>
      </p:sp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5791200" y="3039666"/>
            <a:ext cx="35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>
            <a:off x="4435476" y="2783681"/>
            <a:ext cx="1008063" cy="0"/>
          </a:xfrm>
          <a:prstGeom prst="line">
            <a:avLst/>
          </a:prstGeom>
          <a:noFill/>
          <a:ln w="57150" cmpd="thickThin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4435476" y="3219450"/>
            <a:ext cx="1008063" cy="0"/>
          </a:xfrm>
          <a:prstGeom prst="line">
            <a:avLst/>
          </a:prstGeom>
          <a:noFill/>
          <a:ln w="57150" cmpd="thickThin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grpSp>
        <p:nvGrpSpPr>
          <p:cNvPr id="2" name="Grupo 56"/>
          <p:cNvGrpSpPr>
            <a:grpSpLocks/>
          </p:cNvGrpSpPr>
          <p:nvPr/>
        </p:nvGrpSpPr>
        <p:grpSpPr bwMode="auto">
          <a:xfrm>
            <a:off x="3535363" y="3524250"/>
            <a:ext cx="3257490" cy="400114"/>
            <a:chOff x="4028887" y="4987920"/>
            <a:chExt cx="3257396" cy="533564"/>
          </a:xfrm>
        </p:grpSpPr>
        <p:sp>
          <p:nvSpPr>
            <p:cNvPr id="22567" name="Text Box 36"/>
            <p:cNvSpPr txBox="1">
              <a:spLocks noChangeArrowheads="1"/>
            </p:cNvSpPr>
            <p:nvPr/>
          </p:nvSpPr>
          <p:spPr bwMode="auto">
            <a:xfrm>
              <a:off x="4028887" y="4987925"/>
              <a:ext cx="971713" cy="533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23 </a:t>
              </a:r>
              <a:r>
                <a:rPr lang="pt-BR" altLang="pt-BR" sz="1200" b="1">
                  <a:solidFill>
                    <a:srgbClr val="FFFF00"/>
                  </a:solidFill>
                  <a:latin typeface="Arial Black" pitchFamily="34" charset="0"/>
                </a:rPr>
                <a:t>x</a:t>
              </a:r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 n</a:t>
              </a:r>
            </a:p>
          </p:txBody>
        </p:sp>
        <p:sp>
          <p:nvSpPr>
            <p:cNvPr id="22568" name="Text Box 38"/>
            <p:cNvSpPr txBox="1">
              <a:spLocks noChangeArrowheads="1"/>
            </p:cNvSpPr>
            <p:nvPr/>
          </p:nvSpPr>
          <p:spPr bwMode="auto">
            <a:xfrm>
              <a:off x="4932363" y="4987924"/>
              <a:ext cx="354574" cy="533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22569" name="Text Box 39"/>
            <p:cNvSpPr txBox="1">
              <a:spLocks noChangeArrowheads="1"/>
            </p:cNvSpPr>
            <p:nvPr/>
          </p:nvSpPr>
          <p:spPr bwMode="auto">
            <a:xfrm>
              <a:off x="5214942" y="4987920"/>
              <a:ext cx="2071341" cy="533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1,15 </a:t>
              </a:r>
              <a:r>
                <a:rPr lang="pt-BR" altLang="pt-BR" sz="1200" b="1">
                  <a:solidFill>
                    <a:srgbClr val="FFFF00"/>
                  </a:solidFill>
                  <a:latin typeface="Arial Black" pitchFamily="34" charset="0"/>
                </a:rPr>
                <a:t>x</a:t>
              </a:r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 6 </a:t>
              </a:r>
              <a:r>
                <a:rPr lang="pt-BR" altLang="pt-BR" sz="1200" b="1">
                  <a:solidFill>
                    <a:srgbClr val="FFFF00"/>
                  </a:solidFill>
                  <a:latin typeface="Arial Black" pitchFamily="34" charset="0"/>
                </a:rPr>
                <a:t>x</a:t>
              </a:r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 10</a:t>
              </a:r>
              <a:r>
                <a:rPr lang="pt-BR" altLang="pt-BR" sz="2000" b="1" baseline="30000">
                  <a:solidFill>
                    <a:srgbClr val="FFFF00"/>
                  </a:solidFill>
                  <a:latin typeface="Arial Black" pitchFamily="34" charset="0"/>
                </a:rPr>
                <a:t>23</a:t>
              </a:r>
            </a:p>
          </p:txBody>
        </p:sp>
      </p:grpSp>
      <p:sp>
        <p:nvSpPr>
          <p:cNvPr id="25648" name="AutoShape 48"/>
          <p:cNvSpPr>
            <a:spLocks noChangeArrowheads="1"/>
          </p:cNvSpPr>
          <p:nvPr/>
        </p:nvSpPr>
        <p:spPr bwMode="auto">
          <a:xfrm>
            <a:off x="5808664" y="4264819"/>
            <a:ext cx="574675" cy="142875"/>
          </a:xfrm>
          <a:prstGeom prst="rightArrow">
            <a:avLst>
              <a:gd name="adj1" fmla="val 50000"/>
              <a:gd name="adj2" fmla="val 75417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sz="2000" b="1">
              <a:latin typeface="Arial Black" pitchFamily="34" charset="0"/>
            </a:endParaRPr>
          </a:p>
        </p:txBody>
      </p:sp>
      <p:grpSp>
        <p:nvGrpSpPr>
          <p:cNvPr id="3" name="Grupo 52"/>
          <p:cNvGrpSpPr>
            <a:grpSpLocks/>
          </p:cNvGrpSpPr>
          <p:nvPr/>
        </p:nvGrpSpPr>
        <p:grpSpPr bwMode="auto">
          <a:xfrm>
            <a:off x="6413501" y="4179093"/>
            <a:ext cx="1869996" cy="419154"/>
            <a:chOff x="6907213" y="5805488"/>
            <a:chExt cx="1869879" cy="558950"/>
          </a:xfrm>
        </p:grpSpPr>
        <p:sp>
          <p:nvSpPr>
            <p:cNvPr id="22564" name="Text Box 49"/>
            <p:cNvSpPr txBox="1">
              <a:spLocks noChangeArrowheads="1"/>
            </p:cNvSpPr>
            <p:nvPr/>
          </p:nvSpPr>
          <p:spPr bwMode="auto">
            <a:xfrm>
              <a:off x="6907213" y="5805488"/>
              <a:ext cx="356166" cy="533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n</a:t>
              </a:r>
            </a:p>
          </p:txBody>
        </p:sp>
        <p:sp>
          <p:nvSpPr>
            <p:cNvPr id="22565" name="Text Box 50"/>
            <p:cNvSpPr txBox="1">
              <a:spLocks noChangeArrowheads="1"/>
            </p:cNvSpPr>
            <p:nvPr/>
          </p:nvSpPr>
          <p:spPr bwMode="auto">
            <a:xfrm>
              <a:off x="7211418" y="5830884"/>
              <a:ext cx="354562" cy="533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22566" name="Text Box 51"/>
            <p:cNvSpPr txBox="1">
              <a:spLocks noChangeArrowheads="1"/>
            </p:cNvSpPr>
            <p:nvPr/>
          </p:nvSpPr>
          <p:spPr bwMode="auto">
            <a:xfrm>
              <a:off x="7508875" y="5805489"/>
              <a:ext cx="1268217" cy="533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3 x 10</a:t>
              </a:r>
              <a:r>
                <a:rPr lang="pt-BR" altLang="pt-BR" sz="2000" b="1" baseline="30000">
                  <a:solidFill>
                    <a:srgbClr val="FFFF00"/>
                  </a:solidFill>
                  <a:latin typeface="Arial Black" pitchFamily="34" charset="0"/>
                </a:rPr>
                <a:t>22</a:t>
              </a:r>
            </a:p>
          </p:txBody>
        </p:sp>
      </p:grpSp>
      <p:grpSp>
        <p:nvGrpSpPr>
          <p:cNvPr id="4" name="Grupo 55"/>
          <p:cNvGrpSpPr>
            <a:grpSpLocks/>
          </p:cNvGrpSpPr>
          <p:nvPr/>
        </p:nvGrpSpPr>
        <p:grpSpPr bwMode="auto">
          <a:xfrm>
            <a:off x="3294062" y="4029074"/>
            <a:ext cx="2152031" cy="778707"/>
            <a:chOff x="3787184" y="5661022"/>
            <a:chExt cx="2153400" cy="1038345"/>
          </a:xfrm>
        </p:grpSpPr>
        <p:sp>
          <p:nvSpPr>
            <p:cNvPr id="22559" name="Text Box 42"/>
            <p:cNvSpPr txBox="1">
              <a:spLocks noChangeArrowheads="1"/>
            </p:cNvSpPr>
            <p:nvPr/>
          </p:nvSpPr>
          <p:spPr bwMode="auto">
            <a:xfrm>
              <a:off x="4846638" y="6165851"/>
              <a:ext cx="528045" cy="533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23</a:t>
              </a:r>
            </a:p>
          </p:txBody>
        </p:sp>
        <p:sp>
          <p:nvSpPr>
            <p:cNvPr id="22560" name="Text Box 43"/>
            <p:cNvSpPr txBox="1">
              <a:spLocks noChangeArrowheads="1"/>
            </p:cNvSpPr>
            <p:nvPr/>
          </p:nvSpPr>
          <p:spPr bwMode="auto">
            <a:xfrm>
              <a:off x="3787184" y="5857889"/>
              <a:ext cx="356415" cy="533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n</a:t>
              </a:r>
            </a:p>
          </p:txBody>
        </p:sp>
        <p:sp>
          <p:nvSpPr>
            <p:cNvPr id="22561" name="Text Box 44"/>
            <p:cNvSpPr txBox="1">
              <a:spLocks noChangeArrowheads="1"/>
            </p:cNvSpPr>
            <p:nvPr/>
          </p:nvSpPr>
          <p:spPr bwMode="auto">
            <a:xfrm>
              <a:off x="4074540" y="5886407"/>
              <a:ext cx="354810" cy="533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22562" name="Text Box 45"/>
            <p:cNvSpPr txBox="1">
              <a:spLocks noChangeArrowheads="1"/>
            </p:cNvSpPr>
            <p:nvPr/>
          </p:nvSpPr>
          <p:spPr bwMode="auto">
            <a:xfrm>
              <a:off x="4414838" y="5661022"/>
              <a:ext cx="1525746" cy="533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FFFF00"/>
                  </a:solidFill>
                  <a:latin typeface="Arial Black" pitchFamily="34" charset="0"/>
                </a:rPr>
                <a:t>6,9 x 10</a:t>
              </a:r>
              <a:r>
                <a:rPr lang="pt-BR" altLang="pt-BR" sz="2000" b="1" baseline="30000">
                  <a:solidFill>
                    <a:srgbClr val="FFFF00"/>
                  </a:solidFill>
                  <a:latin typeface="Arial Black" pitchFamily="34" charset="0"/>
                </a:rPr>
                <a:t>23</a:t>
              </a:r>
            </a:p>
          </p:txBody>
        </p:sp>
        <p:cxnSp>
          <p:nvCxnSpPr>
            <p:cNvPr id="55" name="Conector reto 54"/>
            <p:cNvCxnSpPr/>
            <p:nvPr/>
          </p:nvCxnSpPr>
          <p:spPr>
            <a:xfrm>
              <a:off x="4500424" y="6072215"/>
              <a:ext cx="1358176" cy="158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autoRev="1" fill="hold"/>
                                        <p:tgtEl>
                                          <p:spTgt spid="25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autoRev="1" fill="hold"/>
                                        <p:tgtEl>
                                          <p:spTgt spid="25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25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7" grpId="0"/>
      <p:bldP spid="25629" grpId="0"/>
      <p:bldP spid="25630" grpId="0"/>
      <p:bldP spid="25631" grpId="0"/>
      <p:bldP spid="25632" grpId="0" animBg="1"/>
      <p:bldP spid="25633" grpId="0" animBg="1"/>
      <p:bldP spid="256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/>
          <p:cNvSpPr>
            <a:spLocks noChangeArrowheads="1"/>
          </p:cNvSpPr>
          <p:nvPr/>
        </p:nvSpPr>
        <p:spPr bwMode="auto">
          <a:xfrm>
            <a:off x="539552" y="363272"/>
            <a:ext cx="8353624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ct val="130000"/>
              </a:lnSpc>
              <a:buAutoNum type="arabicParenR" startAt="2"/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3,0 x 10</a:t>
            </a:r>
            <a:r>
              <a:rPr lang="pt-BR" altLang="pt-BR" baseline="30000" dirty="0">
                <a:solidFill>
                  <a:schemeClr val="tx1"/>
                </a:solidFill>
                <a:latin typeface="Russo One" charset="0"/>
              </a:rPr>
              <a:t>23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 moléculas  de  certa  substância “A” têm massa igual à  14 g.  </a:t>
            </a:r>
          </a:p>
          <a:p>
            <a:pPr marL="342900" indent="-342900"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A massa  molar  dessa  substância é: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952735" y="1223630"/>
            <a:ext cx="156004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a)  56 g / mol.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b)  28 g / mol.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c)  26 g / mol.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d)  14 g / mol.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e)  7,0 g / mol.</a:t>
            </a:r>
          </a:p>
        </p:txBody>
      </p: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3563938" y="1275160"/>
            <a:ext cx="3905344" cy="307777"/>
            <a:chOff x="3563938" y="1700213"/>
            <a:chExt cx="3904677" cy="409754"/>
          </a:xfrm>
        </p:grpSpPr>
        <p:sp>
          <p:nvSpPr>
            <p:cNvPr id="23570" name="Text Box 14"/>
            <p:cNvSpPr txBox="1">
              <a:spLocks noChangeArrowheads="1"/>
            </p:cNvSpPr>
            <p:nvPr/>
          </p:nvSpPr>
          <p:spPr bwMode="auto">
            <a:xfrm>
              <a:off x="3563938" y="1700213"/>
              <a:ext cx="822520" cy="409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massa</a:t>
              </a:r>
            </a:p>
          </p:txBody>
        </p:sp>
        <p:sp>
          <p:nvSpPr>
            <p:cNvPr id="23571" name="AutoShape 15"/>
            <p:cNvSpPr>
              <a:spLocks noChangeArrowheads="1"/>
            </p:cNvSpPr>
            <p:nvPr/>
          </p:nvSpPr>
          <p:spPr bwMode="auto">
            <a:xfrm>
              <a:off x="4840288" y="1776929"/>
              <a:ext cx="792162" cy="215900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altLang="pt-BR" b="1">
                <a:latin typeface="Arial Black" pitchFamily="34" charset="0"/>
              </a:endParaRPr>
            </a:p>
          </p:txBody>
        </p:sp>
        <p:sp>
          <p:nvSpPr>
            <p:cNvPr id="23572" name="Text Box 16"/>
            <p:cNvSpPr txBox="1">
              <a:spLocks noChangeArrowheads="1"/>
            </p:cNvSpPr>
            <p:nvPr/>
          </p:nvSpPr>
          <p:spPr bwMode="auto">
            <a:xfrm>
              <a:off x="5724525" y="1700213"/>
              <a:ext cx="1744090" cy="409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nº de moléculas</a:t>
              </a:r>
            </a:p>
          </p:txBody>
        </p:sp>
      </p:grp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176964" y="1707356"/>
            <a:ext cx="9444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6 x 10</a:t>
            </a:r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</a:rPr>
              <a:t>23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840163" y="1707356"/>
            <a:ext cx="474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Mg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3840163" y="2031206"/>
            <a:ext cx="545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14g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6176964" y="2032398"/>
            <a:ext cx="9444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3 x 10</a:t>
            </a:r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</a:rPr>
              <a:t>23</a:t>
            </a:r>
          </a:p>
        </p:txBody>
      </p:sp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3779838" y="2516983"/>
            <a:ext cx="2881312" cy="753784"/>
            <a:chOff x="3779838" y="3355281"/>
            <a:chExt cx="2880543" cy="1006120"/>
          </a:xfrm>
        </p:grpSpPr>
        <p:sp>
          <p:nvSpPr>
            <p:cNvPr id="23563" name="Text Box 21"/>
            <p:cNvSpPr txBox="1">
              <a:spLocks noChangeArrowheads="1"/>
            </p:cNvSpPr>
            <p:nvPr/>
          </p:nvSpPr>
          <p:spPr bwMode="auto">
            <a:xfrm>
              <a:off x="4643438" y="3620394"/>
              <a:ext cx="303207" cy="41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23564" name="Text Box 24"/>
            <p:cNvSpPr txBox="1">
              <a:spLocks noChangeArrowheads="1"/>
            </p:cNvSpPr>
            <p:nvPr/>
          </p:nvSpPr>
          <p:spPr bwMode="auto">
            <a:xfrm>
              <a:off x="5132388" y="3355281"/>
              <a:ext cx="944237" cy="41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6 x 10</a:t>
              </a:r>
              <a:r>
                <a:rPr lang="pt-BR" altLang="pt-BR" b="1" baseline="30000">
                  <a:solidFill>
                    <a:srgbClr val="FFFF00"/>
                  </a:solidFill>
                  <a:latin typeface="Arial Black" pitchFamily="34" charset="0"/>
                </a:rPr>
                <a:t>23</a:t>
              </a:r>
            </a:p>
          </p:txBody>
        </p:sp>
        <p:sp>
          <p:nvSpPr>
            <p:cNvPr id="23565" name="Text Box 26"/>
            <p:cNvSpPr txBox="1">
              <a:spLocks noChangeArrowheads="1"/>
            </p:cNvSpPr>
            <p:nvPr/>
          </p:nvSpPr>
          <p:spPr bwMode="auto">
            <a:xfrm>
              <a:off x="3974582" y="3355281"/>
              <a:ext cx="354489" cy="41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23566" name="Text Box 27"/>
            <p:cNvSpPr txBox="1">
              <a:spLocks noChangeArrowheads="1"/>
            </p:cNvSpPr>
            <p:nvPr/>
          </p:nvSpPr>
          <p:spPr bwMode="auto">
            <a:xfrm>
              <a:off x="3929698" y="3950593"/>
              <a:ext cx="425003" cy="41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14</a:t>
              </a:r>
            </a:p>
          </p:txBody>
        </p:sp>
        <p:sp>
          <p:nvSpPr>
            <p:cNvPr id="23567" name="Text Box 28"/>
            <p:cNvSpPr txBox="1">
              <a:spLocks noChangeArrowheads="1"/>
            </p:cNvSpPr>
            <p:nvPr/>
          </p:nvSpPr>
          <p:spPr bwMode="auto">
            <a:xfrm>
              <a:off x="5148263" y="3950592"/>
              <a:ext cx="944237" cy="41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3 x 10</a:t>
              </a:r>
              <a:r>
                <a:rPr lang="pt-BR" altLang="pt-BR" b="1" baseline="30000">
                  <a:solidFill>
                    <a:srgbClr val="FFFF00"/>
                  </a:solidFill>
                  <a:latin typeface="Arial Black" pitchFamily="34" charset="0"/>
                </a:rPr>
                <a:t>23</a:t>
              </a:r>
            </a:p>
          </p:txBody>
        </p:sp>
        <p:sp>
          <p:nvSpPr>
            <p:cNvPr id="23568" name="Line 30"/>
            <p:cNvSpPr>
              <a:spLocks noChangeShapeType="1"/>
            </p:cNvSpPr>
            <p:nvPr/>
          </p:nvSpPr>
          <p:spPr bwMode="auto">
            <a:xfrm>
              <a:off x="3779838" y="3805059"/>
              <a:ext cx="79216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3569" name="Line 31"/>
            <p:cNvSpPr>
              <a:spLocks noChangeShapeType="1"/>
            </p:cNvSpPr>
            <p:nvPr/>
          </p:nvSpPr>
          <p:spPr bwMode="auto">
            <a:xfrm>
              <a:off x="5076056" y="3805059"/>
              <a:ext cx="15843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524" name="Text Box 44"/>
          <p:cNvSpPr txBox="1">
            <a:spLocks noChangeArrowheads="1"/>
          </p:cNvSpPr>
          <p:nvPr/>
        </p:nvSpPr>
        <p:spPr bwMode="auto">
          <a:xfrm>
            <a:off x="3994150" y="3415904"/>
            <a:ext cx="1420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 = 28 g/mol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 autoRev="1" fill="hold"/>
                                        <p:tgtEl>
                                          <p:spTgt spid="20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1000" autoRev="1" fill="hold"/>
                                        <p:tgtEl>
                                          <p:spTgt spid="20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1000" autoRev="1" fill="hold"/>
                                        <p:tgtEl>
                                          <p:spTgt spid="20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7" grpId="0"/>
      <p:bldP spid="20499" grpId="0"/>
      <p:bldP spid="20500" grpId="0"/>
      <p:bldP spid="20502" grpId="0"/>
      <p:bldP spid="205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51520" y="858145"/>
            <a:ext cx="8693150" cy="4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03) Uma amostra de 12,04 x 10</a:t>
            </a:r>
            <a:r>
              <a:rPr lang="pt-BR" altLang="pt-BR" sz="1600" baseline="30000" dirty="0">
                <a:solidFill>
                  <a:schemeClr val="tx1"/>
                </a:solidFill>
                <a:latin typeface="Russo One" charset="0"/>
              </a:rPr>
              <a:t>23</a:t>
            </a: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 moléculas de H</a:t>
            </a:r>
            <a:r>
              <a:rPr lang="pt-BR" altLang="pt-BR" sz="1600" baseline="-25000" dirty="0">
                <a:solidFill>
                  <a:schemeClr val="tx1"/>
                </a:solidFill>
                <a:latin typeface="Russo One" charset="0"/>
              </a:rPr>
              <a:t>2</a:t>
            </a: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O contém: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991765" y="1653310"/>
            <a:ext cx="2255746" cy="1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a) 0,5 mol de água.</a:t>
            </a:r>
          </a:p>
          <a:p>
            <a:pPr algn="just">
              <a:lnSpc>
                <a:spcPct val="15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b) 1,0 mol de água.</a:t>
            </a:r>
          </a:p>
          <a:p>
            <a:pPr algn="just">
              <a:lnSpc>
                <a:spcPct val="15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c) 1,5 mols de água.</a:t>
            </a:r>
          </a:p>
          <a:p>
            <a:pPr algn="just">
              <a:lnSpc>
                <a:spcPct val="15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d) 2,0 mols de água.</a:t>
            </a:r>
          </a:p>
          <a:p>
            <a:pPr algn="just">
              <a:lnSpc>
                <a:spcPct val="15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Russo One" charset="0"/>
              </a:rPr>
              <a:t>e) 2,5 mols de água.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983039" y="2819400"/>
            <a:ext cx="9541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1 mol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430964" y="2819400"/>
            <a:ext cx="16962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6,02 x 10</a:t>
            </a:r>
            <a:r>
              <a:rPr lang="pt-BR" altLang="pt-BR" sz="2000" b="1" baseline="30000">
                <a:solidFill>
                  <a:srgbClr val="FFFF00"/>
                </a:solidFill>
                <a:latin typeface="Arial Black" pitchFamily="34" charset="0"/>
              </a:rPr>
              <a:t>23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445000" y="3251597"/>
            <a:ext cx="35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219825" y="3251597"/>
            <a:ext cx="18678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12,04 x 10</a:t>
            </a:r>
            <a:r>
              <a:rPr lang="pt-BR" altLang="pt-BR" sz="2000" b="1" baseline="30000">
                <a:solidFill>
                  <a:srgbClr val="FFFF00"/>
                </a:solidFill>
                <a:latin typeface="Arial Black" pitchFamily="34" charset="0"/>
              </a:rPr>
              <a:t>23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483100" y="3737372"/>
            <a:ext cx="28216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000" b="1">
                <a:solidFill>
                  <a:srgbClr val="FFFF00"/>
                </a:solidFill>
                <a:latin typeface="Arial Black" pitchFamily="34" charset="0"/>
              </a:rPr>
              <a:t>n = 2 mols de água</a:t>
            </a:r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5135563" y="2969419"/>
            <a:ext cx="1008062" cy="0"/>
          </a:xfrm>
          <a:prstGeom prst="line">
            <a:avLst/>
          </a:prstGeom>
          <a:noFill/>
          <a:ln w="57150" cmpd="thickThin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5135563" y="3401616"/>
            <a:ext cx="1008062" cy="0"/>
          </a:xfrm>
          <a:prstGeom prst="line">
            <a:avLst/>
          </a:prstGeom>
          <a:noFill/>
          <a:ln w="57150" cmpd="thickThin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7" name="AutoShape 14"/>
          <p:cNvSpPr>
            <a:spLocks noChangeArrowheads="1"/>
          </p:cNvSpPr>
          <p:nvPr/>
        </p:nvSpPr>
        <p:spPr bwMode="auto">
          <a:xfrm>
            <a:off x="1214438" y="214313"/>
            <a:ext cx="6697662" cy="172759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sz="2000" b="1">
              <a:latin typeface="Arial Black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autoRev="1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autoRev="1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0" grpId="0"/>
      <p:bldP spid="26632" grpId="0"/>
      <p:bldP spid="26633" grpId="0"/>
      <p:bldP spid="26635" grpId="0"/>
      <p:bldP spid="26636" grpId="0" animBg="1"/>
      <p:bldP spid="266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95535" y="232492"/>
            <a:ext cx="8605589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04) 0,4 mol de uma substância X</a:t>
            </a:r>
            <a:r>
              <a:rPr lang="pt-BR" altLang="pt-BR" baseline="-25000" dirty="0">
                <a:solidFill>
                  <a:schemeClr val="tx1"/>
                </a:solidFill>
                <a:latin typeface="Russo One" charset="0"/>
              </a:rPr>
              <a:t>2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 tem massa 64 g.  </a:t>
            </a:r>
          </a:p>
          <a:p>
            <a:pPr algn="just">
              <a:lnSpc>
                <a:spcPct val="12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A  massa molar do átomo de X é: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914509" y="791582"/>
            <a:ext cx="109356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  <a:tabLst>
                <a:tab pos="269875" algn="l"/>
              </a:tabLst>
            </a:pPr>
            <a:r>
              <a:rPr lang="en-US" altLang="pt-BR" b="1">
                <a:solidFill>
                  <a:schemeClr val="tx1"/>
                </a:solidFill>
                <a:latin typeface="Arial Black" pitchFamily="34" charset="0"/>
              </a:rPr>
              <a:t>a)  16g.</a:t>
            </a:r>
            <a:endParaRPr lang="pt-BR" altLang="pt-BR" b="1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  <a:tabLst>
                <a:tab pos="269875" algn="l"/>
              </a:tabLst>
            </a:pPr>
            <a:r>
              <a:rPr lang="en-US" altLang="pt-BR" b="1">
                <a:solidFill>
                  <a:schemeClr val="tx1"/>
                </a:solidFill>
                <a:latin typeface="Arial Black" pitchFamily="34" charset="0"/>
              </a:rPr>
              <a:t>b)  19g.</a:t>
            </a:r>
            <a:endParaRPr lang="pt-BR" altLang="pt-BR" b="1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  <a:tabLst>
                <a:tab pos="269875" algn="l"/>
              </a:tabLst>
            </a:pPr>
            <a:r>
              <a:rPr lang="en-US" altLang="pt-BR" b="1">
                <a:solidFill>
                  <a:schemeClr val="tx1"/>
                </a:solidFill>
                <a:latin typeface="Arial Black" pitchFamily="34" charset="0"/>
              </a:rPr>
              <a:t>c)  35,5g.</a:t>
            </a:r>
            <a:endParaRPr lang="pt-BR" altLang="pt-BR" b="1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  <a:tabLst>
                <a:tab pos="269875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d)  80g.</a:t>
            </a:r>
          </a:p>
          <a:p>
            <a:pPr algn="just">
              <a:lnSpc>
                <a:spcPct val="150000"/>
              </a:lnSpc>
              <a:tabLst>
                <a:tab pos="269875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e)  160g.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763963" y="58936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mol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4703763" y="672704"/>
            <a:ext cx="792162" cy="161925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703889" y="589360"/>
            <a:ext cx="822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massa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619500" y="941785"/>
            <a:ext cx="72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 mol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037263" y="941785"/>
            <a:ext cx="5341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 g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417889" y="1339454"/>
            <a:ext cx="9028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0,4 mol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991225" y="1339454"/>
            <a:ext cx="6046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64 g</a:t>
            </a:r>
          </a:p>
        </p:txBody>
      </p:sp>
      <p:grpSp>
        <p:nvGrpSpPr>
          <p:cNvPr id="2" name="Grupo 38"/>
          <p:cNvGrpSpPr>
            <a:grpSpLocks/>
          </p:cNvGrpSpPr>
          <p:nvPr/>
        </p:nvGrpSpPr>
        <p:grpSpPr bwMode="auto">
          <a:xfrm>
            <a:off x="2700339" y="1768080"/>
            <a:ext cx="1800225" cy="640540"/>
            <a:chOff x="2700338" y="3345420"/>
            <a:chExt cx="1800225" cy="854552"/>
          </a:xfrm>
        </p:grpSpPr>
        <p:sp>
          <p:nvSpPr>
            <p:cNvPr id="26654" name="Text Box 13"/>
            <p:cNvSpPr txBox="1">
              <a:spLocks noChangeArrowheads="1"/>
            </p:cNvSpPr>
            <p:nvPr/>
          </p:nvSpPr>
          <p:spPr bwMode="auto">
            <a:xfrm>
              <a:off x="3449230" y="3500439"/>
              <a:ext cx="303288" cy="41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26655" name="Text Box 14"/>
            <p:cNvSpPr txBox="1">
              <a:spLocks noChangeArrowheads="1"/>
            </p:cNvSpPr>
            <p:nvPr/>
          </p:nvSpPr>
          <p:spPr bwMode="auto">
            <a:xfrm>
              <a:off x="2843213" y="3345420"/>
              <a:ext cx="304892" cy="41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1</a:t>
              </a:r>
            </a:p>
          </p:txBody>
        </p:sp>
        <p:sp>
          <p:nvSpPr>
            <p:cNvPr id="26656" name="Text Box 15"/>
            <p:cNvSpPr txBox="1">
              <a:spLocks noChangeArrowheads="1"/>
            </p:cNvSpPr>
            <p:nvPr/>
          </p:nvSpPr>
          <p:spPr bwMode="auto">
            <a:xfrm>
              <a:off x="3924300" y="3345420"/>
              <a:ext cx="354584" cy="41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26657" name="Text Box 16"/>
            <p:cNvSpPr txBox="1">
              <a:spLocks noChangeArrowheads="1"/>
            </p:cNvSpPr>
            <p:nvPr/>
          </p:nvSpPr>
          <p:spPr bwMode="auto">
            <a:xfrm>
              <a:off x="2700338" y="3789363"/>
              <a:ext cx="484428" cy="41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0,4</a:t>
              </a:r>
            </a:p>
          </p:txBody>
        </p:sp>
        <p:sp>
          <p:nvSpPr>
            <p:cNvPr id="26658" name="Text Box 17"/>
            <p:cNvSpPr txBox="1">
              <a:spLocks noChangeArrowheads="1"/>
            </p:cNvSpPr>
            <p:nvPr/>
          </p:nvSpPr>
          <p:spPr bwMode="auto">
            <a:xfrm>
              <a:off x="3924300" y="3789362"/>
              <a:ext cx="425116" cy="410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64</a:t>
              </a:r>
            </a:p>
          </p:txBody>
        </p:sp>
        <p:sp>
          <p:nvSpPr>
            <p:cNvPr id="26659" name="Line 18"/>
            <p:cNvSpPr>
              <a:spLocks noChangeShapeType="1"/>
            </p:cNvSpPr>
            <p:nvPr/>
          </p:nvSpPr>
          <p:spPr bwMode="auto">
            <a:xfrm>
              <a:off x="2700338" y="3716338"/>
              <a:ext cx="6477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60" name="Line 19"/>
            <p:cNvSpPr>
              <a:spLocks noChangeShapeType="1"/>
            </p:cNvSpPr>
            <p:nvPr/>
          </p:nvSpPr>
          <p:spPr bwMode="auto">
            <a:xfrm>
              <a:off x="3852863" y="3716338"/>
              <a:ext cx="6477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4714876" y="1928813"/>
            <a:ext cx="792163" cy="161925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</a:endParaRPr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699126" y="1875235"/>
            <a:ext cx="1608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0,4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M  =  64</a:t>
            </a:r>
          </a:p>
        </p:txBody>
      </p:sp>
      <p:grpSp>
        <p:nvGrpSpPr>
          <p:cNvPr id="3" name="Grupo 39"/>
          <p:cNvGrpSpPr>
            <a:grpSpLocks/>
          </p:cNvGrpSpPr>
          <p:nvPr/>
        </p:nvGrpSpPr>
        <p:grpSpPr bwMode="auto">
          <a:xfrm>
            <a:off x="2643189" y="2464592"/>
            <a:ext cx="1577975" cy="584598"/>
            <a:chOff x="2714612" y="4345552"/>
            <a:chExt cx="1577980" cy="779967"/>
          </a:xfrm>
        </p:grpSpPr>
        <p:sp>
          <p:nvSpPr>
            <p:cNvPr id="26649" name="Text Box 27"/>
            <p:cNvSpPr txBox="1">
              <a:spLocks noChangeArrowheads="1"/>
            </p:cNvSpPr>
            <p:nvPr/>
          </p:nvSpPr>
          <p:spPr bwMode="auto">
            <a:xfrm>
              <a:off x="2714612" y="4500571"/>
              <a:ext cx="354585" cy="41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M</a:t>
              </a:r>
            </a:p>
          </p:txBody>
        </p:sp>
        <p:sp>
          <p:nvSpPr>
            <p:cNvPr id="26650" name="Text Box 28"/>
            <p:cNvSpPr txBox="1">
              <a:spLocks noChangeArrowheads="1"/>
            </p:cNvSpPr>
            <p:nvPr/>
          </p:nvSpPr>
          <p:spPr bwMode="auto">
            <a:xfrm>
              <a:off x="3060700" y="4530725"/>
              <a:ext cx="303289" cy="41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26651" name="Text Box 29"/>
            <p:cNvSpPr txBox="1">
              <a:spLocks noChangeArrowheads="1"/>
            </p:cNvSpPr>
            <p:nvPr/>
          </p:nvSpPr>
          <p:spPr bwMode="auto">
            <a:xfrm>
              <a:off x="3627438" y="4345552"/>
              <a:ext cx="425117" cy="41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64</a:t>
              </a:r>
            </a:p>
          </p:txBody>
        </p:sp>
        <p:sp>
          <p:nvSpPr>
            <p:cNvPr id="26652" name="Line 30"/>
            <p:cNvSpPr>
              <a:spLocks noChangeShapeType="1"/>
            </p:cNvSpPr>
            <p:nvPr/>
          </p:nvSpPr>
          <p:spPr bwMode="auto">
            <a:xfrm>
              <a:off x="3500430" y="4714884"/>
              <a:ext cx="79216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6653" name="Text Box 31"/>
            <p:cNvSpPr txBox="1">
              <a:spLocks noChangeArrowheads="1"/>
            </p:cNvSpPr>
            <p:nvPr/>
          </p:nvSpPr>
          <p:spPr bwMode="auto">
            <a:xfrm>
              <a:off x="3571868" y="4714885"/>
              <a:ext cx="484430" cy="410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0,4</a:t>
              </a:r>
            </a:p>
          </p:txBody>
        </p:sp>
      </p:grp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4429126" y="2571750"/>
            <a:ext cx="1481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=  160g de X</a:t>
            </a:r>
            <a:r>
              <a:rPr lang="pt-BR" altLang="pt-BR" b="1" baseline="-25000">
                <a:solidFill>
                  <a:srgbClr val="FFFF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1652588" y="3212306"/>
            <a:ext cx="801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2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X</a:t>
            </a: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3806825" y="3231356"/>
            <a:ext cx="6655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160g</a:t>
            </a:r>
          </a:p>
        </p:txBody>
      </p:sp>
      <p:sp>
        <p:nvSpPr>
          <p:cNvPr id="22564" name="AutoShape 36"/>
          <p:cNvSpPr>
            <a:spLocks noChangeArrowheads="1"/>
          </p:cNvSpPr>
          <p:nvPr/>
        </p:nvSpPr>
        <p:spPr bwMode="auto">
          <a:xfrm>
            <a:off x="2786063" y="3268266"/>
            <a:ext cx="792162" cy="161925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</a:endParaRPr>
          </a:p>
        </p:txBody>
      </p:sp>
      <p:sp>
        <p:nvSpPr>
          <p:cNvPr id="22565" name="Text Box 37"/>
          <p:cNvSpPr txBox="1">
            <a:spLocks noChangeArrowheads="1"/>
          </p:cNvSpPr>
          <p:nvPr/>
        </p:nvSpPr>
        <p:spPr bwMode="auto">
          <a:xfrm>
            <a:off x="2189164" y="3570685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X</a:t>
            </a:r>
          </a:p>
        </p:txBody>
      </p:sp>
      <p:sp>
        <p:nvSpPr>
          <p:cNvPr id="22566" name="Text Box 38"/>
          <p:cNvSpPr txBox="1">
            <a:spLocks noChangeArrowheads="1"/>
          </p:cNvSpPr>
          <p:nvPr/>
        </p:nvSpPr>
        <p:spPr bwMode="auto">
          <a:xfrm>
            <a:off x="3990976" y="3536156"/>
            <a:ext cx="364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m</a:t>
            </a:r>
          </a:p>
        </p:txBody>
      </p:sp>
      <p:sp>
        <p:nvSpPr>
          <p:cNvPr id="22567" name="AutoShape 39"/>
          <p:cNvSpPr>
            <a:spLocks noChangeArrowheads="1"/>
          </p:cNvSpPr>
          <p:nvPr/>
        </p:nvSpPr>
        <p:spPr bwMode="auto">
          <a:xfrm>
            <a:off x="2786063" y="3589735"/>
            <a:ext cx="792162" cy="161925"/>
          </a:xfrm>
          <a:prstGeom prst="rightArrow">
            <a:avLst>
              <a:gd name="adj1" fmla="val 50000"/>
              <a:gd name="adj2" fmla="val 91728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</a:endParaRP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4857752" y="3536163"/>
            <a:ext cx="2357454" cy="307777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  <a:latin typeface="Arial Black" pitchFamily="34" charset="0"/>
              </a:rPr>
              <a:t>Então,  m = 80g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autoRev="1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autoRev="1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autoRev="1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 animBg="1"/>
      <p:bldP spid="22536" grpId="0"/>
      <p:bldP spid="22537" grpId="0"/>
      <p:bldP spid="22538" grpId="0"/>
      <p:bldP spid="22539" grpId="0"/>
      <p:bldP spid="22540" grpId="0"/>
      <p:bldP spid="22548" grpId="0" animBg="1"/>
      <p:bldP spid="22550" grpId="0"/>
      <p:bldP spid="22561" grpId="0"/>
      <p:bldP spid="22562" grpId="0"/>
      <p:bldP spid="22563" grpId="0"/>
      <p:bldP spid="22564" grpId="0" animBg="1"/>
      <p:bldP spid="22565" grpId="0"/>
      <p:bldP spid="22566" grpId="0"/>
      <p:bldP spid="225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467990" y="271035"/>
            <a:ext cx="8136458" cy="9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05) A sacarose é um açúcar de massa molar  342g/mol  com fórmula C</a:t>
            </a:r>
            <a:r>
              <a:rPr lang="pt-BR" altLang="pt-BR" baseline="-25000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12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H</a:t>
            </a:r>
            <a:r>
              <a:rPr lang="pt-BR" altLang="pt-BR" baseline="-25000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22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O</a:t>
            </a:r>
            <a:r>
              <a:rPr lang="pt-BR" altLang="pt-BR" baseline="-25000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11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.  </a:t>
            </a:r>
          </a:p>
          <a:p>
            <a:pPr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O  número  de  átomos   existentes em um  grama  de</a:t>
            </a:r>
          </a:p>
          <a:p>
            <a:pPr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      sacarose  é: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748773" y="1151622"/>
            <a:ext cx="155363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a)  6,02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x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23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b)  3,14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x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20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c)  7,92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x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22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d)  5,03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x 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25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e)  4,5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x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27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140666" y="912019"/>
            <a:ext cx="6655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342g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414879" y="1282304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1g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4757848" y="1283494"/>
            <a:ext cx="10935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n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 átomos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4968189" y="910829"/>
            <a:ext cx="25715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45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 x 6,02 x 10</a:t>
            </a:r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23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  átomos</a:t>
            </a:r>
          </a:p>
        </p:txBody>
      </p:sp>
      <p:sp>
        <p:nvSpPr>
          <p:cNvPr id="23570" name="AutoShape 18"/>
          <p:cNvSpPr>
            <a:spLocks noChangeArrowheads="1"/>
          </p:cNvSpPr>
          <p:nvPr/>
        </p:nvSpPr>
        <p:spPr bwMode="auto">
          <a:xfrm>
            <a:off x="4000501" y="969169"/>
            <a:ext cx="504825" cy="161925"/>
          </a:xfrm>
          <a:prstGeom prst="rightArrow">
            <a:avLst>
              <a:gd name="adj1" fmla="val 50000"/>
              <a:gd name="adj2" fmla="val 58456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571" name="AutoShape 19"/>
          <p:cNvSpPr>
            <a:spLocks noChangeArrowheads="1"/>
          </p:cNvSpPr>
          <p:nvPr/>
        </p:nvSpPr>
        <p:spPr bwMode="auto">
          <a:xfrm>
            <a:off x="4000501" y="1340644"/>
            <a:ext cx="504825" cy="161925"/>
          </a:xfrm>
          <a:prstGeom prst="rightArrow">
            <a:avLst>
              <a:gd name="adj1" fmla="val 50000"/>
              <a:gd name="adj2" fmla="val 58456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>
            <a:off x="5799138" y="3727847"/>
            <a:ext cx="360362" cy="161925"/>
          </a:xfrm>
          <a:prstGeom prst="rightArrow">
            <a:avLst>
              <a:gd name="adj1" fmla="val 50000"/>
              <a:gd name="adj2" fmla="val 41728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3717166" y="3670698"/>
            <a:ext cx="16017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=  0,792 x 10</a:t>
            </a:r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23</a:t>
            </a:r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6449472" y="3670698"/>
            <a:ext cx="17203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n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  =  7,92 x 10</a:t>
            </a:r>
            <a:r>
              <a:rPr lang="pt-BR" altLang="pt-BR" b="1" baseline="3000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22</a:t>
            </a:r>
          </a:p>
        </p:txBody>
      </p:sp>
      <p:grpSp>
        <p:nvGrpSpPr>
          <p:cNvPr id="2" name="Grupo 46"/>
          <p:cNvGrpSpPr>
            <a:grpSpLocks/>
          </p:cNvGrpSpPr>
          <p:nvPr/>
        </p:nvGrpSpPr>
        <p:grpSpPr bwMode="auto">
          <a:xfrm>
            <a:off x="3500438" y="1853804"/>
            <a:ext cx="3214686" cy="686636"/>
            <a:chOff x="3500430" y="2471734"/>
            <a:chExt cx="3214972" cy="914934"/>
          </a:xfrm>
        </p:grpSpPr>
        <p:sp>
          <p:nvSpPr>
            <p:cNvPr id="28698" name="Text Box 15"/>
            <p:cNvSpPr txBox="1">
              <a:spLocks noChangeArrowheads="1"/>
            </p:cNvSpPr>
            <p:nvPr/>
          </p:nvSpPr>
          <p:spPr bwMode="auto">
            <a:xfrm>
              <a:off x="4303065" y="2714620"/>
              <a:ext cx="303315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=</a:t>
              </a:r>
            </a:p>
          </p:txBody>
        </p:sp>
        <p:sp>
          <p:nvSpPr>
            <p:cNvPr id="28699" name="Text Box 20"/>
            <p:cNvSpPr txBox="1">
              <a:spLocks noChangeArrowheads="1"/>
            </p:cNvSpPr>
            <p:nvPr/>
          </p:nvSpPr>
          <p:spPr bwMode="auto">
            <a:xfrm>
              <a:off x="3569950" y="2471734"/>
              <a:ext cx="545389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342</a:t>
              </a:r>
            </a:p>
          </p:txBody>
        </p:sp>
        <p:sp>
          <p:nvSpPr>
            <p:cNvPr id="28700" name="Text Box 21"/>
            <p:cNvSpPr txBox="1">
              <a:spLocks noChangeArrowheads="1"/>
            </p:cNvSpPr>
            <p:nvPr/>
          </p:nvSpPr>
          <p:spPr bwMode="auto">
            <a:xfrm>
              <a:off x="3736323" y="2976559"/>
              <a:ext cx="304918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8701" name="Text Box 22"/>
            <p:cNvSpPr txBox="1">
              <a:spLocks noChangeArrowheads="1"/>
            </p:cNvSpPr>
            <p:nvPr/>
          </p:nvSpPr>
          <p:spPr bwMode="auto">
            <a:xfrm>
              <a:off x="5446074" y="2928935"/>
              <a:ext cx="304918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28702" name="Text Box 23"/>
            <p:cNvSpPr txBox="1">
              <a:spLocks noChangeArrowheads="1"/>
            </p:cNvSpPr>
            <p:nvPr/>
          </p:nvSpPr>
          <p:spPr bwMode="auto">
            <a:xfrm>
              <a:off x="4935708" y="2487597"/>
              <a:ext cx="1723702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45 x 6,02 x 10</a:t>
              </a:r>
              <a:r>
                <a:rPr lang="pt-BR" altLang="pt-BR" b="1" baseline="30000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23</a:t>
              </a:r>
            </a:p>
          </p:txBody>
        </p:sp>
        <p:sp>
          <p:nvSpPr>
            <p:cNvPr id="28703" name="Line 27"/>
            <p:cNvSpPr>
              <a:spLocks noChangeShapeType="1"/>
            </p:cNvSpPr>
            <p:nvPr/>
          </p:nvSpPr>
          <p:spPr bwMode="auto">
            <a:xfrm>
              <a:off x="3500430" y="2928934"/>
              <a:ext cx="7207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cxnSp>
          <p:nvCxnSpPr>
            <p:cNvPr id="46" name="Conector reto 45"/>
            <p:cNvCxnSpPr/>
            <p:nvPr/>
          </p:nvCxnSpPr>
          <p:spPr>
            <a:xfrm>
              <a:off x="4786419" y="2857251"/>
              <a:ext cx="1928983" cy="158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48"/>
          <p:cNvGrpSpPr>
            <a:grpSpLocks/>
          </p:cNvGrpSpPr>
          <p:nvPr/>
        </p:nvGrpSpPr>
        <p:grpSpPr bwMode="auto">
          <a:xfrm>
            <a:off x="3231503" y="2709863"/>
            <a:ext cx="2697811" cy="705698"/>
            <a:chOff x="3231494" y="3613134"/>
            <a:chExt cx="2698088" cy="940371"/>
          </a:xfrm>
        </p:grpSpPr>
        <p:sp>
          <p:nvSpPr>
            <p:cNvPr id="28693" name="Text Box 29"/>
            <p:cNvSpPr txBox="1">
              <a:spLocks noChangeArrowheads="1"/>
            </p:cNvSpPr>
            <p:nvPr/>
          </p:nvSpPr>
          <p:spPr bwMode="auto">
            <a:xfrm>
              <a:off x="3231494" y="3916924"/>
              <a:ext cx="304922" cy="41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n</a:t>
              </a:r>
            </a:p>
          </p:txBody>
        </p:sp>
        <p:sp>
          <p:nvSpPr>
            <p:cNvPr id="28694" name="Text Box 31"/>
            <p:cNvSpPr txBox="1">
              <a:spLocks noChangeArrowheads="1"/>
            </p:cNvSpPr>
            <p:nvPr/>
          </p:nvSpPr>
          <p:spPr bwMode="auto">
            <a:xfrm>
              <a:off x="3608922" y="3916924"/>
              <a:ext cx="303319" cy="41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=</a:t>
              </a:r>
            </a:p>
          </p:txBody>
        </p:sp>
        <p:sp>
          <p:nvSpPr>
            <p:cNvPr id="28695" name="Text Box 33"/>
            <p:cNvSpPr txBox="1">
              <a:spLocks noChangeArrowheads="1"/>
            </p:cNvSpPr>
            <p:nvPr/>
          </p:nvSpPr>
          <p:spPr bwMode="auto">
            <a:xfrm>
              <a:off x="4149876" y="3613134"/>
              <a:ext cx="1723726" cy="41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45 x 6,02 x 10</a:t>
              </a:r>
              <a:r>
                <a:rPr lang="pt-BR" altLang="pt-BR" b="1" baseline="30000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23</a:t>
              </a:r>
            </a:p>
          </p:txBody>
        </p:sp>
        <p:sp>
          <p:nvSpPr>
            <p:cNvPr id="28696" name="Text Box 36"/>
            <p:cNvSpPr txBox="1">
              <a:spLocks noChangeArrowheads="1"/>
            </p:cNvSpPr>
            <p:nvPr/>
          </p:nvSpPr>
          <p:spPr bwMode="auto">
            <a:xfrm>
              <a:off x="4708178" y="4143380"/>
              <a:ext cx="545397" cy="41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342</a:t>
              </a:r>
            </a:p>
          </p:txBody>
        </p:sp>
        <p:cxnSp>
          <p:nvCxnSpPr>
            <p:cNvPr id="48" name="Conector reto 47"/>
            <p:cNvCxnSpPr/>
            <p:nvPr/>
          </p:nvCxnSpPr>
          <p:spPr>
            <a:xfrm>
              <a:off x="4000571" y="4071649"/>
              <a:ext cx="1929011" cy="158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50"/>
          <p:cNvGrpSpPr>
            <a:grpSpLocks/>
          </p:cNvGrpSpPr>
          <p:nvPr/>
        </p:nvGrpSpPr>
        <p:grpSpPr bwMode="auto">
          <a:xfrm>
            <a:off x="694669" y="3482577"/>
            <a:ext cx="2678770" cy="683065"/>
            <a:chOff x="392620" y="4643446"/>
            <a:chExt cx="2679182" cy="910175"/>
          </a:xfrm>
        </p:grpSpPr>
        <p:sp>
          <p:nvSpPr>
            <p:cNvPr id="28688" name="Text Box 32"/>
            <p:cNvSpPr txBox="1">
              <a:spLocks noChangeArrowheads="1"/>
            </p:cNvSpPr>
            <p:nvPr/>
          </p:nvSpPr>
          <p:spPr bwMode="auto">
            <a:xfrm>
              <a:off x="392620" y="4838709"/>
              <a:ext cx="304938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66FF33"/>
                  </a:solidFill>
                  <a:latin typeface="Arial Black" pitchFamily="34" charset="0"/>
                  <a:cs typeface="Arial" pitchFamily="34" charset="0"/>
                </a:rPr>
                <a:t>n</a:t>
              </a:r>
              <a:endParaRPr lang="pt-BR" altLang="pt-BR" b="1">
                <a:solidFill>
                  <a:srgbClr val="FFFF00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8689" name="Text Box 38"/>
            <p:cNvSpPr txBox="1">
              <a:spLocks noChangeArrowheads="1"/>
            </p:cNvSpPr>
            <p:nvPr/>
          </p:nvSpPr>
          <p:spPr bwMode="auto">
            <a:xfrm>
              <a:off x="751395" y="4883158"/>
              <a:ext cx="303335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=</a:t>
              </a:r>
            </a:p>
          </p:txBody>
        </p:sp>
        <p:sp>
          <p:nvSpPr>
            <p:cNvPr id="28690" name="Text Box 39"/>
            <p:cNvSpPr txBox="1">
              <a:spLocks noChangeArrowheads="1"/>
            </p:cNvSpPr>
            <p:nvPr/>
          </p:nvSpPr>
          <p:spPr bwMode="auto">
            <a:xfrm>
              <a:off x="1413873" y="4643446"/>
              <a:ext cx="1364686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270,9 x 10</a:t>
              </a:r>
              <a:r>
                <a:rPr lang="pt-BR" altLang="pt-BR" b="1" baseline="30000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23</a:t>
              </a:r>
            </a:p>
          </p:txBody>
        </p:sp>
        <p:sp>
          <p:nvSpPr>
            <p:cNvPr id="28691" name="Text Box 42"/>
            <p:cNvSpPr txBox="1">
              <a:spLocks noChangeArrowheads="1"/>
            </p:cNvSpPr>
            <p:nvPr/>
          </p:nvSpPr>
          <p:spPr bwMode="auto">
            <a:xfrm>
              <a:off x="1693495" y="5143512"/>
              <a:ext cx="545425" cy="41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342</a:t>
              </a:r>
            </a:p>
          </p:txBody>
        </p:sp>
        <p:cxnSp>
          <p:nvCxnSpPr>
            <p:cNvPr id="50" name="Conector reto 49"/>
            <p:cNvCxnSpPr/>
            <p:nvPr/>
          </p:nvCxnSpPr>
          <p:spPr>
            <a:xfrm>
              <a:off x="1142692" y="5071799"/>
              <a:ext cx="1929110" cy="158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autoRev="1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autoRev="1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autoRev="1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23565" grpId="0"/>
      <p:bldP spid="23566" grpId="0"/>
      <p:bldP spid="23568" grpId="0"/>
      <p:bldP spid="23570" grpId="0" animBg="1"/>
      <p:bldP spid="23571" grpId="0" animBg="1"/>
      <p:bldP spid="23577" grpId="0" animBg="1"/>
      <p:bldP spid="23596" grpId="0"/>
      <p:bldP spid="236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6"/>
          <p:cNvGrpSpPr/>
          <p:nvPr/>
        </p:nvGrpSpPr>
        <p:grpSpPr>
          <a:xfrm>
            <a:off x="1055979" y="2346274"/>
            <a:ext cx="976737" cy="777017"/>
            <a:chOff x="6520939" y="3334520"/>
            <a:chExt cx="1378793" cy="822849"/>
          </a:xfrm>
        </p:grpSpPr>
        <p:sp>
          <p:nvSpPr>
            <p:cNvPr id="993" name="Google Shape;993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6"/>
          <p:cNvGrpSpPr/>
          <p:nvPr/>
        </p:nvGrpSpPr>
        <p:grpSpPr>
          <a:xfrm>
            <a:off x="4868212" y="1321752"/>
            <a:ext cx="1029545" cy="777017"/>
            <a:chOff x="6520939" y="3334520"/>
            <a:chExt cx="1378793" cy="822849"/>
          </a:xfrm>
        </p:grpSpPr>
        <p:sp>
          <p:nvSpPr>
            <p:cNvPr id="1000" name="Google Shape;1000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36"/>
          <p:cNvGrpSpPr/>
          <p:nvPr/>
        </p:nvGrpSpPr>
        <p:grpSpPr>
          <a:xfrm>
            <a:off x="4868212" y="2346274"/>
            <a:ext cx="1029545" cy="777017"/>
            <a:chOff x="6520939" y="3334520"/>
            <a:chExt cx="1378793" cy="822849"/>
          </a:xfrm>
        </p:grpSpPr>
        <p:sp>
          <p:nvSpPr>
            <p:cNvPr id="1007" name="Google Shape;1007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36"/>
          <p:cNvGrpSpPr/>
          <p:nvPr/>
        </p:nvGrpSpPr>
        <p:grpSpPr>
          <a:xfrm>
            <a:off x="1055979" y="1321752"/>
            <a:ext cx="976737" cy="777017"/>
            <a:chOff x="6520939" y="3334520"/>
            <a:chExt cx="1378793" cy="822849"/>
          </a:xfrm>
        </p:grpSpPr>
        <p:sp>
          <p:nvSpPr>
            <p:cNvPr id="1014" name="Google Shape;1014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0" name="Google Shape;1020;p36"/>
          <p:cNvSpPr txBox="1">
            <a:spLocks noGrp="1"/>
          </p:cNvSpPr>
          <p:nvPr>
            <p:ph type="title" idx="15"/>
          </p:nvPr>
        </p:nvSpPr>
        <p:spPr>
          <a:xfrm>
            <a:off x="715900" y="605648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CRITÉRIOS DE SUCESSO</a:t>
            </a:r>
            <a:endParaRPr dirty="0"/>
          </a:p>
        </p:txBody>
      </p:sp>
      <p:sp>
        <p:nvSpPr>
          <p:cNvPr id="1021" name="Google Shape;1021;p36"/>
          <p:cNvSpPr txBox="1">
            <a:spLocks noGrp="1"/>
          </p:cNvSpPr>
          <p:nvPr>
            <p:ph type="subTitle" idx="1"/>
          </p:nvPr>
        </p:nvSpPr>
        <p:spPr>
          <a:xfrm>
            <a:off x="1872692" y="1275606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Unidade de Massa Atômica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023" name="Google Shape;1023;p36"/>
          <p:cNvSpPr txBox="1">
            <a:spLocks noGrp="1"/>
          </p:cNvSpPr>
          <p:nvPr>
            <p:ph type="subTitle" idx="3"/>
          </p:nvPr>
        </p:nvSpPr>
        <p:spPr>
          <a:xfrm>
            <a:off x="5741062" y="1275606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Massa Atômica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025" name="Google Shape;1025;p36"/>
          <p:cNvSpPr txBox="1">
            <a:spLocks noGrp="1"/>
          </p:cNvSpPr>
          <p:nvPr>
            <p:ph type="subTitle" idx="5"/>
          </p:nvPr>
        </p:nvSpPr>
        <p:spPr>
          <a:xfrm>
            <a:off x="1872692" y="2270064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Massa Molecular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027" name="Google Shape;1027;p36"/>
          <p:cNvSpPr txBox="1">
            <a:spLocks noGrp="1"/>
          </p:cNvSpPr>
          <p:nvPr>
            <p:ph type="subTitle" idx="7"/>
          </p:nvPr>
        </p:nvSpPr>
        <p:spPr>
          <a:xfrm>
            <a:off x="5741062" y="2270064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Quantidade de Matéria – Mol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1029" name="Google Shape;1029;p36"/>
          <p:cNvSpPr txBox="1">
            <a:spLocks noGrp="1"/>
          </p:cNvSpPr>
          <p:nvPr>
            <p:ph type="title"/>
          </p:nvPr>
        </p:nvSpPr>
        <p:spPr>
          <a:xfrm>
            <a:off x="1107231" y="1564881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30" name="Google Shape;1030;p36"/>
          <p:cNvSpPr txBox="1">
            <a:spLocks noGrp="1"/>
          </p:cNvSpPr>
          <p:nvPr>
            <p:ph type="title" idx="9"/>
          </p:nvPr>
        </p:nvSpPr>
        <p:spPr>
          <a:xfrm>
            <a:off x="1107231" y="2567139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31" name="Google Shape;1031;p36"/>
          <p:cNvSpPr txBox="1">
            <a:spLocks noGrp="1"/>
          </p:cNvSpPr>
          <p:nvPr>
            <p:ph type="title" idx="13"/>
          </p:nvPr>
        </p:nvSpPr>
        <p:spPr>
          <a:xfrm>
            <a:off x="4920706" y="1550481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32" name="Google Shape;1032;p36"/>
          <p:cNvSpPr txBox="1">
            <a:spLocks noGrp="1"/>
          </p:cNvSpPr>
          <p:nvPr>
            <p:ph type="title" idx="14"/>
          </p:nvPr>
        </p:nvSpPr>
        <p:spPr>
          <a:xfrm>
            <a:off x="4920706" y="2567139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47" name="Google Shape;992;p36"/>
          <p:cNvGrpSpPr/>
          <p:nvPr/>
        </p:nvGrpSpPr>
        <p:grpSpPr>
          <a:xfrm>
            <a:off x="1018983" y="3306901"/>
            <a:ext cx="976737" cy="777017"/>
            <a:chOff x="6520939" y="3334520"/>
            <a:chExt cx="1378793" cy="822849"/>
          </a:xfrm>
        </p:grpSpPr>
        <p:sp>
          <p:nvSpPr>
            <p:cNvPr id="48" name="Google Shape;993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4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5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6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7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8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006;p36"/>
          <p:cNvGrpSpPr/>
          <p:nvPr/>
        </p:nvGrpSpPr>
        <p:grpSpPr>
          <a:xfrm>
            <a:off x="4831216" y="3306901"/>
            <a:ext cx="1029545" cy="777017"/>
            <a:chOff x="6520939" y="3334520"/>
            <a:chExt cx="1378793" cy="822849"/>
          </a:xfrm>
        </p:grpSpPr>
        <p:sp>
          <p:nvSpPr>
            <p:cNvPr id="55" name="Google Shape;1007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08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09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10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11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12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025;p36"/>
          <p:cNvSpPr txBox="1">
            <a:spLocks noGrp="1"/>
          </p:cNvSpPr>
          <p:nvPr>
            <p:ph type="subTitle" idx="5"/>
          </p:nvPr>
        </p:nvSpPr>
        <p:spPr>
          <a:xfrm>
            <a:off x="1835696" y="3230691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Volume Molar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2" name="Google Shape;1027;p36"/>
          <p:cNvSpPr txBox="1">
            <a:spLocks noGrp="1"/>
          </p:cNvSpPr>
          <p:nvPr>
            <p:ph type="subTitle" idx="7"/>
          </p:nvPr>
        </p:nvSpPr>
        <p:spPr>
          <a:xfrm>
            <a:off x="5863308" y="3395986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Fórmula Química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3" name="Google Shape;1030;p36"/>
          <p:cNvSpPr txBox="1">
            <a:spLocks/>
          </p:cNvSpPr>
          <p:nvPr/>
        </p:nvSpPr>
        <p:spPr>
          <a:xfrm>
            <a:off x="1070235" y="3527766"/>
            <a:ext cx="10296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sso One"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05</a:t>
            </a:r>
          </a:p>
        </p:txBody>
      </p:sp>
      <p:sp>
        <p:nvSpPr>
          <p:cNvPr id="64" name="Google Shape;1032;p36"/>
          <p:cNvSpPr txBox="1">
            <a:spLocks/>
          </p:cNvSpPr>
          <p:nvPr/>
        </p:nvSpPr>
        <p:spPr>
          <a:xfrm>
            <a:off x="4883710" y="3527766"/>
            <a:ext cx="10296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sso One"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06</a:t>
            </a:r>
          </a:p>
        </p:txBody>
      </p:sp>
      <p:grpSp>
        <p:nvGrpSpPr>
          <p:cNvPr id="65" name="Google Shape;1006;p36"/>
          <p:cNvGrpSpPr/>
          <p:nvPr/>
        </p:nvGrpSpPr>
        <p:grpSpPr>
          <a:xfrm>
            <a:off x="2411760" y="4170997"/>
            <a:ext cx="1029545" cy="777017"/>
            <a:chOff x="6520939" y="3334520"/>
            <a:chExt cx="1378793" cy="822849"/>
          </a:xfrm>
        </p:grpSpPr>
        <p:sp>
          <p:nvSpPr>
            <p:cNvPr id="66" name="Google Shape;1007;p36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08;p36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09;p36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10;p36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11;p36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12;p36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1027;p36"/>
          <p:cNvSpPr txBox="1">
            <a:spLocks noGrp="1"/>
          </p:cNvSpPr>
          <p:nvPr>
            <p:ph type="subTitle" idx="7"/>
          </p:nvPr>
        </p:nvSpPr>
        <p:spPr>
          <a:xfrm>
            <a:off x="3059832" y="4094787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altLang="pt-BR" sz="1800" b="1" dirty="0">
                <a:solidFill>
                  <a:schemeClr val="tx1"/>
                </a:solidFill>
              </a:rPr>
              <a:t>Cálculos de Fórmulas: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73" name="Google Shape;1032;p36"/>
          <p:cNvSpPr txBox="1">
            <a:spLocks/>
          </p:cNvSpPr>
          <p:nvPr/>
        </p:nvSpPr>
        <p:spPr>
          <a:xfrm>
            <a:off x="2464254" y="4391862"/>
            <a:ext cx="10296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usso One"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07</a:t>
            </a:r>
          </a:p>
        </p:txBody>
      </p:sp>
      <p:sp>
        <p:nvSpPr>
          <p:cNvPr id="74" name="Retângulo de cantos arredondados 73"/>
          <p:cNvSpPr/>
          <p:nvPr/>
        </p:nvSpPr>
        <p:spPr>
          <a:xfrm>
            <a:off x="6084168" y="4227934"/>
            <a:ext cx="2304256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chemeClr val="bg1">
                    <a:lumMod val="95000"/>
                  </a:schemeClr>
                </a:solidFill>
              </a:rPr>
              <a:t>- Fórmula Centesimal</a:t>
            </a:r>
          </a:p>
          <a:p>
            <a:pPr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chemeClr val="bg1">
                    <a:lumMod val="95000"/>
                  </a:schemeClr>
                </a:solidFill>
              </a:rPr>
              <a:t>- Fórmula Mínima</a:t>
            </a:r>
          </a:p>
          <a:p>
            <a:pPr>
              <a:buFont typeface="Wingdings" pitchFamily="2" charset="2"/>
              <a:buNone/>
              <a:defRPr/>
            </a:pPr>
            <a:r>
              <a:rPr lang="pt-BR" altLang="pt-BR" b="1" dirty="0">
                <a:solidFill>
                  <a:schemeClr val="bg1">
                    <a:lumMod val="95000"/>
                  </a:schemeClr>
                </a:solidFill>
              </a:rPr>
              <a:t>- Fórmula Molecular</a:t>
            </a:r>
            <a:endParaRPr lang="pt-BR" dirty="0"/>
          </a:p>
        </p:txBody>
      </p:sp>
      <p:sp>
        <p:nvSpPr>
          <p:cNvPr id="75" name="Seta para a direita 74"/>
          <p:cNvSpPr/>
          <p:nvPr/>
        </p:nvSpPr>
        <p:spPr>
          <a:xfrm>
            <a:off x="5076056" y="4443958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build="p"/>
      <p:bldP spid="1023" grpId="0" build="p"/>
      <p:bldP spid="1025" grpId="0" build="p"/>
      <p:bldP spid="1027" grpId="0" build="p"/>
      <p:bldP spid="61" grpId="0" build="p"/>
      <p:bldP spid="62" grpId="0" build="p"/>
      <p:bldP spid="72" grpId="0" build="p"/>
      <p:bldP spid="74" grpId="0" animBg="1"/>
      <p:bldP spid="7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1214438" y="40482"/>
            <a:ext cx="6697662" cy="172759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0737" name="Rectangle 19"/>
          <p:cNvSpPr>
            <a:spLocks noChangeArrowheads="1"/>
          </p:cNvSpPr>
          <p:nvPr/>
        </p:nvSpPr>
        <p:spPr bwMode="auto">
          <a:xfrm>
            <a:off x="1400823" y="1131590"/>
            <a:ext cx="3187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06) (</a:t>
            </a:r>
            <a:r>
              <a:rPr lang="pt-BR" altLang="pt-BR" dirty="0" err="1">
                <a:solidFill>
                  <a:schemeClr val="tx1"/>
                </a:solidFill>
                <a:latin typeface="Russo One" charset="0"/>
              </a:rPr>
              <a:t>Covest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) 18g de água contém:</a:t>
            </a:r>
          </a:p>
        </p:txBody>
      </p:sp>
      <p:sp>
        <p:nvSpPr>
          <p:cNvPr id="30738" name="Rectangle 20"/>
          <p:cNvSpPr>
            <a:spLocks noChangeArrowheads="1"/>
          </p:cNvSpPr>
          <p:nvPr/>
        </p:nvSpPr>
        <p:spPr bwMode="auto">
          <a:xfrm>
            <a:off x="4788024" y="2139702"/>
            <a:ext cx="3459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Dados: H = 1 g/ mol; O = 16 g/ mol</a:t>
            </a:r>
          </a:p>
        </p:txBody>
      </p:sp>
      <p:sp>
        <p:nvSpPr>
          <p:cNvPr id="30739" name="Rectangle 21"/>
          <p:cNvSpPr>
            <a:spLocks noChangeArrowheads="1"/>
          </p:cNvSpPr>
          <p:nvPr/>
        </p:nvSpPr>
        <p:spPr bwMode="auto">
          <a:xfrm>
            <a:off x="827584" y="2508841"/>
            <a:ext cx="803066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a)  2 átomos de hidrogênio e 1 átomo de oxigênio.</a:t>
            </a: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b)  2 íons  H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+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 e  1  íon  O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2 – 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c)  1 íon  H 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+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 e  1  íon OH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 – 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d)  12,04 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23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 átomos  de  hidrogênio  e  6,02  </a:t>
            </a:r>
            <a:r>
              <a:rPr lang="pt-BR" altLang="pt-BR" sz="1400" b="1" dirty="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23 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átomos de oxigênio.</a:t>
            </a: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e) 6,02 x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23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 íons H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+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e  3,01 x 10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23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íons O</a:t>
            </a:r>
            <a:r>
              <a:rPr lang="pt-BR" altLang="pt-BR" b="1" baseline="30000" dirty="0">
                <a:solidFill>
                  <a:schemeClr val="tx1"/>
                </a:solidFill>
                <a:latin typeface="Arial Black" pitchFamily="34" charset="0"/>
              </a:rPr>
              <a:t>2–</a:t>
            </a:r>
            <a:r>
              <a:rPr lang="pt-BR" altLang="pt-BR" b="1" dirty="0">
                <a:solidFill>
                  <a:schemeClr val="tx1"/>
                </a:solidFill>
                <a:latin typeface="Arial Black" pitchFamily="34" charset="0"/>
              </a:rPr>
              <a:t> .                                                                        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" name="Google Shape;5764;p64"/>
          <p:cNvSpPr txBox="1">
            <a:spLocks noGrp="1"/>
          </p:cNvSpPr>
          <p:nvPr>
            <p:ph type="body" idx="1"/>
          </p:nvPr>
        </p:nvSpPr>
        <p:spPr>
          <a:xfrm>
            <a:off x="724474" y="2706626"/>
            <a:ext cx="3487485" cy="14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ACESSE O FORMULÁRIO AO LADO!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EXERCITE SOBRE MOL E MASSA MOLAR</a:t>
            </a:r>
            <a:endParaRPr dirty="0"/>
          </a:p>
        </p:txBody>
      </p:sp>
      <p:sp>
        <p:nvSpPr>
          <p:cNvPr id="5765" name="Google Shape;5765;p64"/>
          <p:cNvSpPr txBox="1">
            <a:spLocks noGrp="1"/>
          </p:cNvSpPr>
          <p:nvPr>
            <p:ph type="title"/>
          </p:nvPr>
        </p:nvSpPr>
        <p:spPr>
          <a:xfrm>
            <a:off x="107416" y="987574"/>
            <a:ext cx="46086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TESTE OS SEUS CONHECIMENTOS</a:t>
            </a:r>
            <a:endParaRPr dirty="0"/>
          </a:p>
        </p:txBody>
      </p:sp>
      <p:grpSp>
        <p:nvGrpSpPr>
          <p:cNvPr id="2" name="Google Shape;5766;p64"/>
          <p:cNvGrpSpPr/>
          <p:nvPr/>
        </p:nvGrpSpPr>
        <p:grpSpPr>
          <a:xfrm>
            <a:off x="4900798" y="776740"/>
            <a:ext cx="2911562" cy="3862105"/>
            <a:chOff x="4274365" y="776740"/>
            <a:chExt cx="2911562" cy="3862105"/>
          </a:xfrm>
        </p:grpSpPr>
        <p:grpSp>
          <p:nvGrpSpPr>
            <p:cNvPr id="3" name="Google Shape;5767;p64"/>
            <p:cNvGrpSpPr/>
            <p:nvPr/>
          </p:nvGrpSpPr>
          <p:grpSpPr>
            <a:xfrm>
              <a:off x="4278065" y="776740"/>
              <a:ext cx="2907862" cy="3862105"/>
              <a:chOff x="3580725" y="2020075"/>
              <a:chExt cx="1344925" cy="1786275"/>
            </a:xfrm>
          </p:grpSpPr>
          <p:sp>
            <p:nvSpPr>
              <p:cNvPr id="5768" name="Google Shape;5768;p64"/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64"/>
              <p:cNvSpPr/>
              <p:nvPr/>
            </p:nvSpPr>
            <p:spPr>
              <a:xfrm>
                <a:off x="3580725" y="2020075"/>
                <a:ext cx="1250250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64"/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595959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64"/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64"/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5773;p64"/>
            <p:cNvGrpSpPr/>
            <p:nvPr/>
          </p:nvGrpSpPr>
          <p:grpSpPr>
            <a:xfrm>
              <a:off x="4274365" y="776740"/>
              <a:ext cx="2907862" cy="3862105"/>
              <a:chOff x="3580725" y="2020075"/>
              <a:chExt cx="1344925" cy="1786275"/>
            </a:xfrm>
          </p:grpSpPr>
          <p:sp>
            <p:nvSpPr>
              <p:cNvPr id="5774" name="Google Shape;5774;p64"/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64"/>
              <p:cNvSpPr/>
              <p:nvPr/>
            </p:nvSpPr>
            <p:spPr>
              <a:xfrm>
                <a:off x="3580725" y="2020075"/>
                <a:ext cx="1250250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64"/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64"/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64"/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tângulo 17"/>
          <p:cNvSpPr/>
          <p:nvPr/>
        </p:nvSpPr>
        <p:spPr>
          <a:xfrm>
            <a:off x="5126425" y="228371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https://forms.gle/YuAvgLXSUoySbFHs7</a:t>
            </a:r>
          </a:p>
        </p:txBody>
      </p:sp>
      <p:sp>
        <p:nvSpPr>
          <p:cNvPr id="19" name="Seta em curva para cima 18"/>
          <p:cNvSpPr/>
          <p:nvPr/>
        </p:nvSpPr>
        <p:spPr>
          <a:xfrm rot="2096079">
            <a:off x="2889983" y="3923519"/>
            <a:ext cx="1838089" cy="8640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VOLUME MOLAR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899592" y="357709"/>
            <a:ext cx="7425458" cy="629865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1800" kern="10" dirty="0">
                <a:solidFill>
                  <a:schemeClr val="tx1"/>
                </a:solidFill>
                <a:latin typeface="Russo One" charset="0"/>
              </a:rPr>
              <a:t>Condições Normais de Temperatura e Pressão</a:t>
            </a:r>
          </a:p>
          <a:p>
            <a:pPr algn="ctr"/>
            <a:r>
              <a:rPr lang="pt-BR" sz="1800" kern="10" dirty="0">
                <a:solidFill>
                  <a:schemeClr val="tx1"/>
                </a:solidFill>
                <a:latin typeface="Russo One" charset="0"/>
              </a:rPr>
              <a:t>(CNTP)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11178" y="1133356"/>
            <a:ext cx="6211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sz="1800">
                <a:solidFill>
                  <a:schemeClr val="tx1"/>
                </a:solidFill>
                <a:latin typeface="Russo One" charset="0"/>
              </a:rPr>
              <a:t>Dizemos que um gás se encontra nas CNTP quando: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980060" y="1653778"/>
            <a:ext cx="3183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000">
                <a:solidFill>
                  <a:schemeClr val="bg1"/>
                </a:solidFill>
                <a:latin typeface="Russo One" charset="0"/>
              </a:rPr>
              <a:t>P = 1 atm ou 760 mmHg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415274" y="2471737"/>
            <a:ext cx="23134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000">
                <a:solidFill>
                  <a:schemeClr val="bg1"/>
                </a:solidFill>
                <a:latin typeface="Russo One" charset="0"/>
              </a:rPr>
              <a:t>T = 0 °C ou 273 K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393906" y="2039541"/>
            <a:ext cx="35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2000">
                <a:solidFill>
                  <a:schemeClr val="bg1"/>
                </a:solidFill>
                <a:latin typeface="Arial Black" pitchFamily="34" charset="0"/>
              </a:rPr>
              <a:t>e</a:t>
            </a:r>
          </a:p>
        </p:txBody>
      </p:sp>
      <p:sp>
        <p:nvSpPr>
          <p:cNvPr id="31752" name="WordArt 8"/>
          <p:cNvSpPr>
            <a:spLocks noChangeArrowheads="1" noChangeShapeType="1" noTextEdit="1"/>
          </p:cNvSpPr>
          <p:nvPr/>
        </p:nvSpPr>
        <p:spPr bwMode="auto">
          <a:xfrm>
            <a:off x="3635896" y="3129533"/>
            <a:ext cx="2211884" cy="306313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pt-BR" sz="1800" kern="10" dirty="0">
                <a:solidFill>
                  <a:schemeClr val="tx1"/>
                </a:solidFill>
                <a:latin typeface="Russo One" charset="0"/>
              </a:rPr>
              <a:t>Volume Molar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2237867" y="3721686"/>
            <a:ext cx="46682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sz="1600" b="1" dirty="0">
                <a:solidFill>
                  <a:schemeClr val="tx1"/>
                </a:solidFill>
                <a:latin typeface="Russo One" charset="0"/>
              </a:rPr>
              <a:t>É o volume ocupado por um mol de um gás</a:t>
            </a:r>
            <a:endParaRPr lang="pt-BR" altLang="pt-BR" sz="1600" dirty="0">
              <a:solidFill>
                <a:schemeClr val="tx1"/>
              </a:solidFill>
              <a:latin typeface="Russo One" charset="0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243478" y="4120462"/>
            <a:ext cx="4657044" cy="795667"/>
          </a:xfrm>
          <a:prstGeom prst="rect">
            <a:avLst/>
          </a:prstGeom>
          <a:noFill/>
          <a:ln w="28575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Nas </a:t>
            </a:r>
            <a:r>
              <a:rPr lang="pt-BR" sz="1600" b="1" dirty="0">
                <a:solidFill>
                  <a:schemeClr val="tx1"/>
                </a:solidFill>
                <a:latin typeface="Russo One" charset="0"/>
              </a:rPr>
              <a:t>CNTP</a:t>
            </a: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 o volume molar de qualquer gás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é de </a:t>
            </a:r>
            <a:r>
              <a:rPr lang="pt-BR" sz="1600" b="1" dirty="0">
                <a:solidFill>
                  <a:schemeClr val="tx1"/>
                </a:solidFill>
                <a:latin typeface="Russo One" charset="0"/>
              </a:rPr>
              <a:t>22,4 L</a:t>
            </a: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9" grpId="0"/>
      <p:bldP spid="31750" grpId="0"/>
      <p:bldP spid="31751" grpId="0"/>
      <p:bldP spid="31752" grpId="0" animBg="1"/>
      <p:bldP spid="317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11560" y="411510"/>
            <a:ext cx="7704856" cy="63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01) Assinale a alternativa correspondente ao volume ocupado por 0,25 mol  de gás  carbônico  (CO</a:t>
            </a:r>
            <a:r>
              <a:rPr lang="pt-BR" altLang="pt-BR" baseline="-25000" dirty="0">
                <a:solidFill>
                  <a:schemeClr val="tx1"/>
                </a:solidFill>
                <a:latin typeface="Russo One" charset="0"/>
              </a:rPr>
              <a:t>2</a:t>
            </a: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)  nas condições  normais  de  temperatura e  pressão (CNTP):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777984" y="1583670"/>
            <a:ext cx="109356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</a:rPr>
              <a:t>a) 0,25 L.</a:t>
            </a:r>
            <a:endParaRPr lang="pt-BR" altLang="pt-BR" dirty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</a:rPr>
              <a:t>b) 0,50 L.</a:t>
            </a:r>
            <a:endParaRPr lang="pt-BR" altLang="pt-BR" dirty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</a:rPr>
              <a:t>c) 5,60 L.</a:t>
            </a:r>
            <a:endParaRPr lang="pt-BR" altLang="pt-BR" dirty="0">
              <a:solidFill>
                <a:schemeClr val="tx1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Arial Black" pitchFamily="34" charset="0"/>
              </a:rPr>
              <a:t>d) 11,2 L.</a:t>
            </a:r>
          </a:p>
          <a:p>
            <a:pPr algn="just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Arial Black" pitchFamily="34" charset="0"/>
              </a:rPr>
              <a:t>e) 22,4 L.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184525" y="1069181"/>
            <a:ext cx="72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 mol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79701" y="1446610"/>
            <a:ext cx="10230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0,25 mol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600700" y="1069181"/>
            <a:ext cx="7841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22,4 L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857875" y="1446610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V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4479925" y="1231106"/>
            <a:ext cx="1008063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4484688" y="1608535"/>
            <a:ext cx="10080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2857500" y="2893219"/>
            <a:ext cx="2355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1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V  =  0,25  </a:t>
            </a:r>
            <a:r>
              <a:rPr lang="pt-BR" altLang="pt-BR" sz="1400" b="1">
                <a:solidFill>
                  <a:srgbClr val="FFFF00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rgbClr val="FFFF00"/>
                </a:solidFill>
                <a:latin typeface="Arial Black" pitchFamily="34" charset="0"/>
              </a:rPr>
              <a:t>  22,4</a:t>
            </a:r>
          </a:p>
        </p:txBody>
      </p:sp>
      <p:grpSp>
        <p:nvGrpSpPr>
          <p:cNvPr id="2" name="Grupo 27"/>
          <p:cNvGrpSpPr>
            <a:grpSpLocks/>
          </p:cNvGrpSpPr>
          <p:nvPr/>
        </p:nvGrpSpPr>
        <p:grpSpPr bwMode="auto">
          <a:xfrm>
            <a:off x="2900364" y="1932385"/>
            <a:ext cx="2428875" cy="740228"/>
            <a:chOff x="2900372" y="2576502"/>
            <a:chExt cx="2428875" cy="986390"/>
          </a:xfrm>
        </p:grpSpPr>
        <p:sp>
          <p:nvSpPr>
            <p:cNvPr id="32783" name="Text Box 5"/>
            <p:cNvSpPr txBox="1">
              <a:spLocks noChangeArrowheads="1"/>
            </p:cNvSpPr>
            <p:nvPr/>
          </p:nvSpPr>
          <p:spPr bwMode="auto">
            <a:xfrm>
              <a:off x="3887797" y="2840027"/>
              <a:ext cx="303288" cy="41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32784" name="Text Box 11"/>
            <p:cNvSpPr txBox="1">
              <a:spLocks noChangeArrowheads="1"/>
            </p:cNvSpPr>
            <p:nvPr/>
          </p:nvSpPr>
          <p:spPr bwMode="auto">
            <a:xfrm>
              <a:off x="3189297" y="2576502"/>
              <a:ext cx="304892" cy="41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1</a:t>
              </a:r>
            </a:p>
          </p:txBody>
        </p:sp>
        <p:sp>
          <p:nvSpPr>
            <p:cNvPr id="32785" name="Text Box 12"/>
            <p:cNvSpPr txBox="1">
              <a:spLocks noChangeArrowheads="1"/>
            </p:cNvSpPr>
            <p:nvPr/>
          </p:nvSpPr>
          <p:spPr bwMode="auto">
            <a:xfrm>
              <a:off x="2900372" y="3152764"/>
              <a:ext cx="604653" cy="41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0,25</a:t>
              </a:r>
            </a:p>
          </p:txBody>
        </p:sp>
        <p:sp>
          <p:nvSpPr>
            <p:cNvPr id="32786" name="Text Box 13"/>
            <p:cNvSpPr txBox="1">
              <a:spLocks noChangeArrowheads="1"/>
            </p:cNvSpPr>
            <p:nvPr/>
          </p:nvSpPr>
          <p:spPr bwMode="auto">
            <a:xfrm>
              <a:off x="4464059" y="2576502"/>
              <a:ext cx="604653" cy="41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22,4</a:t>
              </a:r>
            </a:p>
          </p:txBody>
        </p:sp>
        <p:sp>
          <p:nvSpPr>
            <p:cNvPr id="32787" name="Line 15"/>
            <p:cNvSpPr>
              <a:spLocks noChangeShapeType="1"/>
            </p:cNvSpPr>
            <p:nvPr/>
          </p:nvSpPr>
          <p:spPr bwMode="auto">
            <a:xfrm>
              <a:off x="2971809" y="3081327"/>
              <a:ext cx="86360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Line 16"/>
            <p:cNvSpPr>
              <a:spLocks noChangeShapeType="1"/>
            </p:cNvSpPr>
            <p:nvPr/>
          </p:nvSpPr>
          <p:spPr bwMode="auto">
            <a:xfrm>
              <a:off x="4465647" y="3081327"/>
              <a:ext cx="86360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2789" name="Text Box 26"/>
            <p:cNvSpPr txBox="1">
              <a:spLocks noChangeArrowheads="1"/>
            </p:cNvSpPr>
            <p:nvPr/>
          </p:nvSpPr>
          <p:spPr bwMode="auto">
            <a:xfrm>
              <a:off x="4633922" y="3152764"/>
              <a:ext cx="324128" cy="41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FFFF00"/>
                  </a:solidFill>
                  <a:latin typeface="Arial Black" pitchFamily="34" charset="0"/>
                </a:rPr>
                <a:t>V</a:t>
              </a:r>
            </a:p>
          </p:txBody>
        </p:sp>
      </p:grp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3357554" y="3259164"/>
            <a:ext cx="1571636" cy="307777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  <a:latin typeface="Arial Black" pitchFamily="34" charset="0"/>
              </a:rPr>
              <a:t>V  =  5,6 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autoRev="1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4" grpId="0"/>
      <p:bldP spid="32775" grpId="0"/>
      <p:bldP spid="32776" grpId="0"/>
      <p:bldP spid="32777" grpId="0" animBg="1"/>
      <p:bldP spid="32778" grpId="0" animBg="1"/>
      <p:bldP spid="327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899592" y="337199"/>
            <a:ext cx="7128793" cy="35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  <a:cs typeface="Arial" pitchFamily="34" charset="0"/>
              </a:rPr>
              <a:t>02) Nas CNTP, o volume ocupado por 10 g de monóxido de carbono é: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915816" y="3939902"/>
            <a:ext cx="2693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Dados: C = 12 u; O = 16 u.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683317" y="791582"/>
            <a:ext cx="973343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a) 6,0 L.</a:t>
            </a:r>
            <a:endParaRPr lang="pt-BR" alt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b) 8,0 L.</a:t>
            </a:r>
            <a:endParaRPr lang="pt-BR" alt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_tradnl" altLang="pt-BR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c) 9,0 L.</a:t>
            </a:r>
            <a:endParaRPr lang="pt-BR" alt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d) 10 L.</a:t>
            </a:r>
          </a:p>
          <a:p>
            <a:pPr algn="just">
              <a:lnSpc>
                <a:spcPct val="150000"/>
              </a:lnSpc>
            </a:pPr>
            <a:r>
              <a:rPr lang="pt-BR" altLang="pt-BR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e) 12 L.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018134" y="2571750"/>
            <a:ext cx="3316934" cy="307777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CO:    M  =  12  +  16  =  </a:t>
            </a:r>
            <a:r>
              <a:rPr lang="pt-BR" dirty="0">
                <a:solidFill>
                  <a:schemeClr val="bg1"/>
                </a:solidFill>
                <a:latin typeface="Arial Black" pitchFamily="34" charset="0"/>
              </a:rPr>
              <a:t>28 g/mol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857500" y="804863"/>
            <a:ext cx="968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1 mol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7043739" y="803673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M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4924425" y="804863"/>
            <a:ext cx="7841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22,4 L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7358064" y="804863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g</a:t>
            </a: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3817938" y="966788"/>
            <a:ext cx="10080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5910263" y="984647"/>
            <a:ext cx="10080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7008813" y="803673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28</a:t>
            </a: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5273675" y="1183481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V</a:t>
            </a:r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>
            <a:off x="5911851" y="1363266"/>
            <a:ext cx="1008063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6986588" y="1182292"/>
            <a:ext cx="6046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10 g</a:t>
            </a: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>
            <a:off x="4786314" y="1928813"/>
            <a:ext cx="504825" cy="161925"/>
          </a:xfrm>
          <a:prstGeom prst="rightArrow">
            <a:avLst>
              <a:gd name="adj1" fmla="val 50000"/>
              <a:gd name="adj2" fmla="val 58456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altLang="pt-BR">
              <a:latin typeface="Arial Black" pitchFamily="34" charset="0"/>
            </a:endParaRPr>
          </a:p>
        </p:txBody>
      </p:sp>
      <p:grpSp>
        <p:nvGrpSpPr>
          <p:cNvPr id="2" name="Grupo 45"/>
          <p:cNvGrpSpPr>
            <a:grpSpLocks/>
          </p:cNvGrpSpPr>
          <p:nvPr/>
        </p:nvGrpSpPr>
        <p:grpSpPr bwMode="auto">
          <a:xfrm>
            <a:off x="2571750" y="1660924"/>
            <a:ext cx="2008188" cy="699739"/>
            <a:chOff x="2714612" y="2643182"/>
            <a:chExt cx="2008201" cy="932410"/>
          </a:xfrm>
        </p:grpSpPr>
        <p:sp>
          <p:nvSpPr>
            <p:cNvPr id="33822" name="Text Box 18"/>
            <p:cNvSpPr txBox="1">
              <a:spLocks noChangeArrowheads="1"/>
            </p:cNvSpPr>
            <p:nvPr/>
          </p:nvSpPr>
          <p:spPr bwMode="auto">
            <a:xfrm>
              <a:off x="4143372" y="2643182"/>
              <a:ext cx="425119" cy="41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28</a:t>
              </a:r>
            </a:p>
          </p:txBody>
        </p:sp>
        <p:sp>
          <p:nvSpPr>
            <p:cNvPr id="33823" name="Text Box 25"/>
            <p:cNvSpPr txBox="1">
              <a:spLocks noChangeArrowheads="1"/>
            </p:cNvSpPr>
            <p:nvPr/>
          </p:nvSpPr>
          <p:spPr bwMode="auto">
            <a:xfrm>
              <a:off x="2714612" y="2643182"/>
              <a:ext cx="604657" cy="41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22,4</a:t>
              </a:r>
            </a:p>
          </p:txBody>
        </p:sp>
        <p:sp>
          <p:nvSpPr>
            <p:cNvPr id="4" name="Text Box 27"/>
            <p:cNvSpPr txBox="1">
              <a:spLocks noChangeArrowheads="1"/>
            </p:cNvSpPr>
            <p:nvPr/>
          </p:nvSpPr>
          <p:spPr bwMode="auto">
            <a:xfrm>
              <a:off x="2922588" y="3165475"/>
              <a:ext cx="324130" cy="41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V</a:t>
              </a:r>
            </a:p>
          </p:txBody>
        </p:sp>
        <p:sp>
          <p:nvSpPr>
            <p:cNvPr id="33825" name="Text Box 28"/>
            <p:cNvSpPr txBox="1">
              <a:spLocks noChangeArrowheads="1"/>
            </p:cNvSpPr>
            <p:nvPr/>
          </p:nvSpPr>
          <p:spPr bwMode="auto">
            <a:xfrm>
              <a:off x="4143372" y="3143247"/>
              <a:ext cx="425119" cy="410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10</a:t>
              </a:r>
            </a:p>
          </p:txBody>
        </p:sp>
        <p:sp>
          <p:nvSpPr>
            <p:cNvPr id="33826" name="Line 29"/>
            <p:cNvSpPr>
              <a:spLocks noChangeShapeType="1"/>
            </p:cNvSpPr>
            <p:nvPr/>
          </p:nvSpPr>
          <p:spPr bwMode="auto">
            <a:xfrm>
              <a:off x="2779713" y="3090863"/>
              <a:ext cx="792162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827" name="Line 30"/>
            <p:cNvSpPr>
              <a:spLocks noChangeShapeType="1"/>
            </p:cNvSpPr>
            <p:nvPr/>
          </p:nvSpPr>
          <p:spPr bwMode="auto">
            <a:xfrm>
              <a:off x="4148138" y="3090863"/>
              <a:ext cx="574675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828" name="Text Box 36"/>
            <p:cNvSpPr txBox="1">
              <a:spLocks noChangeArrowheads="1"/>
            </p:cNvSpPr>
            <p:nvPr/>
          </p:nvSpPr>
          <p:spPr bwMode="auto">
            <a:xfrm>
              <a:off x="3643306" y="2857495"/>
              <a:ext cx="303290" cy="410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</p:grp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5572125" y="1875235"/>
            <a:ext cx="22958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  <a:latin typeface="Arial Black" pitchFamily="34" charset="0"/>
              </a:rPr>
              <a:t>28  x  V  =  22,4  x  10</a:t>
            </a:r>
          </a:p>
        </p:txBody>
      </p:sp>
      <p:grpSp>
        <p:nvGrpSpPr>
          <p:cNvPr id="3" name="Grupo 46"/>
          <p:cNvGrpSpPr>
            <a:grpSpLocks/>
          </p:cNvGrpSpPr>
          <p:nvPr/>
        </p:nvGrpSpPr>
        <p:grpSpPr bwMode="auto">
          <a:xfrm>
            <a:off x="5780089" y="2250282"/>
            <a:ext cx="1608137" cy="629471"/>
            <a:chOff x="5779434" y="3345420"/>
            <a:chExt cx="1608791" cy="838713"/>
          </a:xfrm>
        </p:grpSpPr>
        <p:sp>
          <p:nvSpPr>
            <p:cNvPr id="33817" name="Text Box 40"/>
            <p:cNvSpPr txBox="1">
              <a:spLocks noChangeArrowheads="1"/>
            </p:cNvSpPr>
            <p:nvPr/>
          </p:nvSpPr>
          <p:spPr bwMode="auto">
            <a:xfrm>
              <a:off x="5779434" y="3559734"/>
              <a:ext cx="324260" cy="41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V</a:t>
              </a:r>
            </a:p>
          </p:txBody>
        </p:sp>
        <p:sp>
          <p:nvSpPr>
            <p:cNvPr id="33818" name="Text Box 41"/>
            <p:cNvSpPr txBox="1">
              <a:spLocks noChangeArrowheads="1"/>
            </p:cNvSpPr>
            <p:nvPr/>
          </p:nvSpPr>
          <p:spPr bwMode="auto">
            <a:xfrm>
              <a:off x="6163874" y="3559734"/>
              <a:ext cx="303411" cy="41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=</a:t>
              </a:r>
            </a:p>
          </p:txBody>
        </p:sp>
        <p:sp>
          <p:nvSpPr>
            <p:cNvPr id="33819" name="Text Box 42"/>
            <p:cNvSpPr txBox="1">
              <a:spLocks noChangeArrowheads="1"/>
            </p:cNvSpPr>
            <p:nvPr/>
          </p:nvSpPr>
          <p:spPr bwMode="auto">
            <a:xfrm>
              <a:off x="6640313" y="3345420"/>
              <a:ext cx="545564" cy="41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224</a:t>
              </a:r>
            </a:p>
          </p:txBody>
        </p:sp>
        <p:sp>
          <p:nvSpPr>
            <p:cNvPr id="33820" name="Text Box 43"/>
            <p:cNvSpPr txBox="1">
              <a:spLocks noChangeArrowheads="1"/>
            </p:cNvSpPr>
            <p:nvPr/>
          </p:nvSpPr>
          <p:spPr bwMode="auto">
            <a:xfrm>
              <a:off x="6722763" y="3774048"/>
              <a:ext cx="425289" cy="41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rgbClr val="FFFF00"/>
                  </a:solidFill>
                  <a:latin typeface="Arial Black" pitchFamily="34" charset="0"/>
                </a:rPr>
                <a:t>28</a:t>
              </a:r>
            </a:p>
          </p:txBody>
        </p:sp>
        <p:sp>
          <p:nvSpPr>
            <p:cNvPr id="33821" name="Line 44"/>
            <p:cNvSpPr>
              <a:spLocks noChangeShapeType="1"/>
            </p:cNvSpPr>
            <p:nvPr/>
          </p:nvSpPr>
          <p:spPr bwMode="auto">
            <a:xfrm>
              <a:off x="6596063" y="3740150"/>
              <a:ext cx="792162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3838" name="Text Box 46"/>
          <p:cNvSpPr txBox="1">
            <a:spLocks noChangeArrowheads="1"/>
          </p:cNvSpPr>
          <p:nvPr/>
        </p:nvSpPr>
        <p:spPr bwMode="auto">
          <a:xfrm>
            <a:off x="5786446" y="3000378"/>
            <a:ext cx="1428760" cy="307777"/>
          </a:xfrm>
          <a:prstGeom prst="rect">
            <a:avLst/>
          </a:prstGeom>
          <a:noFill/>
          <a:ln w="19050"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FFFF00"/>
                </a:solidFill>
                <a:latin typeface="Arial Black" pitchFamily="34" charset="0"/>
              </a:rPr>
              <a:t>V  =  8 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autoRev="1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autoRev="1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autoRev="1" fill="hold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00" grpId="0"/>
      <p:bldP spid="33800" grpId="1"/>
      <p:bldP spid="33801" grpId="0"/>
      <p:bldP spid="33802" grpId="0"/>
      <p:bldP spid="33803" grpId="0" animBg="1"/>
      <p:bldP spid="33804" grpId="0" animBg="1"/>
      <p:bldP spid="33813" grpId="0"/>
      <p:bldP spid="33814" grpId="0"/>
      <p:bldP spid="33815" grpId="0" animBg="1"/>
      <p:bldP spid="33816" grpId="0"/>
      <p:bldP spid="33824" grpId="0" animBg="1"/>
      <p:bldP spid="338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57200" y="959736"/>
            <a:ext cx="8305800" cy="355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1. Determine a massa molecular das substâncias: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       a) S</a:t>
            </a:r>
            <a:r>
              <a:rPr lang="pt-PT" altLang="pt-BR" sz="1300" baseline="-25000" dirty="0">
                <a:latin typeface="Arial" pitchFamily="34" charset="0"/>
              </a:rPr>
              <a:t>8</a:t>
            </a:r>
            <a:r>
              <a:rPr lang="pt-PT" altLang="pt-BR" sz="1300" dirty="0">
                <a:latin typeface="Arial" pitchFamily="34" charset="0"/>
              </a:rPr>
              <a:t>    b) HClO   c) H</a:t>
            </a:r>
            <a:r>
              <a:rPr lang="pt-PT" altLang="pt-BR" sz="1300" baseline="-25000" dirty="0">
                <a:latin typeface="Arial" pitchFamily="34" charset="0"/>
              </a:rPr>
              <a:t>3</a:t>
            </a:r>
            <a:r>
              <a:rPr lang="pt-PT" altLang="pt-BR" sz="1300" dirty="0">
                <a:latin typeface="Arial" pitchFamily="34" charset="0"/>
              </a:rPr>
              <a:t>PO</a:t>
            </a:r>
            <a:r>
              <a:rPr lang="pt-PT" altLang="pt-BR" sz="1300" baseline="-25000" dirty="0">
                <a:latin typeface="Arial" pitchFamily="34" charset="0"/>
              </a:rPr>
              <a:t>4</a:t>
            </a:r>
            <a:r>
              <a:rPr lang="pt-PT" altLang="pt-BR" sz="1300" dirty="0">
                <a:latin typeface="Arial" pitchFamily="34" charset="0"/>
              </a:rPr>
              <a:t>   d) Ba(OH)</a:t>
            </a:r>
            <a:r>
              <a:rPr lang="pt-PT" altLang="pt-BR" sz="1300" baseline="-25000" dirty="0">
                <a:latin typeface="Arial" pitchFamily="34" charset="0"/>
              </a:rPr>
              <a:t>2</a:t>
            </a:r>
            <a:r>
              <a:rPr lang="pt-PT" altLang="pt-BR" sz="1300" dirty="0">
                <a:latin typeface="Arial" pitchFamily="34" charset="0"/>
              </a:rPr>
              <a:t>   e) Ca</a:t>
            </a:r>
            <a:r>
              <a:rPr lang="pt-PT" altLang="pt-BR" sz="1300" baseline="-25000" dirty="0">
                <a:latin typeface="Arial" pitchFamily="34" charset="0"/>
              </a:rPr>
              <a:t>3</a:t>
            </a:r>
            <a:r>
              <a:rPr lang="pt-PT" altLang="pt-BR" sz="1300" dirty="0">
                <a:latin typeface="Arial" pitchFamily="34" charset="0"/>
              </a:rPr>
              <a:t>(PO</a:t>
            </a:r>
            <a:r>
              <a:rPr lang="pt-PT" altLang="pt-BR" sz="1300" baseline="-25000" dirty="0">
                <a:latin typeface="Arial" pitchFamily="34" charset="0"/>
              </a:rPr>
              <a:t>4</a:t>
            </a:r>
            <a:r>
              <a:rPr lang="pt-PT" altLang="pt-BR" sz="1300" dirty="0">
                <a:latin typeface="Arial" pitchFamily="34" charset="0"/>
              </a:rPr>
              <a:t>)</a:t>
            </a:r>
            <a:r>
              <a:rPr lang="pt-PT" altLang="pt-BR" sz="1300" baseline="-25000" dirty="0">
                <a:latin typeface="Arial" pitchFamily="34" charset="0"/>
              </a:rPr>
              <a:t>2</a:t>
            </a:r>
            <a:endParaRPr lang="pt-PT" altLang="pt-BR" sz="1300" dirty="0">
              <a:latin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2. Determine o número de moléculas presentes em 4 mols de água: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3. Qual o volume, em litros, ocupados nas CNTP, por 5 mols de moléculas de CO</a:t>
            </a:r>
            <a:r>
              <a:rPr lang="pt-PT" altLang="pt-BR" sz="1300" baseline="-25000" dirty="0">
                <a:latin typeface="Arial" pitchFamily="34" charset="0"/>
              </a:rPr>
              <a:t>2(g)</a:t>
            </a:r>
            <a:r>
              <a:rPr lang="pt-PT" altLang="pt-BR" sz="1300" dirty="0">
                <a:latin typeface="Arial" pitchFamily="34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4. Determine a massa, em gramas, de 12 x 10</a:t>
            </a:r>
            <a:r>
              <a:rPr lang="pt-PT" altLang="pt-BR" sz="1300" baseline="30000" dirty="0">
                <a:latin typeface="Arial" pitchFamily="34" charset="0"/>
              </a:rPr>
              <a:t>24</a:t>
            </a:r>
            <a:r>
              <a:rPr lang="pt-PT" altLang="pt-BR" sz="1300" dirty="0">
                <a:latin typeface="Arial" pitchFamily="34" charset="0"/>
              </a:rPr>
              <a:t> moléculas de H</a:t>
            </a:r>
            <a:r>
              <a:rPr lang="pt-PT" altLang="pt-BR" sz="1300" baseline="-25000" dirty="0">
                <a:latin typeface="Arial" pitchFamily="34" charset="0"/>
              </a:rPr>
              <a:t>2</a:t>
            </a:r>
            <a:r>
              <a:rPr lang="pt-PT" altLang="pt-BR" sz="1300" dirty="0">
                <a:latin typeface="Arial" pitchFamily="34" charset="0"/>
              </a:rPr>
              <a:t>S: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5. Calcular o número de mols presentes em 90 g de água: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6. Determine o número de moléculas presentes em 90 g de água: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7. Qual o número de átomos presentes em 90 g de água?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pt-PT" altLang="pt-BR" sz="1300" dirty="0">
                <a:latin typeface="Arial" pitchFamily="34" charset="0"/>
              </a:rPr>
              <a:t>8. Calcule a massa molecular de uma certa substância X, sabendo que 16 mols da mesma “pesam” 38,4 g:</a:t>
            </a:r>
          </a:p>
        </p:txBody>
      </p:sp>
      <p:sp>
        <p:nvSpPr>
          <p:cNvPr id="4" name="Elipse 3"/>
          <p:cNvSpPr/>
          <p:nvPr/>
        </p:nvSpPr>
        <p:spPr>
          <a:xfrm>
            <a:off x="6156176" y="411510"/>
            <a:ext cx="2160240" cy="187220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FAÇA COM CALMA E ATENÇÃO FORA DO SEU HORÁRIO DE AULA PARA EXERCITAR O CONHECIMENTO.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9512" y="403158"/>
            <a:ext cx="6606172" cy="440400"/>
          </a:xfrm>
        </p:spPr>
        <p:txBody>
          <a:bodyPr/>
          <a:lstStyle/>
          <a:p>
            <a:pPr algn="ctr"/>
            <a:r>
              <a:rPr lang="pt-BR" dirty="0"/>
              <a:t>EXERCÍCIOS DE FIXAÇÃO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3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3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3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3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3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1520" y="903697"/>
            <a:ext cx="8712968" cy="375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9. Determinar a massa, em gramas, de 11,2 L de CO</a:t>
            </a:r>
            <a:r>
              <a:rPr lang="pt-PT" altLang="pt-BR" sz="1300" baseline="-25000" dirty="0">
                <a:solidFill>
                  <a:schemeClr val="tx1"/>
                </a:solidFill>
              </a:rPr>
              <a:t>2</a:t>
            </a:r>
            <a:r>
              <a:rPr lang="pt-PT" altLang="pt-BR" sz="1300" dirty="0">
                <a:solidFill>
                  <a:schemeClr val="tx1"/>
                </a:solidFill>
              </a:rPr>
              <a:t> </a:t>
            </a:r>
            <a:r>
              <a:rPr lang="pt-PT" altLang="pt-BR" sz="1300" baseline="-25000" dirty="0">
                <a:solidFill>
                  <a:schemeClr val="tx1"/>
                </a:solidFill>
              </a:rPr>
              <a:t>(g)</a:t>
            </a:r>
            <a:r>
              <a:rPr lang="pt-PT" altLang="pt-BR" sz="1300" dirty="0">
                <a:solidFill>
                  <a:schemeClr val="tx1"/>
                </a:solidFill>
              </a:rPr>
              <a:t>, nas CNTP: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10. Qual o volume ocupado, em litros, por 160 g de oxigênio gasoso (O</a:t>
            </a:r>
            <a:r>
              <a:rPr lang="pt-PT" altLang="pt-BR" sz="1300" baseline="-25000" dirty="0">
                <a:solidFill>
                  <a:schemeClr val="tx1"/>
                </a:solidFill>
              </a:rPr>
              <a:t>2</a:t>
            </a:r>
            <a:r>
              <a:rPr lang="pt-PT" altLang="pt-BR" sz="1300" dirty="0">
                <a:solidFill>
                  <a:schemeClr val="tx1"/>
                </a:solidFill>
              </a:rPr>
              <a:t>) nas CNTP?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11. Determine a massa molecular de um certo gás G, sabendo que nas CNTP, 340 g do mesmo ocupam um volume de 224 L: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12. Determine a massa total, em gramas, presentes em: 2 mols de moléculas de H</a:t>
            </a:r>
            <a:r>
              <a:rPr lang="pt-PT" altLang="pt-BR" sz="1300" baseline="-25000" dirty="0">
                <a:solidFill>
                  <a:schemeClr val="tx1"/>
                </a:solidFill>
              </a:rPr>
              <a:t>2</a:t>
            </a:r>
            <a:r>
              <a:rPr lang="pt-PT" altLang="pt-BR" sz="1300" dirty="0">
                <a:solidFill>
                  <a:schemeClr val="tx1"/>
                </a:solidFill>
              </a:rPr>
              <a:t> + 11,2 L de C</a:t>
            </a:r>
            <a:r>
              <a:rPr lang="pt-PT" altLang="pt-BR" sz="1300" baseline="-25000" dirty="0">
                <a:solidFill>
                  <a:schemeClr val="tx1"/>
                </a:solidFill>
              </a:rPr>
              <a:t>2</a:t>
            </a:r>
            <a:r>
              <a:rPr lang="pt-PT" altLang="pt-BR" sz="1300" dirty="0">
                <a:solidFill>
                  <a:schemeClr val="tx1"/>
                </a:solidFill>
              </a:rPr>
              <a:t>H</a:t>
            </a:r>
            <a:r>
              <a:rPr lang="pt-PT" altLang="pt-BR" sz="1300" baseline="-25000" dirty="0">
                <a:solidFill>
                  <a:schemeClr val="tx1"/>
                </a:solidFill>
              </a:rPr>
              <a:t>2(g)</a:t>
            </a:r>
            <a:r>
              <a:rPr lang="pt-PT" altLang="pt-BR" sz="1300" dirty="0">
                <a:solidFill>
                  <a:schemeClr val="tx1"/>
                </a:solidFill>
              </a:rPr>
              <a:t> nas CNTP: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13. 1,2 x 10</a:t>
            </a:r>
            <a:r>
              <a:rPr lang="pt-PT" altLang="pt-BR" sz="1300" baseline="30000" dirty="0">
                <a:solidFill>
                  <a:schemeClr val="tx1"/>
                </a:solidFill>
              </a:rPr>
              <a:t>23</a:t>
            </a:r>
            <a:r>
              <a:rPr lang="pt-PT" altLang="pt-BR" sz="1300" dirty="0">
                <a:solidFill>
                  <a:schemeClr val="tx1"/>
                </a:solidFill>
              </a:rPr>
              <a:t> moléculas da substância X pesam 12 mg. Calcule a massa molar de X.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14. 12,4 g de uma substância simples e gasosa G</a:t>
            </a:r>
            <a:r>
              <a:rPr lang="pt-PT" altLang="pt-BR" sz="1300" baseline="-25000" dirty="0">
                <a:solidFill>
                  <a:schemeClr val="tx1"/>
                </a:solidFill>
              </a:rPr>
              <a:t>n</a:t>
            </a:r>
            <a:r>
              <a:rPr lang="pt-PT" altLang="pt-BR" sz="1300" dirty="0">
                <a:solidFill>
                  <a:schemeClr val="tx1"/>
                </a:solidFill>
              </a:rPr>
              <a:t>, ocupam, nas CNTP, 2,24 L. Determine a atomicidade da substância sabendo que a massa atômica de G é 31 u.m.a.: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15. Nas CNTP, 5,6 L do gas XO</a:t>
            </a:r>
            <a:r>
              <a:rPr lang="pt-PT" altLang="pt-BR" sz="1300" baseline="-25000" dirty="0">
                <a:solidFill>
                  <a:schemeClr val="tx1"/>
                </a:solidFill>
              </a:rPr>
              <a:t>2</a:t>
            </a:r>
            <a:r>
              <a:rPr lang="pt-PT" altLang="pt-BR" sz="1300" dirty="0">
                <a:solidFill>
                  <a:schemeClr val="tx1"/>
                </a:solidFill>
              </a:rPr>
              <a:t> tem massa igual a 11g. Qual a massa atômica de X?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</a:pPr>
            <a:r>
              <a:rPr lang="pt-PT" altLang="pt-BR" sz="1300" dirty="0">
                <a:solidFill>
                  <a:schemeClr val="tx1"/>
                </a:solidFill>
              </a:rPr>
              <a:t>16. Uma liga de zinco e ferro contém 20% de zinco. Qual o número de átomos de ferro contidos em 7g dessa liga?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2300" y="411510"/>
            <a:ext cx="7758300" cy="440400"/>
          </a:xfrm>
        </p:spPr>
        <p:txBody>
          <a:bodyPr/>
          <a:lstStyle/>
          <a:p>
            <a:r>
              <a:rPr lang="pt-BR" dirty="0"/>
              <a:t>EXERCÍCIOS DE FIXAÇÃO</a:t>
            </a:r>
          </a:p>
        </p:txBody>
      </p:sp>
      <p:sp>
        <p:nvSpPr>
          <p:cNvPr id="5" name="Elipse 4"/>
          <p:cNvSpPr/>
          <p:nvPr/>
        </p:nvSpPr>
        <p:spPr>
          <a:xfrm>
            <a:off x="5796136" y="123478"/>
            <a:ext cx="2808312" cy="122413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FAÇA COM CALMA E ATENÇÃO FORA DO SEU HORÁRIO DE AULA PARA EXERCITAR O CONHECIMENTO.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>
          <a:xfrm>
            <a:off x="702300" y="483518"/>
            <a:ext cx="7758300" cy="4404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Respostas dos Exercícios de Fixação</a:t>
            </a:r>
          </a:p>
        </p:txBody>
      </p:sp>
      <p:sp>
        <p:nvSpPr>
          <p:cNvPr id="36867" name="CaixaDeTexto 2"/>
          <p:cNvSpPr txBox="1">
            <a:spLocks noChangeArrowheads="1"/>
          </p:cNvSpPr>
          <p:nvPr/>
        </p:nvSpPr>
        <p:spPr bwMode="auto">
          <a:xfrm>
            <a:off x="468314" y="1185863"/>
            <a:ext cx="813593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a)256u  b)52,5u  c)98u  d)171u   e)310u  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 2,4x10</a:t>
            </a:r>
            <a:r>
              <a:rPr lang="pt-BR" baseline="30000" dirty="0">
                <a:solidFill>
                  <a:schemeClr val="accent4">
                    <a:lumMod val="50000"/>
                  </a:schemeClr>
                </a:solidFill>
              </a:rPr>
              <a:t>24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112L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68g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5mol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3x10</a:t>
            </a:r>
            <a:r>
              <a:rPr lang="pt-BR" baseline="30000" dirty="0">
                <a:solidFill>
                  <a:schemeClr val="accent4">
                    <a:lumMod val="50000"/>
                  </a:schemeClr>
                </a:solidFill>
              </a:rPr>
              <a:t>24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9x10</a:t>
            </a:r>
            <a:r>
              <a:rPr lang="pt-BR" baseline="30000" dirty="0">
                <a:solidFill>
                  <a:schemeClr val="accent4">
                    <a:lumMod val="50000"/>
                  </a:schemeClr>
                </a:solidFill>
              </a:rPr>
              <a:t>24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2,4u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22g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112L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34u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4g+13g=17g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60mg ou 0,06g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n=4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12u</a:t>
            </a:r>
          </a:p>
          <a:p>
            <a:pPr marL="342900" indent="-342900" algn="just">
              <a:buFontTx/>
              <a:buAutoNum type="arabicPeriod"/>
            </a:pPr>
            <a:r>
              <a:rPr lang="pt-BR" dirty="0">
                <a:solidFill>
                  <a:schemeClr val="accent4">
                    <a:lumMod val="50000"/>
                  </a:schemeClr>
                </a:solidFill>
              </a:rPr>
              <a:t>0,6x10</a:t>
            </a:r>
            <a:r>
              <a:rPr lang="pt-BR" baseline="30000" dirty="0">
                <a:solidFill>
                  <a:schemeClr val="accent4">
                    <a:lumMod val="50000"/>
                  </a:schemeClr>
                </a:solidFill>
              </a:rPr>
              <a:t>23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FÓRMULA QUÍMICA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UNIDADE DE MASSA ATÔMICA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14350"/>
          </a:xfrm>
          <a:ln>
            <a:noFill/>
          </a:ln>
        </p:spPr>
        <p:txBody>
          <a:bodyPr anchor="t">
            <a:noAutofit/>
          </a:bodyPr>
          <a:lstStyle/>
          <a:p>
            <a:pPr algn="ctr">
              <a:defRPr/>
            </a:pPr>
            <a:r>
              <a:rPr lang="pt-BR" altLang="pt-BR" sz="2800" b="1" dirty="0">
                <a:solidFill>
                  <a:schemeClr val="tx1"/>
                </a:solidFill>
              </a:rPr>
              <a:t>Fórmula Química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11560" y="888207"/>
            <a:ext cx="7992888" cy="410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Definição: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é a representação gráfica das substâncias.</a:t>
            </a:r>
          </a:p>
          <a:p>
            <a:pPr algn="just">
              <a:lnSpc>
                <a:spcPct val="150000"/>
              </a:lnSpc>
              <a:buFont typeface="Wingdings" pitchFamily="2" charset="2"/>
              <a:buNone/>
            </a:pPr>
            <a:endParaRPr lang="pt-BR" altLang="pt-BR" sz="16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Fórmula Molecular: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indica os elementos e o número de átomos de cada um deles na substância.</a:t>
            </a: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Fórmula Mínima: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indica os elementos e a menor proporção em números inteiros da combinação entre os átomos.</a:t>
            </a: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Fórmula Centesimal: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indica os elementos e a proporção centesimal em massa entre eles na substância.</a:t>
            </a:r>
          </a:p>
          <a:p>
            <a:pPr algn="just">
              <a:lnSpc>
                <a:spcPct val="150000"/>
              </a:lnSpc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Obs.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Existem ainda as fórmulas estrutural e eletrônica que não têm importância quantitativa.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CÁLCULOS DE FÓRMULAS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07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1774"/>
            <a:ext cx="7772400" cy="685800"/>
          </a:xfrm>
          <a:ln>
            <a:noFill/>
          </a:ln>
        </p:spPr>
        <p:txBody>
          <a:bodyPr anchor="t"/>
          <a:lstStyle/>
          <a:p>
            <a:pPr algn="ctr"/>
            <a:r>
              <a:rPr lang="pt-BR" altLang="pt-BR" sz="2800" dirty="0">
                <a:solidFill>
                  <a:schemeClr val="tx1"/>
                </a:solidFill>
              </a:rPr>
              <a:t>Fórmula Centesimal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1560" y="1097325"/>
            <a:ext cx="822764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Cálculo: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é determinada por um simples cálculo percentual a partir da fórmula molecular.</a:t>
            </a:r>
          </a:p>
          <a:p>
            <a:pPr algn="just">
              <a:buFont typeface="Wingdings" pitchFamily="2" charset="2"/>
              <a:buNone/>
            </a:pPr>
            <a:endParaRPr lang="pt-BR" altLang="pt-BR" sz="1600" b="1" dirty="0">
              <a:solidFill>
                <a:schemeClr val="tx1"/>
              </a:solidFill>
              <a:latin typeface="+mj-lt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Exemplo: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Cálculo da composição centesimal da água.</a:t>
            </a:r>
          </a:p>
          <a:p>
            <a:pPr algn="just">
              <a:buFont typeface="Wingdings" pitchFamily="2" charset="2"/>
              <a:buNone/>
            </a:pPr>
            <a:endParaRPr lang="pt-BR" altLang="pt-BR" sz="1600" b="1" dirty="0">
              <a:solidFill>
                <a:schemeClr val="tx1"/>
              </a:solidFill>
              <a:latin typeface="+mj-lt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                H = 1 x 2  =                       2g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                O = 16 x1 =                       16g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                H</a:t>
            </a:r>
            <a:r>
              <a:rPr lang="pt-BR" altLang="pt-BR" sz="1600" baseline="-25000" dirty="0">
                <a:solidFill>
                  <a:schemeClr val="tx1"/>
                </a:solidFill>
                <a:latin typeface="+mj-lt"/>
              </a:rPr>
              <a:t>2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O = 1 x 2 + 16 x 1 =     </a:t>
            </a: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18g.</a:t>
            </a:r>
          </a:p>
          <a:p>
            <a:pPr algn="just">
              <a:buFont typeface="Wingdings" pitchFamily="2" charset="2"/>
              <a:buNone/>
            </a:pPr>
            <a:endParaRPr lang="pt-BR" altLang="pt-BR" sz="1600" b="1" dirty="0">
              <a:solidFill>
                <a:schemeClr val="tx1"/>
              </a:solidFill>
              <a:latin typeface="+mj-lt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                H = 2 x 100 / 18 =             11,11%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                O = 16 x 100 / 18 =           88,89%          </a:t>
            </a:r>
            <a:r>
              <a:rPr lang="pt-BR" altLang="pt-BR" sz="1600" b="1" u="sng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  <a:ln>
            <a:noFill/>
          </a:ln>
        </p:spPr>
        <p:txBody>
          <a:bodyPr anchor="t"/>
          <a:lstStyle/>
          <a:p>
            <a:pPr algn="ctr"/>
            <a:r>
              <a:rPr lang="pt-BR" altLang="pt-BR" sz="2800" dirty="0">
                <a:solidFill>
                  <a:schemeClr val="tx1"/>
                </a:solidFill>
              </a:rPr>
              <a:t>Fórmula Mínima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38200" y="1164432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Cálculo: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é determinada a partir da fórmula molecular ou percentual.</a:t>
            </a:r>
          </a:p>
          <a:p>
            <a:pPr algn="just">
              <a:buFont typeface="Wingdings" pitchFamily="2" charset="2"/>
              <a:buNone/>
            </a:pPr>
            <a:endParaRPr lang="pt-BR" altLang="pt-BR" sz="1600" b="1" dirty="0">
              <a:solidFill>
                <a:schemeClr val="tx1"/>
              </a:solidFill>
              <a:latin typeface="+mj-lt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Exemplo 1: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a partir da fórmula molecular.</a:t>
            </a:r>
            <a:endParaRPr lang="pt-BR" altLang="pt-BR" sz="16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0297" name="Group 57"/>
          <p:cNvGraphicFramePr>
            <a:graphicFrameLocks noGrp="1"/>
          </p:cNvGraphicFramePr>
          <p:nvPr/>
        </p:nvGraphicFramePr>
        <p:xfrm>
          <a:off x="990600" y="2715766"/>
          <a:ext cx="7162800" cy="11658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Fórmula Molecular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Fórmula Mínima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HO</a:t>
                      </a:r>
                      <a:endParaRPr kumimoji="0" lang="pt-BR" altLang="pt-BR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685800"/>
          </a:xfrm>
          <a:ln>
            <a:noFill/>
          </a:ln>
        </p:spPr>
        <p:txBody>
          <a:bodyPr anchor="t"/>
          <a:lstStyle/>
          <a:p>
            <a:pPr algn="ctr"/>
            <a:r>
              <a:rPr lang="pt-BR" altLang="pt-BR" dirty="0">
                <a:solidFill>
                  <a:schemeClr val="tx1"/>
                </a:solidFill>
              </a:rPr>
              <a:t>Fórmula Mínima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9600" y="1245394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Exemplo 2: </a:t>
            </a: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a partir da fórmula percentual ou com posição em massa.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 Fórmula percentual da</a:t>
            </a: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água: H – 11,11%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                                                  O – 88,89%</a:t>
            </a:r>
          </a:p>
        </p:txBody>
      </p:sp>
      <p:graphicFrame>
        <p:nvGraphicFramePr>
          <p:cNvPr id="92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420057"/>
              </p:ext>
            </p:extLst>
          </p:nvPr>
        </p:nvGraphicFramePr>
        <p:xfrm>
          <a:off x="1143000" y="2905125"/>
          <a:ext cx="7162800" cy="15544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N° de mols (n)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Simplificação</a:t>
                      </a:r>
                      <a:endParaRPr kumimoji="0" lang="pt-BR" altLang="pt-BR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 – 11,11/ 1 = 11,11</a:t>
                      </a:r>
                      <a:endParaRPr kumimoji="0" lang="pt-BR" altLang="pt-BR" sz="2100" b="0" i="0" u="none" strike="noStrike" cap="none" normalizeH="0" baseline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11,11/5,56 = 2</a:t>
                      </a:r>
                      <a:endParaRPr kumimoji="0" lang="pt-BR" altLang="pt-BR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 –  88,89/16 = 5,56</a:t>
                      </a:r>
                      <a:endParaRPr kumimoji="0" lang="pt-BR" altLang="pt-BR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5,56/5,56 = 1</a:t>
                      </a:r>
                      <a:endParaRPr kumimoji="0" lang="pt-BR" altLang="pt-BR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Fórmula Mínima</a:t>
                      </a:r>
                      <a:endParaRPr kumimoji="0" lang="pt-BR" altLang="pt-BR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pt-BR" altLang="pt-BR" sz="21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pt-BR" altLang="pt-BR" sz="2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endParaRPr kumimoji="0" lang="pt-BR" altLang="pt-BR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7772400" cy="685800"/>
          </a:xfrm>
          <a:ln>
            <a:noFill/>
          </a:ln>
        </p:spPr>
        <p:txBody>
          <a:bodyPr anchor="t"/>
          <a:lstStyle/>
          <a:p>
            <a:pPr algn="ctr"/>
            <a:r>
              <a:rPr lang="pt-BR" altLang="pt-BR" dirty="0">
                <a:solidFill>
                  <a:schemeClr val="tx1"/>
                </a:solidFill>
              </a:rPr>
              <a:t>Fórmula Molecular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81000" y="971550"/>
            <a:ext cx="8305800" cy="349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+mj-lt"/>
              </a:rPr>
              <a:t> Cálculos: 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é determinada multiplicando-se a fórmula mínima por um fator </a:t>
            </a:r>
            <a:r>
              <a:rPr lang="pt-BR" altLang="pt-BR" b="1" dirty="0">
                <a:solidFill>
                  <a:schemeClr val="tx1"/>
                </a:solidFill>
                <a:latin typeface="+mj-lt"/>
              </a:rPr>
              <a:t>n 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inteiro, que depende da massa molecular da substância, onde:</a:t>
            </a:r>
          </a:p>
          <a:p>
            <a:pPr algn="just"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+mj-lt"/>
              </a:rPr>
              <a:t>        n 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= massa molecular / massa da fórmula mínima </a:t>
            </a:r>
          </a:p>
          <a:p>
            <a:pPr algn="just"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dirty="0">
                <a:solidFill>
                  <a:schemeClr val="tx1"/>
                </a:solidFill>
                <a:latin typeface="+mj-lt"/>
              </a:rPr>
              <a:t>        </a:t>
            </a:r>
            <a:r>
              <a:rPr lang="pt-BR" altLang="pt-BR" b="1" dirty="0">
                <a:solidFill>
                  <a:schemeClr val="tx1"/>
                </a:solidFill>
                <a:latin typeface="+mj-lt"/>
              </a:rPr>
              <a:t>Fórmula Molecular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 = (Fórmula Mínima)</a:t>
            </a:r>
            <a:r>
              <a:rPr lang="pt-BR" altLang="pt-BR" baseline="-25000" dirty="0">
                <a:solidFill>
                  <a:schemeClr val="tx1"/>
                </a:solidFill>
                <a:latin typeface="+mj-lt"/>
              </a:rPr>
              <a:t>n</a:t>
            </a:r>
          </a:p>
          <a:p>
            <a:pPr algn="just">
              <a:lnSpc>
                <a:spcPct val="150000"/>
              </a:lnSpc>
              <a:buFont typeface="Wingdings" pitchFamily="2" charset="2"/>
              <a:buNone/>
            </a:pPr>
            <a:endParaRPr lang="pt-BR" altLang="pt-BR" b="1" baseline="-250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None/>
            </a:pPr>
            <a:r>
              <a:rPr lang="pt-BR" altLang="pt-BR" b="1" dirty="0">
                <a:solidFill>
                  <a:schemeClr val="tx1"/>
                </a:solidFill>
                <a:latin typeface="+mj-lt"/>
              </a:rPr>
              <a:t>Exemplo: 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a partir da fórmula mínima.</a:t>
            </a: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pt-BR" altLang="pt-BR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A massa  molecular da água oxigenada = 34 u. m. a. fórmula mínima é </a:t>
            </a:r>
            <a:r>
              <a:rPr lang="pt-BR" altLang="pt-BR" b="1" dirty="0">
                <a:solidFill>
                  <a:schemeClr val="tx1"/>
                </a:solidFill>
                <a:latin typeface="+mj-lt"/>
              </a:rPr>
              <a:t>HO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, determinar a fórmula molecular: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+mj-lt"/>
              </a:rPr>
              <a:t>                       Fórmula Molecular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 = (</a:t>
            </a:r>
            <a:r>
              <a:rPr lang="pt-BR" altLang="pt-BR" b="1" dirty="0">
                <a:solidFill>
                  <a:schemeClr val="tx1"/>
                </a:solidFill>
                <a:latin typeface="+mj-lt"/>
              </a:rPr>
              <a:t>HO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)</a:t>
            </a:r>
            <a:r>
              <a:rPr lang="pt-BR" altLang="pt-BR" baseline="-25000" dirty="0">
                <a:solidFill>
                  <a:schemeClr val="tx1"/>
                </a:solidFill>
                <a:latin typeface="+mj-lt"/>
              </a:rPr>
              <a:t>n</a:t>
            </a:r>
          </a:p>
          <a:p>
            <a:pPr algn="just">
              <a:lnSpc>
                <a:spcPct val="150000"/>
              </a:lnSpc>
            </a:pPr>
            <a:r>
              <a:rPr lang="pt-BR" altLang="pt-BR" baseline="-25000" dirty="0">
                <a:solidFill>
                  <a:schemeClr val="tx1"/>
                </a:solidFill>
                <a:latin typeface="+mj-lt"/>
              </a:rPr>
              <a:t>                              </a:t>
            </a:r>
            <a:r>
              <a:rPr lang="pt-BR" altLang="pt-BR" b="1" dirty="0">
                <a:solidFill>
                  <a:schemeClr val="tx1"/>
                </a:solidFill>
                <a:latin typeface="+mj-lt"/>
              </a:rPr>
              <a:t>n = </a:t>
            </a:r>
            <a:r>
              <a:rPr lang="pt-BR" altLang="pt-BR" dirty="0">
                <a:solidFill>
                  <a:schemeClr val="tx1"/>
                </a:solidFill>
                <a:latin typeface="+mj-lt"/>
              </a:rPr>
              <a:t>34 / 17 </a:t>
            </a:r>
            <a:r>
              <a:rPr lang="pt-BR" altLang="pt-BR" dirty="0">
                <a:solidFill>
                  <a:schemeClr val="tx1"/>
                </a:solidFill>
                <a:latin typeface="+mj-lt"/>
                <a:sym typeface="Symbol" pitchFamily="18" charset="2"/>
              </a:rPr>
              <a:t> </a:t>
            </a:r>
            <a:r>
              <a:rPr lang="pt-BR" altLang="pt-BR" b="1" dirty="0">
                <a:solidFill>
                  <a:schemeClr val="tx1"/>
                </a:solidFill>
                <a:latin typeface="+mj-lt"/>
                <a:sym typeface="Symbol" pitchFamily="18" charset="2"/>
              </a:rPr>
              <a:t>n = 2</a:t>
            </a:r>
          </a:p>
          <a:p>
            <a:pPr algn="just">
              <a:lnSpc>
                <a:spcPct val="150000"/>
              </a:lnSpc>
            </a:pPr>
            <a:r>
              <a:rPr lang="pt-BR" altLang="pt-BR" b="1" dirty="0">
                <a:solidFill>
                  <a:schemeClr val="tx1"/>
                </a:solidFill>
                <a:latin typeface="+mj-lt"/>
                <a:sym typeface="Symbol" pitchFamily="18" charset="2"/>
              </a:rPr>
              <a:t>                       Fórmula Molecular = H</a:t>
            </a:r>
            <a:r>
              <a:rPr lang="pt-BR" altLang="pt-BR" b="1" baseline="-25000" dirty="0">
                <a:solidFill>
                  <a:schemeClr val="tx1"/>
                </a:solidFill>
                <a:latin typeface="+mj-lt"/>
                <a:sym typeface="Symbol" pitchFamily="18" charset="2"/>
              </a:rPr>
              <a:t>2</a:t>
            </a:r>
            <a:r>
              <a:rPr lang="pt-BR" altLang="pt-BR" b="1" dirty="0">
                <a:solidFill>
                  <a:schemeClr val="tx1"/>
                </a:solidFill>
                <a:latin typeface="+mj-lt"/>
                <a:sym typeface="Symbol" pitchFamily="18" charset="2"/>
              </a:rPr>
              <a:t>O</a:t>
            </a:r>
            <a:r>
              <a:rPr lang="pt-BR" altLang="pt-BR" b="1" baseline="-25000" dirty="0">
                <a:solidFill>
                  <a:schemeClr val="tx1"/>
                </a:solidFill>
                <a:latin typeface="+mj-lt"/>
                <a:sym typeface="Symbol" pitchFamily="18" charset="2"/>
              </a:rPr>
              <a:t>2</a:t>
            </a:r>
            <a:endParaRPr lang="pt-BR" altLang="pt-BR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42900"/>
            <a:ext cx="6324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t-PT" altLang="pt-BR" dirty="0">
                <a:solidFill>
                  <a:schemeClr val="tx1"/>
                </a:solidFill>
                <a:latin typeface="Russo One" charset="0"/>
              </a:rPr>
              <a:t>Exercícios de fixação:</a:t>
            </a:r>
            <a:endParaRPr lang="pt-BR" altLang="pt-BR" dirty="0">
              <a:solidFill>
                <a:schemeClr val="tx1"/>
              </a:solidFill>
              <a:latin typeface="Russo One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57200" y="1194197"/>
            <a:ext cx="8229600" cy="213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pt-PT" altLang="pt-BR" sz="1600" dirty="0">
                <a:solidFill>
                  <a:schemeClr val="tx1"/>
                </a:solidFill>
              </a:rPr>
              <a:t>Determinar a percentagem de fósforo presente na molécula de Ca</a:t>
            </a:r>
            <a:r>
              <a:rPr lang="pt-PT" altLang="pt-BR" sz="1600" baseline="-25000" dirty="0">
                <a:solidFill>
                  <a:schemeClr val="tx1"/>
                </a:solidFill>
              </a:rPr>
              <a:t>3</a:t>
            </a:r>
            <a:r>
              <a:rPr lang="pt-PT" altLang="pt-BR" sz="1600" dirty="0">
                <a:solidFill>
                  <a:schemeClr val="tx1"/>
                </a:solidFill>
              </a:rPr>
              <a:t>(PO</a:t>
            </a:r>
            <a:r>
              <a:rPr lang="pt-PT" altLang="pt-BR" sz="1600" baseline="-25000" dirty="0">
                <a:solidFill>
                  <a:schemeClr val="tx1"/>
                </a:solidFill>
              </a:rPr>
              <a:t>4</a:t>
            </a:r>
            <a:r>
              <a:rPr lang="pt-PT" altLang="pt-BR" sz="1600" dirty="0">
                <a:solidFill>
                  <a:schemeClr val="tx1"/>
                </a:solidFill>
              </a:rPr>
              <a:t>)</a:t>
            </a:r>
            <a:r>
              <a:rPr lang="pt-PT" altLang="pt-BR" sz="1600" baseline="-25000" dirty="0">
                <a:solidFill>
                  <a:schemeClr val="tx1"/>
                </a:solidFill>
              </a:rPr>
              <a:t>2</a:t>
            </a:r>
            <a:r>
              <a:rPr lang="pt-PT" altLang="pt-BR" sz="1600" dirty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pt-PT" altLang="pt-BR" sz="1600" dirty="0">
                <a:solidFill>
                  <a:schemeClr val="tx1"/>
                </a:solidFill>
              </a:rPr>
              <a:t>Determinar a fórmula mínima da nicotina, sabendo que ela contém: 74,0% de C, 8,7% de H e 17,3% de N. </a:t>
            </a:r>
          </a:p>
          <a:p>
            <a:pPr marL="457200" indent="-457200" algn="just">
              <a:lnSpc>
                <a:spcPct val="150000"/>
              </a:lnSpc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pt-PT" altLang="pt-BR" sz="1600" dirty="0">
                <a:solidFill>
                  <a:schemeClr val="tx1"/>
                </a:solidFill>
              </a:rPr>
              <a:t>Determinar a fórmula molecular de uma substância de massa molecular 118 e que contém: 40,67% de C, 8,47% de H e 23,73% de N.</a:t>
            </a:r>
          </a:p>
        </p:txBody>
      </p:sp>
      <p:sp>
        <p:nvSpPr>
          <p:cNvPr id="4" name="Elipse 3"/>
          <p:cNvSpPr/>
          <p:nvPr/>
        </p:nvSpPr>
        <p:spPr>
          <a:xfrm>
            <a:off x="6156176" y="3003798"/>
            <a:ext cx="2160240" cy="187220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FAÇA COM CALMA E ATENÇÃO FORA DO SEU HORÁRIO DE AULA PARA EXERCITAR O CONHECIMENTO.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Respostas dos Exercícios</a:t>
            </a:r>
          </a:p>
        </p:txBody>
      </p:sp>
      <p:sp>
        <p:nvSpPr>
          <p:cNvPr id="44035" name="CaixaDeTexto 2"/>
          <p:cNvSpPr txBox="1">
            <a:spLocks noChangeArrowheads="1"/>
          </p:cNvSpPr>
          <p:nvPr/>
        </p:nvSpPr>
        <p:spPr bwMode="auto">
          <a:xfrm>
            <a:off x="611189" y="1221582"/>
            <a:ext cx="7921625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250000"/>
              </a:lnSpc>
              <a:buFontTx/>
              <a:buAutoNum type="arabicParenR"/>
            </a:pPr>
            <a:r>
              <a:rPr lang="pt-BR" dirty="0">
                <a:solidFill>
                  <a:schemeClr val="tx1"/>
                </a:solidFill>
              </a:rPr>
              <a:t>20%</a:t>
            </a:r>
          </a:p>
          <a:p>
            <a:pPr marL="342900" indent="-342900">
              <a:lnSpc>
                <a:spcPct val="250000"/>
              </a:lnSpc>
              <a:buFontTx/>
              <a:buAutoNum type="arabicParenR"/>
            </a:pPr>
            <a:r>
              <a:rPr lang="pt-BR" dirty="0">
                <a:solidFill>
                  <a:schemeClr val="tx1"/>
                </a:solidFill>
              </a:rPr>
              <a:t>C</a:t>
            </a:r>
            <a:r>
              <a:rPr lang="pt-BR" baseline="-25000" dirty="0">
                <a:solidFill>
                  <a:schemeClr val="tx1"/>
                </a:solidFill>
              </a:rPr>
              <a:t>5</a:t>
            </a:r>
            <a:r>
              <a:rPr lang="pt-BR" dirty="0">
                <a:solidFill>
                  <a:schemeClr val="tx1"/>
                </a:solidFill>
              </a:rPr>
              <a:t>H</a:t>
            </a:r>
            <a:r>
              <a:rPr lang="pt-BR" baseline="-25000" dirty="0">
                <a:solidFill>
                  <a:schemeClr val="tx1"/>
                </a:solidFill>
              </a:rPr>
              <a:t>7</a:t>
            </a:r>
            <a:r>
              <a:rPr lang="pt-BR" dirty="0">
                <a:solidFill>
                  <a:schemeClr val="tx1"/>
                </a:solidFill>
              </a:rPr>
              <a:t>N</a:t>
            </a:r>
          </a:p>
          <a:p>
            <a:pPr marL="342900" indent="-342900">
              <a:lnSpc>
                <a:spcPct val="250000"/>
              </a:lnSpc>
              <a:buFontTx/>
              <a:buAutoNum type="arabicParenR"/>
            </a:pPr>
            <a:r>
              <a:rPr lang="pt-BR" dirty="0">
                <a:solidFill>
                  <a:schemeClr val="tx1"/>
                </a:solidFill>
              </a:rPr>
              <a:t>C</a:t>
            </a:r>
            <a:r>
              <a:rPr lang="pt-BR" baseline="-25000" dirty="0">
                <a:solidFill>
                  <a:schemeClr val="tx1"/>
                </a:solidFill>
              </a:rPr>
              <a:t>4</a:t>
            </a:r>
            <a:r>
              <a:rPr lang="pt-BR" dirty="0">
                <a:solidFill>
                  <a:schemeClr val="tx1"/>
                </a:solidFill>
              </a:rPr>
              <a:t>H</a:t>
            </a:r>
            <a:r>
              <a:rPr lang="pt-BR" baseline="-25000" dirty="0">
                <a:solidFill>
                  <a:schemeClr val="tx1"/>
                </a:solidFill>
              </a:rPr>
              <a:t>10</a:t>
            </a:r>
            <a:r>
              <a:rPr lang="pt-BR" dirty="0">
                <a:solidFill>
                  <a:schemeClr val="tx1"/>
                </a:solidFill>
              </a:rPr>
              <a:t>N</a:t>
            </a:r>
            <a:r>
              <a:rPr lang="pt-BR" baseline="-25000" dirty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" name="Google Shape;5764;p64"/>
          <p:cNvSpPr txBox="1">
            <a:spLocks noGrp="1"/>
          </p:cNvSpPr>
          <p:nvPr>
            <p:ph type="body" idx="1"/>
          </p:nvPr>
        </p:nvSpPr>
        <p:spPr>
          <a:xfrm>
            <a:off x="724474" y="2706626"/>
            <a:ext cx="3487485" cy="14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ACESSE O FORMULÁRIO AO LADO!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EXERCITE SOBRE CÁLCULOS DE FÓRMULAS</a:t>
            </a:r>
            <a:endParaRPr dirty="0"/>
          </a:p>
        </p:txBody>
      </p:sp>
      <p:sp>
        <p:nvSpPr>
          <p:cNvPr id="5765" name="Google Shape;5765;p64"/>
          <p:cNvSpPr txBox="1">
            <a:spLocks noGrp="1"/>
          </p:cNvSpPr>
          <p:nvPr>
            <p:ph type="title"/>
          </p:nvPr>
        </p:nvSpPr>
        <p:spPr>
          <a:xfrm>
            <a:off x="107416" y="987574"/>
            <a:ext cx="46086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TESTE OS SEUS CONHECIMENTOS</a:t>
            </a:r>
            <a:endParaRPr dirty="0"/>
          </a:p>
        </p:txBody>
      </p:sp>
      <p:grpSp>
        <p:nvGrpSpPr>
          <p:cNvPr id="2" name="Google Shape;5766;p64"/>
          <p:cNvGrpSpPr/>
          <p:nvPr/>
        </p:nvGrpSpPr>
        <p:grpSpPr>
          <a:xfrm>
            <a:off x="4900798" y="776740"/>
            <a:ext cx="2911562" cy="3862105"/>
            <a:chOff x="4274365" y="776740"/>
            <a:chExt cx="2911562" cy="3862105"/>
          </a:xfrm>
        </p:grpSpPr>
        <p:grpSp>
          <p:nvGrpSpPr>
            <p:cNvPr id="3" name="Google Shape;5767;p64"/>
            <p:cNvGrpSpPr/>
            <p:nvPr/>
          </p:nvGrpSpPr>
          <p:grpSpPr>
            <a:xfrm>
              <a:off x="4278065" y="776740"/>
              <a:ext cx="2907862" cy="3862105"/>
              <a:chOff x="3580725" y="2020075"/>
              <a:chExt cx="1344925" cy="1786275"/>
            </a:xfrm>
          </p:grpSpPr>
          <p:sp>
            <p:nvSpPr>
              <p:cNvPr id="5768" name="Google Shape;5768;p64"/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64"/>
              <p:cNvSpPr/>
              <p:nvPr/>
            </p:nvSpPr>
            <p:spPr>
              <a:xfrm>
                <a:off x="3580725" y="2020075"/>
                <a:ext cx="1250250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64"/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595959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64"/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64"/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5773;p64"/>
            <p:cNvGrpSpPr/>
            <p:nvPr/>
          </p:nvGrpSpPr>
          <p:grpSpPr>
            <a:xfrm>
              <a:off x="4274365" y="776740"/>
              <a:ext cx="2907862" cy="3862105"/>
              <a:chOff x="3580725" y="2020075"/>
              <a:chExt cx="1344925" cy="1786275"/>
            </a:xfrm>
          </p:grpSpPr>
          <p:sp>
            <p:nvSpPr>
              <p:cNvPr id="5774" name="Google Shape;5774;p64"/>
              <p:cNvSpPr/>
              <p:nvPr/>
            </p:nvSpPr>
            <p:spPr>
              <a:xfrm>
                <a:off x="3681925" y="2020075"/>
                <a:ext cx="1243725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49749" h="71451" extrusionOk="0">
                    <a:moveTo>
                      <a:pt x="1574" y="1"/>
                    </a:moveTo>
                    <a:cubicBezTo>
                      <a:pt x="706" y="1"/>
                      <a:pt x="1" y="706"/>
                      <a:pt x="1" y="1574"/>
                    </a:cubicBezTo>
                    <a:lnTo>
                      <a:pt x="1" y="69877"/>
                    </a:lnTo>
                    <a:cubicBezTo>
                      <a:pt x="1" y="70746"/>
                      <a:pt x="706" y="71451"/>
                      <a:pt x="1574" y="71451"/>
                    </a:cubicBezTo>
                    <a:lnTo>
                      <a:pt x="48175" y="71451"/>
                    </a:lnTo>
                    <a:cubicBezTo>
                      <a:pt x="49044" y="71451"/>
                      <a:pt x="49748" y="70746"/>
                      <a:pt x="49748" y="69877"/>
                    </a:cubicBezTo>
                    <a:lnTo>
                      <a:pt x="49748" y="1574"/>
                    </a:lnTo>
                    <a:cubicBezTo>
                      <a:pt x="49748" y="706"/>
                      <a:pt x="49044" y="1"/>
                      <a:pt x="481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64"/>
              <p:cNvSpPr/>
              <p:nvPr/>
            </p:nvSpPr>
            <p:spPr>
              <a:xfrm>
                <a:off x="3580725" y="2020075"/>
                <a:ext cx="1250250" cy="1786275"/>
              </a:xfrm>
              <a:custGeom>
                <a:avLst/>
                <a:gdLst/>
                <a:ahLst/>
                <a:cxnLst/>
                <a:rect l="l" t="t" r="r" b="b"/>
                <a:pathLst>
                  <a:path w="50010" h="71451" extrusionOk="0">
                    <a:moveTo>
                      <a:pt x="2527" y="1"/>
                    </a:moveTo>
                    <a:cubicBezTo>
                      <a:pt x="1147" y="1"/>
                      <a:pt x="33" y="1109"/>
                      <a:pt x="0" y="2492"/>
                    </a:cubicBezTo>
                    <a:lnTo>
                      <a:pt x="0" y="68975"/>
                    </a:lnTo>
                    <a:cubicBezTo>
                      <a:pt x="33" y="70358"/>
                      <a:pt x="1147" y="71451"/>
                      <a:pt x="2526" y="71451"/>
                    </a:cubicBezTo>
                    <a:cubicBezTo>
                      <a:pt x="2537" y="71451"/>
                      <a:pt x="2547" y="71451"/>
                      <a:pt x="2557" y="71451"/>
                    </a:cubicBezTo>
                    <a:lnTo>
                      <a:pt x="50010" y="71451"/>
                    </a:lnTo>
                    <a:lnTo>
                      <a:pt x="50010" y="1"/>
                    </a:lnTo>
                    <a:lnTo>
                      <a:pt x="2557" y="1"/>
                    </a:lnTo>
                    <a:cubicBezTo>
                      <a:pt x="2547" y="1"/>
                      <a:pt x="2537" y="1"/>
                      <a:pt x="25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64"/>
              <p:cNvSpPr/>
              <p:nvPr/>
            </p:nvSpPr>
            <p:spPr>
              <a:xfrm>
                <a:off x="3680303" y="2113921"/>
                <a:ext cx="1140025" cy="1511564"/>
              </a:xfrm>
              <a:custGeom>
                <a:avLst/>
                <a:gdLst/>
                <a:ahLst/>
                <a:cxnLst/>
                <a:rect l="l" t="t" r="r" b="b"/>
                <a:pathLst>
                  <a:path w="45601" h="60944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27"/>
                    </a:cubicBezTo>
                    <a:lnTo>
                      <a:pt x="0" y="60534"/>
                    </a:lnTo>
                    <a:cubicBezTo>
                      <a:pt x="0" y="60763"/>
                      <a:pt x="197" y="60943"/>
                      <a:pt x="426" y="60943"/>
                    </a:cubicBezTo>
                    <a:lnTo>
                      <a:pt x="45191" y="60943"/>
                    </a:lnTo>
                    <a:cubicBezTo>
                      <a:pt x="45421" y="60943"/>
                      <a:pt x="45601" y="60763"/>
                      <a:pt x="45601" y="60534"/>
                    </a:cubicBezTo>
                    <a:lnTo>
                      <a:pt x="45601" y="427"/>
                    </a:lnTo>
                    <a:cubicBezTo>
                      <a:pt x="45601" y="181"/>
                      <a:pt x="45421" y="1"/>
                      <a:pt x="45191" y="1"/>
                    </a:cubicBez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64"/>
              <p:cNvSpPr/>
              <p:nvPr/>
            </p:nvSpPr>
            <p:spPr>
              <a:xfrm>
                <a:off x="4237099" y="2051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492" y="0"/>
                    </a:moveTo>
                    <a:cubicBezTo>
                      <a:pt x="214" y="0"/>
                      <a:pt x="0" y="230"/>
                      <a:pt x="0" y="508"/>
                    </a:cubicBezTo>
                    <a:cubicBezTo>
                      <a:pt x="0" y="798"/>
                      <a:pt x="243" y="996"/>
                      <a:pt x="496" y="996"/>
                    </a:cubicBezTo>
                    <a:cubicBezTo>
                      <a:pt x="615" y="996"/>
                      <a:pt x="737" y="952"/>
                      <a:pt x="836" y="852"/>
                    </a:cubicBezTo>
                    <a:cubicBezTo>
                      <a:pt x="1148" y="541"/>
                      <a:pt x="935" y="0"/>
                      <a:pt x="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64"/>
              <p:cNvSpPr/>
              <p:nvPr/>
            </p:nvSpPr>
            <p:spPr>
              <a:xfrm>
                <a:off x="4179825" y="3667150"/>
                <a:ext cx="1250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273" extrusionOk="0">
                    <a:moveTo>
                      <a:pt x="2869" y="355"/>
                    </a:moveTo>
                    <a:cubicBezTo>
                      <a:pt x="3836" y="355"/>
                      <a:pt x="4639" y="1158"/>
                      <a:pt x="4639" y="2142"/>
                    </a:cubicBezTo>
                    <a:cubicBezTo>
                      <a:pt x="4639" y="3206"/>
                      <a:pt x="3762" y="3917"/>
                      <a:pt x="2850" y="3917"/>
                    </a:cubicBezTo>
                    <a:cubicBezTo>
                      <a:pt x="2413" y="3917"/>
                      <a:pt x="1968" y="3754"/>
                      <a:pt x="1607" y="3387"/>
                    </a:cubicBezTo>
                    <a:cubicBezTo>
                      <a:pt x="492" y="2273"/>
                      <a:pt x="1279" y="355"/>
                      <a:pt x="2869" y="355"/>
                    </a:cubicBezTo>
                    <a:close/>
                    <a:moveTo>
                      <a:pt x="2849" y="1"/>
                    </a:moveTo>
                    <a:cubicBezTo>
                      <a:pt x="2320" y="1"/>
                      <a:pt x="1781" y="197"/>
                      <a:pt x="1344" y="634"/>
                    </a:cubicBezTo>
                    <a:cubicBezTo>
                      <a:pt x="0" y="1978"/>
                      <a:pt x="967" y="4273"/>
                      <a:pt x="2869" y="4273"/>
                    </a:cubicBezTo>
                    <a:cubicBezTo>
                      <a:pt x="4049" y="4273"/>
                      <a:pt x="5000" y="3306"/>
                      <a:pt x="5000" y="2142"/>
                    </a:cubicBezTo>
                    <a:cubicBezTo>
                      <a:pt x="5000" y="847"/>
                      <a:pt x="3946" y="1"/>
                      <a:pt x="28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tângulo 17"/>
          <p:cNvSpPr/>
          <p:nvPr/>
        </p:nvSpPr>
        <p:spPr>
          <a:xfrm>
            <a:off x="5126425" y="228371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/>
                </a:solidFill>
              </a:rPr>
              <a:t>https://forms.gle/KUSpVjzrqRMoubpv6</a:t>
            </a:r>
          </a:p>
        </p:txBody>
      </p:sp>
      <p:sp>
        <p:nvSpPr>
          <p:cNvPr id="19" name="Seta em curva para cima 18"/>
          <p:cNvSpPr/>
          <p:nvPr/>
        </p:nvSpPr>
        <p:spPr>
          <a:xfrm rot="2096079">
            <a:off x="2889983" y="3923519"/>
            <a:ext cx="1838089" cy="8640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9" name="Google Shape;1059;p38"/>
          <p:cNvGrpSpPr/>
          <p:nvPr/>
        </p:nvGrpSpPr>
        <p:grpSpPr>
          <a:xfrm>
            <a:off x="4868493" y="1185500"/>
            <a:ext cx="2710844" cy="2760806"/>
            <a:chOff x="4850493" y="1770636"/>
            <a:chExt cx="2710844" cy="2760806"/>
          </a:xfrm>
        </p:grpSpPr>
        <p:grpSp>
          <p:nvGrpSpPr>
            <p:cNvPr id="1060" name="Google Shape;1060;p38"/>
            <p:cNvGrpSpPr/>
            <p:nvPr/>
          </p:nvGrpSpPr>
          <p:grpSpPr>
            <a:xfrm rot="5400000">
              <a:off x="6086544" y="2677136"/>
              <a:ext cx="1855856" cy="1093731"/>
              <a:chOff x="6520939" y="3334520"/>
              <a:chExt cx="1378793" cy="822849"/>
            </a:xfrm>
          </p:grpSpPr>
          <p:sp>
            <p:nvSpPr>
              <p:cNvPr id="1061" name="Google Shape;1061;p38"/>
              <p:cNvSpPr/>
              <p:nvPr/>
            </p:nvSpPr>
            <p:spPr>
              <a:xfrm>
                <a:off x="6520939" y="3334520"/>
                <a:ext cx="1295285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7" h="10366" extrusionOk="0">
                    <a:moveTo>
                      <a:pt x="60063" y="1"/>
                    </a:moveTo>
                    <a:lnTo>
                      <a:pt x="1" y="8359"/>
                    </a:lnTo>
                    <a:lnTo>
                      <a:pt x="274" y="10365"/>
                    </a:lnTo>
                    <a:lnTo>
                      <a:pt x="60336" y="2007"/>
                    </a:lnTo>
                    <a:lnTo>
                      <a:pt x="600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8"/>
              <p:cNvSpPr/>
              <p:nvPr/>
            </p:nvSpPr>
            <p:spPr>
              <a:xfrm>
                <a:off x="6541161" y="3440226"/>
                <a:ext cx="1294619" cy="22515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488" extrusionOk="0">
                    <a:moveTo>
                      <a:pt x="60032" y="1"/>
                    </a:moveTo>
                    <a:lnTo>
                      <a:pt x="1" y="8481"/>
                    </a:lnTo>
                    <a:lnTo>
                      <a:pt x="274" y="10487"/>
                    </a:lnTo>
                    <a:lnTo>
                      <a:pt x="60306" y="2007"/>
                    </a:lnTo>
                    <a:lnTo>
                      <a:pt x="60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8"/>
              <p:cNvSpPr/>
              <p:nvPr/>
            </p:nvSpPr>
            <p:spPr>
              <a:xfrm>
                <a:off x="6554879" y="3574655"/>
                <a:ext cx="1294619" cy="22251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365" extrusionOk="0">
                    <a:moveTo>
                      <a:pt x="60032" y="0"/>
                    </a:moveTo>
                    <a:lnTo>
                      <a:pt x="0" y="8359"/>
                    </a:lnTo>
                    <a:lnTo>
                      <a:pt x="274" y="10365"/>
                    </a:lnTo>
                    <a:lnTo>
                      <a:pt x="60305" y="2006"/>
                    </a:lnTo>
                    <a:lnTo>
                      <a:pt x="600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8"/>
              <p:cNvSpPr/>
              <p:nvPr/>
            </p:nvSpPr>
            <p:spPr>
              <a:xfrm>
                <a:off x="6571194" y="3694701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60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8"/>
              <p:cNvSpPr/>
              <p:nvPr/>
            </p:nvSpPr>
            <p:spPr>
              <a:xfrm>
                <a:off x="6588153" y="3814769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59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8"/>
              <p:cNvSpPr/>
              <p:nvPr/>
            </p:nvSpPr>
            <p:spPr>
              <a:xfrm>
                <a:off x="6604469" y="3934837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0"/>
                    </a:moveTo>
                    <a:lnTo>
                      <a:pt x="0" y="8359"/>
                    </a:lnTo>
                    <a:lnTo>
                      <a:pt x="304" y="10365"/>
                    </a:lnTo>
                    <a:lnTo>
                      <a:pt x="60336" y="2007"/>
                    </a:lnTo>
                    <a:lnTo>
                      <a:pt x="60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7" name="Google Shape;1067;p38"/>
            <p:cNvGrpSpPr/>
            <p:nvPr/>
          </p:nvGrpSpPr>
          <p:grpSpPr>
            <a:xfrm rot="5400000">
              <a:off x="4469431" y="2827486"/>
              <a:ext cx="1855856" cy="1093731"/>
              <a:chOff x="6520939" y="3334520"/>
              <a:chExt cx="1378793" cy="822849"/>
            </a:xfrm>
          </p:grpSpPr>
          <p:sp>
            <p:nvSpPr>
              <p:cNvPr id="1068" name="Google Shape;1068;p38"/>
              <p:cNvSpPr/>
              <p:nvPr/>
            </p:nvSpPr>
            <p:spPr>
              <a:xfrm>
                <a:off x="6520939" y="3334520"/>
                <a:ext cx="1295285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7" h="10366" extrusionOk="0">
                    <a:moveTo>
                      <a:pt x="60063" y="1"/>
                    </a:moveTo>
                    <a:lnTo>
                      <a:pt x="1" y="8359"/>
                    </a:lnTo>
                    <a:lnTo>
                      <a:pt x="274" y="10365"/>
                    </a:lnTo>
                    <a:lnTo>
                      <a:pt x="60336" y="2007"/>
                    </a:lnTo>
                    <a:lnTo>
                      <a:pt x="600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8"/>
              <p:cNvSpPr/>
              <p:nvPr/>
            </p:nvSpPr>
            <p:spPr>
              <a:xfrm>
                <a:off x="6541161" y="3440226"/>
                <a:ext cx="1294619" cy="22515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488" extrusionOk="0">
                    <a:moveTo>
                      <a:pt x="60032" y="1"/>
                    </a:moveTo>
                    <a:lnTo>
                      <a:pt x="1" y="8481"/>
                    </a:lnTo>
                    <a:lnTo>
                      <a:pt x="274" y="10487"/>
                    </a:lnTo>
                    <a:lnTo>
                      <a:pt x="60306" y="2007"/>
                    </a:lnTo>
                    <a:lnTo>
                      <a:pt x="60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8"/>
              <p:cNvSpPr/>
              <p:nvPr/>
            </p:nvSpPr>
            <p:spPr>
              <a:xfrm>
                <a:off x="6554879" y="3574655"/>
                <a:ext cx="1294619" cy="22251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365" extrusionOk="0">
                    <a:moveTo>
                      <a:pt x="60032" y="0"/>
                    </a:moveTo>
                    <a:lnTo>
                      <a:pt x="0" y="8359"/>
                    </a:lnTo>
                    <a:lnTo>
                      <a:pt x="274" y="10365"/>
                    </a:lnTo>
                    <a:lnTo>
                      <a:pt x="60305" y="2006"/>
                    </a:lnTo>
                    <a:lnTo>
                      <a:pt x="600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8"/>
              <p:cNvSpPr/>
              <p:nvPr/>
            </p:nvSpPr>
            <p:spPr>
              <a:xfrm>
                <a:off x="6571194" y="3694701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60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8"/>
              <p:cNvSpPr/>
              <p:nvPr/>
            </p:nvSpPr>
            <p:spPr>
              <a:xfrm>
                <a:off x="6588153" y="3814769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59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8"/>
              <p:cNvSpPr/>
              <p:nvPr/>
            </p:nvSpPr>
            <p:spPr>
              <a:xfrm>
                <a:off x="6604469" y="3934837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0"/>
                    </a:moveTo>
                    <a:lnTo>
                      <a:pt x="0" y="8359"/>
                    </a:lnTo>
                    <a:lnTo>
                      <a:pt x="304" y="10365"/>
                    </a:lnTo>
                    <a:lnTo>
                      <a:pt x="60336" y="2007"/>
                    </a:lnTo>
                    <a:lnTo>
                      <a:pt x="60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4" name="Google Shape;1074;p38"/>
            <p:cNvGrpSpPr/>
            <p:nvPr/>
          </p:nvGrpSpPr>
          <p:grpSpPr>
            <a:xfrm>
              <a:off x="5122306" y="1770636"/>
              <a:ext cx="1855856" cy="1093731"/>
              <a:chOff x="6520939" y="3334520"/>
              <a:chExt cx="1378793" cy="822849"/>
            </a:xfrm>
          </p:grpSpPr>
          <p:sp>
            <p:nvSpPr>
              <p:cNvPr id="1075" name="Google Shape;1075;p38"/>
              <p:cNvSpPr/>
              <p:nvPr/>
            </p:nvSpPr>
            <p:spPr>
              <a:xfrm>
                <a:off x="6520939" y="3334520"/>
                <a:ext cx="1295285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7" h="10366" extrusionOk="0">
                    <a:moveTo>
                      <a:pt x="60063" y="1"/>
                    </a:moveTo>
                    <a:lnTo>
                      <a:pt x="1" y="8359"/>
                    </a:lnTo>
                    <a:lnTo>
                      <a:pt x="274" y="10365"/>
                    </a:lnTo>
                    <a:lnTo>
                      <a:pt x="60336" y="2007"/>
                    </a:lnTo>
                    <a:lnTo>
                      <a:pt x="600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8"/>
              <p:cNvSpPr/>
              <p:nvPr/>
            </p:nvSpPr>
            <p:spPr>
              <a:xfrm>
                <a:off x="6541161" y="3440226"/>
                <a:ext cx="1294619" cy="22515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488" extrusionOk="0">
                    <a:moveTo>
                      <a:pt x="60032" y="1"/>
                    </a:moveTo>
                    <a:lnTo>
                      <a:pt x="1" y="8481"/>
                    </a:lnTo>
                    <a:lnTo>
                      <a:pt x="274" y="10487"/>
                    </a:lnTo>
                    <a:lnTo>
                      <a:pt x="60306" y="2007"/>
                    </a:lnTo>
                    <a:lnTo>
                      <a:pt x="60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8"/>
              <p:cNvSpPr/>
              <p:nvPr/>
            </p:nvSpPr>
            <p:spPr>
              <a:xfrm>
                <a:off x="6554879" y="3574655"/>
                <a:ext cx="1294619" cy="22251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365" extrusionOk="0">
                    <a:moveTo>
                      <a:pt x="60032" y="0"/>
                    </a:moveTo>
                    <a:lnTo>
                      <a:pt x="0" y="8359"/>
                    </a:lnTo>
                    <a:lnTo>
                      <a:pt x="274" y="10365"/>
                    </a:lnTo>
                    <a:lnTo>
                      <a:pt x="60305" y="2006"/>
                    </a:lnTo>
                    <a:lnTo>
                      <a:pt x="600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8"/>
              <p:cNvSpPr/>
              <p:nvPr/>
            </p:nvSpPr>
            <p:spPr>
              <a:xfrm>
                <a:off x="6571194" y="3694701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60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8"/>
              <p:cNvSpPr/>
              <p:nvPr/>
            </p:nvSpPr>
            <p:spPr>
              <a:xfrm>
                <a:off x="6588153" y="3814769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59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8"/>
              <p:cNvSpPr/>
              <p:nvPr/>
            </p:nvSpPr>
            <p:spPr>
              <a:xfrm>
                <a:off x="6604469" y="3934837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0"/>
                    </a:moveTo>
                    <a:lnTo>
                      <a:pt x="0" y="8359"/>
                    </a:lnTo>
                    <a:lnTo>
                      <a:pt x="304" y="10365"/>
                    </a:lnTo>
                    <a:lnTo>
                      <a:pt x="60336" y="2007"/>
                    </a:lnTo>
                    <a:lnTo>
                      <a:pt x="60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1" name="Google Shape;1081;p38"/>
            <p:cNvGrpSpPr/>
            <p:nvPr/>
          </p:nvGrpSpPr>
          <p:grpSpPr>
            <a:xfrm>
              <a:off x="5122306" y="3437711"/>
              <a:ext cx="1855856" cy="1093731"/>
              <a:chOff x="6520939" y="3334520"/>
              <a:chExt cx="1378793" cy="822849"/>
            </a:xfrm>
          </p:grpSpPr>
          <p:sp>
            <p:nvSpPr>
              <p:cNvPr id="1082" name="Google Shape;1082;p38"/>
              <p:cNvSpPr/>
              <p:nvPr/>
            </p:nvSpPr>
            <p:spPr>
              <a:xfrm>
                <a:off x="6520939" y="3334520"/>
                <a:ext cx="1295285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7" h="10366" extrusionOk="0">
                    <a:moveTo>
                      <a:pt x="60063" y="1"/>
                    </a:moveTo>
                    <a:lnTo>
                      <a:pt x="1" y="8359"/>
                    </a:lnTo>
                    <a:lnTo>
                      <a:pt x="274" y="10365"/>
                    </a:lnTo>
                    <a:lnTo>
                      <a:pt x="60336" y="2007"/>
                    </a:lnTo>
                    <a:lnTo>
                      <a:pt x="600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8"/>
              <p:cNvSpPr/>
              <p:nvPr/>
            </p:nvSpPr>
            <p:spPr>
              <a:xfrm>
                <a:off x="6541161" y="3440226"/>
                <a:ext cx="1294619" cy="22515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488" extrusionOk="0">
                    <a:moveTo>
                      <a:pt x="60032" y="1"/>
                    </a:moveTo>
                    <a:lnTo>
                      <a:pt x="1" y="8481"/>
                    </a:lnTo>
                    <a:lnTo>
                      <a:pt x="274" y="10487"/>
                    </a:lnTo>
                    <a:lnTo>
                      <a:pt x="60306" y="2007"/>
                    </a:lnTo>
                    <a:lnTo>
                      <a:pt x="60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8"/>
              <p:cNvSpPr/>
              <p:nvPr/>
            </p:nvSpPr>
            <p:spPr>
              <a:xfrm>
                <a:off x="6554879" y="3574655"/>
                <a:ext cx="1294619" cy="222511"/>
              </a:xfrm>
              <a:custGeom>
                <a:avLst/>
                <a:gdLst/>
                <a:ahLst/>
                <a:cxnLst/>
                <a:rect l="l" t="t" r="r" b="b"/>
                <a:pathLst>
                  <a:path w="60306" h="10365" extrusionOk="0">
                    <a:moveTo>
                      <a:pt x="60032" y="0"/>
                    </a:moveTo>
                    <a:lnTo>
                      <a:pt x="0" y="8359"/>
                    </a:lnTo>
                    <a:lnTo>
                      <a:pt x="274" y="10365"/>
                    </a:lnTo>
                    <a:lnTo>
                      <a:pt x="60305" y="2006"/>
                    </a:lnTo>
                    <a:lnTo>
                      <a:pt x="600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8"/>
              <p:cNvSpPr/>
              <p:nvPr/>
            </p:nvSpPr>
            <p:spPr>
              <a:xfrm>
                <a:off x="6571194" y="3694701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60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8"/>
              <p:cNvSpPr/>
              <p:nvPr/>
            </p:nvSpPr>
            <p:spPr>
              <a:xfrm>
                <a:off x="6588153" y="3814769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1"/>
                    </a:moveTo>
                    <a:lnTo>
                      <a:pt x="0" y="8359"/>
                    </a:lnTo>
                    <a:lnTo>
                      <a:pt x="274" y="10366"/>
                    </a:lnTo>
                    <a:lnTo>
                      <a:pt x="60336" y="2007"/>
                    </a:lnTo>
                    <a:lnTo>
                      <a:pt x="600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8"/>
              <p:cNvSpPr/>
              <p:nvPr/>
            </p:nvSpPr>
            <p:spPr>
              <a:xfrm>
                <a:off x="6604469" y="3934837"/>
                <a:ext cx="1295263" cy="222532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10366" extrusionOk="0">
                    <a:moveTo>
                      <a:pt x="60062" y="0"/>
                    </a:moveTo>
                    <a:lnTo>
                      <a:pt x="0" y="8359"/>
                    </a:lnTo>
                    <a:lnTo>
                      <a:pt x="304" y="10365"/>
                    </a:lnTo>
                    <a:lnTo>
                      <a:pt x="60336" y="2007"/>
                    </a:lnTo>
                    <a:lnTo>
                      <a:pt x="60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8" name="Google Shape;1088;p38"/>
          <p:cNvSpPr/>
          <p:nvPr/>
        </p:nvSpPr>
        <p:spPr>
          <a:xfrm>
            <a:off x="4679447" y="1014839"/>
            <a:ext cx="1435800" cy="143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8"/>
          <p:cNvSpPr/>
          <p:nvPr/>
        </p:nvSpPr>
        <p:spPr>
          <a:xfrm>
            <a:off x="6307704" y="2691176"/>
            <a:ext cx="1435800" cy="143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8"/>
          <p:cNvSpPr/>
          <p:nvPr/>
        </p:nvSpPr>
        <p:spPr>
          <a:xfrm>
            <a:off x="6307704" y="1014464"/>
            <a:ext cx="1435800" cy="143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8"/>
          <p:cNvSpPr/>
          <p:nvPr/>
        </p:nvSpPr>
        <p:spPr>
          <a:xfrm>
            <a:off x="4679447" y="2691551"/>
            <a:ext cx="1435800" cy="1435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2" name="Google Shape;1092;p38"/>
          <p:cNvGrpSpPr/>
          <p:nvPr/>
        </p:nvGrpSpPr>
        <p:grpSpPr>
          <a:xfrm>
            <a:off x="784803" y="1675315"/>
            <a:ext cx="1154877" cy="1085091"/>
            <a:chOff x="6520939" y="3334520"/>
            <a:chExt cx="1378793" cy="822849"/>
          </a:xfrm>
        </p:grpSpPr>
        <p:sp>
          <p:nvSpPr>
            <p:cNvPr id="1093" name="Google Shape;1093;p38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38"/>
          <p:cNvSpPr txBox="1">
            <a:spLocks noGrp="1"/>
          </p:cNvSpPr>
          <p:nvPr>
            <p:ph type="title"/>
          </p:nvPr>
        </p:nvSpPr>
        <p:spPr>
          <a:xfrm>
            <a:off x="1763688" y="2458398"/>
            <a:ext cx="2505317" cy="5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LEMBRE-SE DO NOSSO ESQUEMA DE ESTUDO...</a:t>
            </a:r>
            <a:endParaRPr dirty="0"/>
          </a:p>
        </p:txBody>
      </p:sp>
      <p:sp>
        <p:nvSpPr>
          <p:cNvPr id="1102" name="Google Shape;1102;p38"/>
          <p:cNvSpPr txBox="1">
            <a:spLocks noGrp="1"/>
          </p:cNvSpPr>
          <p:nvPr>
            <p:ph type="title" idx="2"/>
          </p:nvPr>
        </p:nvSpPr>
        <p:spPr>
          <a:xfrm>
            <a:off x="4744247" y="1240778"/>
            <a:ext cx="1306200" cy="6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1</a:t>
            </a:r>
            <a:endParaRPr sz="4600" dirty="0"/>
          </a:p>
        </p:txBody>
      </p:sp>
      <p:sp>
        <p:nvSpPr>
          <p:cNvPr id="1103" name="Google Shape;1103;p38"/>
          <p:cNvSpPr txBox="1">
            <a:spLocks noGrp="1"/>
          </p:cNvSpPr>
          <p:nvPr>
            <p:ph type="title" idx="2"/>
          </p:nvPr>
        </p:nvSpPr>
        <p:spPr>
          <a:xfrm>
            <a:off x="6371604" y="1245278"/>
            <a:ext cx="1306200" cy="6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2</a:t>
            </a:r>
            <a:endParaRPr sz="4600" dirty="0"/>
          </a:p>
        </p:txBody>
      </p:sp>
      <p:sp>
        <p:nvSpPr>
          <p:cNvPr id="1104" name="Google Shape;1104;p38"/>
          <p:cNvSpPr txBox="1">
            <a:spLocks noGrp="1"/>
          </p:cNvSpPr>
          <p:nvPr>
            <p:ph type="title" idx="2"/>
          </p:nvPr>
        </p:nvSpPr>
        <p:spPr>
          <a:xfrm>
            <a:off x="4744609" y="2935904"/>
            <a:ext cx="1306200" cy="6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3</a:t>
            </a:r>
            <a:endParaRPr sz="4600" dirty="0"/>
          </a:p>
        </p:txBody>
      </p:sp>
      <p:sp>
        <p:nvSpPr>
          <p:cNvPr id="1105" name="Google Shape;1105;p38"/>
          <p:cNvSpPr txBox="1">
            <a:spLocks noGrp="1"/>
          </p:cNvSpPr>
          <p:nvPr>
            <p:ph type="title" idx="2"/>
          </p:nvPr>
        </p:nvSpPr>
        <p:spPr>
          <a:xfrm>
            <a:off x="6368629" y="2943629"/>
            <a:ext cx="1306200" cy="6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/>
              <a:t>4</a:t>
            </a:r>
            <a:endParaRPr sz="4600" dirty="0"/>
          </a:p>
        </p:txBody>
      </p:sp>
      <p:sp>
        <p:nvSpPr>
          <p:cNvPr id="1106" name="Google Shape;1106;p38"/>
          <p:cNvSpPr txBox="1"/>
          <p:nvPr/>
        </p:nvSpPr>
        <p:spPr>
          <a:xfrm>
            <a:off x="4744247" y="1831252"/>
            <a:ext cx="13062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LEIA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7" name="Google Shape;1107;p38"/>
          <p:cNvSpPr txBox="1"/>
          <p:nvPr/>
        </p:nvSpPr>
        <p:spPr>
          <a:xfrm>
            <a:off x="6313379" y="1807427"/>
            <a:ext cx="1435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ANOTE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8" name="Google Shape;1108;p38"/>
          <p:cNvSpPr txBox="1"/>
          <p:nvPr/>
        </p:nvSpPr>
        <p:spPr>
          <a:xfrm>
            <a:off x="4697597" y="3526627"/>
            <a:ext cx="1399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TESTE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9" name="Google Shape;1109;p38"/>
          <p:cNvSpPr txBox="1"/>
          <p:nvPr/>
        </p:nvSpPr>
        <p:spPr>
          <a:xfrm>
            <a:off x="6325854" y="3526627"/>
            <a:ext cx="13995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RELEIA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0" name="Google Shape;1110;p38"/>
          <p:cNvSpPr/>
          <p:nvPr/>
        </p:nvSpPr>
        <p:spPr>
          <a:xfrm>
            <a:off x="4572000" y="907739"/>
            <a:ext cx="1651436" cy="1652659"/>
          </a:xfrm>
          <a:custGeom>
            <a:avLst/>
            <a:gdLst/>
            <a:ahLst/>
            <a:cxnLst/>
            <a:rect l="l" t="t" r="r" b="b"/>
            <a:pathLst>
              <a:path w="37631" h="37661" extrusionOk="0">
                <a:moveTo>
                  <a:pt x="18815" y="0"/>
                </a:moveTo>
                <a:cubicBezTo>
                  <a:pt x="12858" y="0"/>
                  <a:pt x="7387" y="2736"/>
                  <a:pt x="3800" y="7508"/>
                </a:cubicBezTo>
                <a:cubicBezTo>
                  <a:pt x="3648" y="7660"/>
                  <a:pt x="3678" y="7903"/>
                  <a:pt x="3861" y="8025"/>
                </a:cubicBezTo>
                <a:cubicBezTo>
                  <a:pt x="3924" y="8075"/>
                  <a:pt x="4004" y="8100"/>
                  <a:pt x="4083" y="8100"/>
                </a:cubicBezTo>
                <a:cubicBezTo>
                  <a:pt x="4195" y="8100"/>
                  <a:pt x="4307" y="8052"/>
                  <a:pt x="4378" y="7964"/>
                </a:cubicBezTo>
                <a:cubicBezTo>
                  <a:pt x="7843" y="3374"/>
                  <a:pt x="13101" y="760"/>
                  <a:pt x="18815" y="760"/>
                </a:cubicBezTo>
                <a:cubicBezTo>
                  <a:pt x="28785" y="760"/>
                  <a:pt x="36901" y="8876"/>
                  <a:pt x="36901" y="18815"/>
                </a:cubicBezTo>
                <a:cubicBezTo>
                  <a:pt x="36901" y="28785"/>
                  <a:pt x="28785" y="36900"/>
                  <a:pt x="18815" y="36900"/>
                </a:cubicBezTo>
                <a:cubicBezTo>
                  <a:pt x="8846" y="36900"/>
                  <a:pt x="760" y="28785"/>
                  <a:pt x="760" y="18815"/>
                </a:cubicBezTo>
                <a:cubicBezTo>
                  <a:pt x="760" y="18633"/>
                  <a:pt x="578" y="18450"/>
                  <a:pt x="365" y="18450"/>
                </a:cubicBezTo>
                <a:cubicBezTo>
                  <a:pt x="153" y="18450"/>
                  <a:pt x="1" y="18633"/>
                  <a:pt x="1" y="18815"/>
                </a:cubicBezTo>
                <a:cubicBezTo>
                  <a:pt x="1" y="29210"/>
                  <a:pt x="8451" y="37660"/>
                  <a:pt x="18815" y="37660"/>
                </a:cubicBezTo>
                <a:cubicBezTo>
                  <a:pt x="29211" y="37660"/>
                  <a:pt x="37630" y="29210"/>
                  <a:pt x="37630" y="18815"/>
                </a:cubicBezTo>
                <a:cubicBezTo>
                  <a:pt x="37630" y="8450"/>
                  <a:pt x="29211" y="0"/>
                  <a:pt x="1881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8"/>
          <p:cNvSpPr/>
          <p:nvPr/>
        </p:nvSpPr>
        <p:spPr>
          <a:xfrm>
            <a:off x="6199887" y="2582739"/>
            <a:ext cx="1651436" cy="1652659"/>
          </a:xfrm>
          <a:custGeom>
            <a:avLst/>
            <a:gdLst/>
            <a:ahLst/>
            <a:cxnLst/>
            <a:rect l="l" t="t" r="r" b="b"/>
            <a:pathLst>
              <a:path w="37631" h="37661" extrusionOk="0">
                <a:moveTo>
                  <a:pt x="18815" y="0"/>
                </a:moveTo>
                <a:cubicBezTo>
                  <a:pt x="12858" y="0"/>
                  <a:pt x="7387" y="2736"/>
                  <a:pt x="3800" y="7508"/>
                </a:cubicBezTo>
                <a:cubicBezTo>
                  <a:pt x="3648" y="7660"/>
                  <a:pt x="3678" y="7903"/>
                  <a:pt x="3861" y="8025"/>
                </a:cubicBezTo>
                <a:cubicBezTo>
                  <a:pt x="3924" y="8075"/>
                  <a:pt x="4004" y="8100"/>
                  <a:pt x="4083" y="8100"/>
                </a:cubicBezTo>
                <a:cubicBezTo>
                  <a:pt x="4195" y="8100"/>
                  <a:pt x="4307" y="8052"/>
                  <a:pt x="4378" y="7964"/>
                </a:cubicBezTo>
                <a:cubicBezTo>
                  <a:pt x="7843" y="3374"/>
                  <a:pt x="13101" y="760"/>
                  <a:pt x="18815" y="760"/>
                </a:cubicBezTo>
                <a:cubicBezTo>
                  <a:pt x="28785" y="760"/>
                  <a:pt x="36901" y="8876"/>
                  <a:pt x="36901" y="18815"/>
                </a:cubicBezTo>
                <a:cubicBezTo>
                  <a:pt x="36901" y="28785"/>
                  <a:pt x="28785" y="36900"/>
                  <a:pt x="18815" y="36900"/>
                </a:cubicBezTo>
                <a:cubicBezTo>
                  <a:pt x="8846" y="36900"/>
                  <a:pt x="760" y="28785"/>
                  <a:pt x="760" y="18815"/>
                </a:cubicBezTo>
                <a:cubicBezTo>
                  <a:pt x="760" y="18633"/>
                  <a:pt x="578" y="18450"/>
                  <a:pt x="365" y="18450"/>
                </a:cubicBezTo>
                <a:cubicBezTo>
                  <a:pt x="153" y="18450"/>
                  <a:pt x="1" y="18633"/>
                  <a:pt x="1" y="18815"/>
                </a:cubicBezTo>
                <a:cubicBezTo>
                  <a:pt x="1" y="29210"/>
                  <a:pt x="8451" y="37660"/>
                  <a:pt x="18815" y="37660"/>
                </a:cubicBezTo>
                <a:cubicBezTo>
                  <a:pt x="29211" y="37660"/>
                  <a:pt x="37630" y="29210"/>
                  <a:pt x="37630" y="18815"/>
                </a:cubicBezTo>
                <a:cubicBezTo>
                  <a:pt x="37630" y="8450"/>
                  <a:pt x="29211" y="0"/>
                  <a:pt x="1881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8"/>
          <p:cNvSpPr/>
          <p:nvPr/>
        </p:nvSpPr>
        <p:spPr>
          <a:xfrm>
            <a:off x="6199887" y="907727"/>
            <a:ext cx="1651436" cy="1652659"/>
          </a:xfrm>
          <a:custGeom>
            <a:avLst/>
            <a:gdLst/>
            <a:ahLst/>
            <a:cxnLst/>
            <a:rect l="l" t="t" r="r" b="b"/>
            <a:pathLst>
              <a:path w="37631" h="37661" extrusionOk="0">
                <a:moveTo>
                  <a:pt x="18815" y="0"/>
                </a:moveTo>
                <a:cubicBezTo>
                  <a:pt x="12858" y="0"/>
                  <a:pt x="7387" y="2736"/>
                  <a:pt x="3800" y="7508"/>
                </a:cubicBezTo>
                <a:cubicBezTo>
                  <a:pt x="3648" y="7660"/>
                  <a:pt x="3678" y="7903"/>
                  <a:pt x="3861" y="8025"/>
                </a:cubicBezTo>
                <a:cubicBezTo>
                  <a:pt x="3924" y="8075"/>
                  <a:pt x="4004" y="8100"/>
                  <a:pt x="4083" y="8100"/>
                </a:cubicBezTo>
                <a:cubicBezTo>
                  <a:pt x="4195" y="8100"/>
                  <a:pt x="4307" y="8052"/>
                  <a:pt x="4378" y="7964"/>
                </a:cubicBezTo>
                <a:cubicBezTo>
                  <a:pt x="7843" y="3374"/>
                  <a:pt x="13101" y="760"/>
                  <a:pt x="18815" y="760"/>
                </a:cubicBezTo>
                <a:cubicBezTo>
                  <a:pt x="28785" y="760"/>
                  <a:pt x="36901" y="8876"/>
                  <a:pt x="36901" y="18815"/>
                </a:cubicBezTo>
                <a:cubicBezTo>
                  <a:pt x="36901" y="28785"/>
                  <a:pt x="28785" y="36900"/>
                  <a:pt x="18815" y="36900"/>
                </a:cubicBezTo>
                <a:cubicBezTo>
                  <a:pt x="8846" y="36900"/>
                  <a:pt x="760" y="28785"/>
                  <a:pt x="760" y="18815"/>
                </a:cubicBezTo>
                <a:cubicBezTo>
                  <a:pt x="760" y="18633"/>
                  <a:pt x="578" y="18450"/>
                  <a:pt x="365" y="18450"/>
                </a:cubicBezTo>
                <a:cubicBezTo>
                  <a:pt x="153" y="18450"/>
                  <a:pt x="1" y="18633"/>
                  <a:pt x="1" y="18815"/>
                </a:cubicBezTo>
                <a:cubicBezTo>
                  <a:pt x="1" y="29210"/>
                  <a:pt x="8451" y="37660"/>
                  <a:pt x="18815" y="37660"/>
                </a:cubicBezTo>
                <a:cubicBezTo>
                  <a:pt x="29211" y="37660"/>
                  <a:pt x="37630" y="29210"/>
                  <a:pt x="37630" y="18815"/>
                </a:cubicBezTo>
                <a:cubicBezTo>
                  <a:pt x="37630" y="8450"/>
                  <a:pt x="29211" y="0"/>
                  <a:pt x="1881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8"/>
          <p:cNvSpPr/>
          <p:nvPr/>
        </p:nvSpPr>
        <p:spPr>
          <a:xfrm>
            <a:off x="4571637" y="2583114"/>
            <a:ext cx="1651436" cy="1652659"/>
          </a:xfrm>
          <a:custGeom>
            <a:avLst/>
            <a:gdLst/>
            <a:ahLst/>
            <a:cxnLst/>
            <a:rect l="l" t="t" r="r" b="b"/>
            <a:pathLst>
              <a:path w="37631" h="37661" extrusionOk="0">
                <a:moveTo>
                  <a:pt x="18815" y="0"/>
                </a:moveTo>
                <a:cubicBezTo>
                  <a:pt x="12858" y="0"/>
                  <a:pt x="7387" y="2736"/>
                  <a:pt x="3800" y="7508"/>
                </a:cubicBezTo>
                <a:cubicBezTo>
                  <a:pt x="3648" y="7660"/>
                  <a:pt x="3678" y="7903"/>
                  <a:pt x="3861" y="8025"/>
                </a:cubicBezTo>
                <a:cubicBezTo>
                  <a:pt x="3924" y="8075"/>
                  <a:pt x="4004" y="8100"/>
                  <a:pt x="4083" y="8100"/>
                </a:cubicBezTo>
                <a:cubicBezTo>
                  <a:pt x="4195" y="8100"/>
                  <a:pt x="4307" y="8052"/>
                  <a:pt x="4378" y="7964"/>
                </a:cubicBezTo>
                <a:cubicBezTo>
                  <a:pt x="7843" y="3374"/>
                  <a:pt x="13101" y="760"/>
                  <a:pt x="18815" y="760"/>
                </a:cubicBezTo>
                <a:cubicBezTo>
                  <a:pt x="28785" y="760"/>
                  <a:pt x="36901" y="8876"/>
                  <a:pt x="36901" y="18815"/>
                </a:cubicBezTo>
                <a:cubicBezTo>
                  <a:pt x="36901" y="28785"/>
                  <a:pt x="28785" y="36900"/>
                  <a:pt x="18815" y="36900"/>
                </a:cubicBezTo>
                <a:cubicBezTo>
                  <a:pt x="8846" y="36900"/>
                  <a:pt x="760" y="28785"/>
                  <a:pt x="760" y="18815"/>
                </a:cubicBezTo>
                <a:cubicBezTo>
                  <a:pt x="760" y="18633"/>
                  <a:pt x="578" y="18450"/>
                  <a:pt x="365" y="18450"/>
                </a:cubicBezTo>
                <a:cubicBezTo>
                  <a:pt x="153" y="18450"/>
                  <a:pt x="1" y="18633"/>
                  <a:pt x="1" y="18815"/>
                </a:cubicBezTo>
                <a:cubicBezTo>
                  <a:pt x="1" y="29210"/>
                  <a:pt x="8451" y="37660"/>
                  <a:pt x="18815" y="37660"/>
                </a:cubicBezTo>
                <a:cubicBezTo>
                  <a:pt x="29211" y="37660"/>
                  <a:pt x="37630" y="29210"/>
                  <a:pt x="37630" y="18815"/>
                </a:cubicBezTo>
                <a:cubicBezTo>
                  <a:pt x="37630" y="8450"/>
                  <a:pt x="29211" y="0"/>
                  <a:pt x="1881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zza 2"/>
          <p:cNvSpPr/>
          <p:nvPr/>
        </p:nvSpPr>
        <p:spPr>
          <a:xfrm rot="18005779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Pizza 3"/>
          <p:cNvSpPr/>
          <p:nvPr/>
        </p:nvSpPr>
        <p:spPr>
          <a:xfrm rot="1800000" flipV="1">
            <a:off x="2951165" y="1365811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Pizza 4"/>
          <p:cNvSpPr/>
          <p:nvPr/>
        </p:nvSpPr>
        <p:spPr>
          <a:xfrm rot="3600000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Pizza 5"/>
          <p:cNvSpPr/>
          <p:nvPr/>
        </p:nvSpPr>
        <p:spPr>
          <a:xfrm rot="5400000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Pizza 6"/>
          <p:cNvSpPr/>
          <p:nvPr/>
        </p:nvSpPr>
        <p:spPr>
          <a:xfrm rot="7200000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Pizza 7"/>
          <p:cNvSpPr/>
          <p:nvPr/>
        </p:nvSpPr>
        <p:spPr>
          <a:xfrm rot="9000000" flipV="1">
            <a:off x="2951165" y="1365811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Pizza 8"/>
          <p:cNvSpPr/>
          <p:nvPr/>
        </p:nvSpPr>
        <p:spPr>
          <a:xfrm rot="10800000" flipV="1">
            <a:off x="2951165" y="1365811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" name="Pizza 9"/>
          <p:cNvSpPr/>
          <p:nvPr/>
        </p:nvSpPr>
        <p:spPr>
          <a:xfrm rot="12600000" flipV="1">
            <a:off x="2951165" y="1365811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1" name="Pizza 10"/>
          <p:cNvSpPr/>
          <p:nvPr/>
        </p:nvSpPr>
        <p:spPr>
          <a:xfrm rot="14400000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2" name="Pizza 11"/>
          <p:cNvSpPr/>
          <p:nvPr/>
        </p:nvSpPr>
        <p:spPr>
          <a:xfrm rot="16200000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3" name="Pizza 12"/>
          <p:cNvSpPr/>
          <p:nvPr/>
        </p:nvSpPr>
        <p:spPr>
          <a:xfrm rot="7200000" flipH="1" flipV="1">
            <a:off x="2951164" y="1365812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4" name="Pizza 13"/>
          <p:cNvSpPr/>
          <p:nvPr/>
        </p:nvSpPr>
        <p:spPr>
          <a:xfrm rot="9000000" flipH="1" flipV="1">
            <a:off x="2951165" y="1365811"/>
            <a:ext cx="3241675" cy="3241675"/>
          </a:xfrm>
          <a:prstGeom prst="pie">
            <a:avLst>
              <a:gd name="adj1" fmla="val 0"/>
              <a:gd name="adj2" fmla="val 182223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2915816" y="1347614"/>
            <a:ext cx="3312368" cy="3241675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2515187" y="138323"/>
            <a:ext cx="4113627" cy="97148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000" dirty="0">
                <a:solidFill>
                  <a:schemeClr val="tx1"/>
                </a:solidFill>
                <a:latin typeface="Russo One" charset="0"/>
              </a:rPr>
              <a:t>UNIDADE DE MASSA ATÔMICA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000" dirty="0">
                <a:solidFill>
                  <a:schemeClr val="tx1"/>
                </a:solidFill>
                <a:latin typeface="Russo One" charset="0"/>
              </a:rPr>
              <a:t> (</a:t>
            </a:r>
            <a:r>
              <a:rPr lang="pt-BR" sz="2000" dirty="0" err="1">
                <a:solidFill>
                  <a:schemeClr val="tx1"/>
                </a:solidFill>
                <a:latin typeface="Russo One" charset="0"/>
              </a:rPr>
              <a:t>u.m.a</a:t>
            </a:r>
            <a:r>
              <a:rPr lang="pt-BR" sz="2000" dirty="0">
                <a:solidFill>
                  <a:schemeClr val="tx1"/>
                </a:solidFill>
                <a:latin typeface="Russo One" charset="0"/>
              </a:rPr>
              <a:t>.)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3491880" y="4659982"/>
            <a:ext cx="214136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1"/>
                </a:solidFill>
                <a:latin typeface="Russo One" charset="0"/>
              </a:rPr>
              <a:t>CARBONO 12</a:t>
            </a:r>
          </a:p>
        </p:txBody>
      </p:sp>
      <p:grpSp>
        <p:nvGrpSpPr>
          <p:cNvPr id="18" name="Grupo 23"/>
          <p:cNvGrpSpPr>
            <a:grpSpLocks/>
          </p:cNvGrpSpPr>
          <p:nvPr/>
        </p:nvGrpSpPr>
        <p:grpSpPr bwMode="auto">
          <a:xfrm>
            <a:off x="675506" y="3212305"/>
            <a:ext cx="2025636" cy="632817"/>
            <a:chOff x="5329238" y="3906838"/>
            <a:chExt cx="2025636" cy="843757"/>
          </a:xfrm>
        </p:grpSpPr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5440538" y="3906838"/>
              <a:ext cx="256802" cy="41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 dirty="0">
                  <a:solidFill>
                    <a:schemeClr val="tx1"/>
                  </a:solidFill>
                  <a:latin typeface="Russo One" charset="0"/>
                </a:rPr>
                <a:t>1</a:t>
              </a: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406748" y="4340225"/>
              <a:ext cx="362600" cy="41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 dirty="0">
                  <a:solidFill>
                    <a:schemeClr val="tx1"/>
                  </a:solidFill>
                  <a:latin typeface="Russo One" charset="0"/>
                </a:rPr>
                <a:t>12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5329238" y="4338638"/>
              <a:ext cx="5048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  <a:latin typeface="Russo One" charset="0"/>
              </a:endParaRPr>
            </a:p>
          </p:txBody>
        </p: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5911850" y="4124328"/>
              <a:ext cx="1443024" cy="410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 dirty="0">
                  <a:solidFill>
                    <a:schemeClr val="tx1"/>
                  </a:solidFill>
                  <a:latin typeface="Russo One" charset="0"/>
                </a:rPr>
                <a:t>do carbono 12</a:t>
              </a:r>
            </a:p>
          </p:txBody>
        </p:sp>
      </p:grp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921695" y="3771900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tx1"/>
                </a:solidFill>
                <a:latin typeface="Russo One" charset="0"/>
              </a:rPr>
              <a:t>ou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561332" y="4185048"/>
            <a:ext cx="8306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tx1"/>
                </a:solidFill>
                <a:latin typeface="Russo One" charset="0"/>
              </a:rPr>
              <a:t>1 u.m.a.</a:t>
            </a: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6660232" y="2283718"/>
            <a:ext cx="2016224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1 </a:t>
            </a:r>
            <a:r>
              <a:rPr lang="pt-BR" sz="1600" dirty="0" err="1"/>
              <a:t>u.m.a.</a:t>
            </a:r>
            <a:r>
              <a:rPr lang="pt-BR" sz="1600" dirty="0"/>
              <a:t> = 1 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3469E-6 L -0.20469 2.5346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3" grpId="0"/>
      <p:bldP spid="24" grpId="0"/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5"/>
          <p:cNvSpPr txBox="1">
            <a:spLocks noGrp="1"/>
          </p:cNvSpPr>
          <p:nvPr>
            <p:ph type="title"/>
          </p:nvPr>
        </p:nvSpPr>
        <p:spPr>
          <a:xfrm>
            <a:off x="2834700" y="3207550"/>
            <a:ext cx="34746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—MARIE CURIE</a:t>
            </a:r>
            <a:endParaRPr dirty="0"/>
          </a:p>
        </p:txBody>
      </p:sp>
      <p:sp>
        <p:nvSpPr>
          <p:cNvPr id="987" name="Google Shape;987;p35"/>
          <p:cNvSpPr txBox="1">
            <a:spLocks noGrp="1"/>
          </p:cNvSpPr>
          <p:nvPr>
            <p:ph type="subTitle" idx="1"/>
          </p:nvPr>
        </p:nvSpPr>
        <p:spPr>
          <a:xfrm>
            <a:off x="1757400" y="1816250"/>
            <a:ext cx="5629200" cy="11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dirty="0"/>
              <a:t>“</a:t>
            </a:r>
            <a:r>
              <a:rPr lang="pt-BR" b="1" dirty="0"/>
              <a:t>Na vida não existe nada a se temer, apenas a ser compreendido</a:t>
            </a:r>
            <a:r>
              <a:rPr lang="en" dirty="0"/>
              <a:t>.”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0" name="Google Shape;5810;p66"/>
          <p:cNvSpPr txBox="1">
            <a:spLocks noGrp="1"/>
          </p:cNvSpPr>
          <p:nvPr>
            <p:ph type="ctrTitle"/>
          </p:nvPr>
        </p:nvSpPr>
        <p:spPr>
          <a:xfrm>
            <a:off x="2873975" y="1075950"/>
            <a:ext cx="5460000" cy="9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OBRIGADA</a:t>
            </a:r>
            <a:endParaRPr dirty="0"/>
          </a:p>
        </p:txBody>
      </p:sp>
      <p:sp>
        <p:nvSpPr>
          <p:cNvPr id="5811" name="Google Shape;5811;p66"/>
          <p:cNvSpPr txBox="1">
            <a:spLocks noGrp="1"/>
          </p:cNvSpPr>
          <p:nvPr>
            <p:ph type="body" idx="1"/>
          </p:nvPr>
        </p:nvSpPr>
        <p:spPr>
          <a:xfrm>
            <a:off x="4784250" y="2550925"/>
            <a:ext cx="3425100" cy="9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ALGUMA DÚVIDA?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Anote e entre em contato!</a:t>
            </a:r>
            <a:endParaRPr dirty="0"/>
          </a:p>
        </p:txBody>
      </p:sp>
      <p:sp>
        <p:nvSpPr>
          <p:cNvPr id="5812" name="Google Shape;5812;p66"/>
          <p:cNvSpPr txBox="1">
            <a:spLocks noGrp="1"/>
          </p:cNvSpPr>
          <p:nvPr>
            <p:ph type="subTitle" idx="2"/>
          </p:nvPr>
        </p:nvSpPr>
        <p:spPr>
          <a:xfrm>
            <a:off x="5264550" y="4189025"/>
            <a:ext cx="29448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pic>
        <p:nvPicPr>
          <p:cNvPr id="5824" name="Google Shape;5824;p66"/>
          <p:cNvPicPr preferRelativeResize="0"/>
          <p:nvPr/>
        </p:nvPicPr>
        <p:blipFill rotWithShape="1">
          <a:blip r:embed="rId3">
            <a:alphaModFix/>
          </a:blip>
          <a:srcRect l="6071" t="-9039" r="10989" b="5014"/>
          <a:stretch/>
        </p:blipFill>
        <p:spPr>
          <a:xfrm>
            <a:off x="-45476" y="-48700"/>
            <a:ext cx="6260130" cy="524090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tângulo de cantos arredondados 22"/>
          <p:cNvSpPr/>
          <p:nvPr/>
        </p:nvSpPr>
        <p:spPr>
          <a:xfrm>
            <a:off x="4572000" y="3579862"/>
            <a:ext cx="4176464" cy="1008112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Google Shape;5786;p65"/>
          <p:cNvSpPr/>
          <p:nvPr/>
        </p:nvSpPr>
        <p:spPr>
          <a:xfrm>
            <a:off x="4716016" y="3692367"/>
            <a:ext cx="1039451" cy="798147"/>
          </a:xfrm>
          <a:custGeom>
            <a:avLst/>
            <a:gdLst/>
            <a:ahLst/>
            <a:cxnLst/>
            <a:rect l="l" t="t" r="r" b="b"/>
            <a:pathLst>
              <a:path w="22516" h="17289" extrusionOk="0">
                <a:moveTo>
                  <a:pt x="7168" y="16860"/>
                </a:moveTo>
                <a:cubicBezTo>
                  <a:pt x="7335" y="16455"/>
                  <a:pt x="7085" y="15967"/>
                  <a:pt x="6704" y="15490"/>
                </a:cubicBezTo>
                <a:lnTo>
                  <a:pt x="6704" y="15478"/>
                </a:lnTo>
                <a:cubicBezTo>
                  <a:pt x="6299" y="15002"/>
                  <a:pt x="6061" y="14371"/>
                  <a:pt x="6061" y="13692"/>
                </a:cubicBezTo>
                <a:cubicBezTo>
                  <a:pt x="6061" y="12145"/>
                  <a:pt x="7311" y="10883"/>
                  <a:pt x="8859" y="10883"/>
                </a:cubicBezTo>
                <a:cubicBezTo>
                  <a:pt x="10407" y="10883"/>
                  <a:pt x="11692" y="12133"/>
                  <a:pt x="11692" y="13681"/>
                </a:cubicBezTo>
                <a:cubicBezTo>
                  <a:pt x="11692" y="14359"/>
                  <a:pt x="11550" y="14955"/>
                  <a:pt x="11097" y="15455"/>
                </a:cubicBezTo>
                <a:lnTo>
                  <a:pt x="11097" y="15455"/>
                </a:lnTo>
                <a:cubicBezTo>
                  <a:pt x="10502" y="15955"/>
                  <a:pt x="10335" y="16443"/>
                  <a:pt x="10502" y="16848"/>
                </a:cubicBezTo>
                <a:cubicBezTo>
                  <a:pt x="10597" y="17086"/>
                  <a:pt x="10966" y="17217"/>
                  <a:pt x="11359" y="17276"/>
                </a:cubicBezTo>
                <a:cubicBezTo>
                  <a:pt x="14490" y="17157"/>
                  <a:pt x="16753" y="16871"/>
                  <a:pt x="16753" y="16871"/>
                </a:cubicBezTo>
                <a:lnTo>
                  <a:pt x="16753" y="16836"/>
                </a:lnTo>
                <a:cubicBezTo>
                  <a:pt x="16753" y="16836"/>
                  <a:pt x="16372" y="14026"/>
                  <a:pt x="16276" y="10371"/>
                </a:cubicBezTo>
                <a:cubicBezTo>
                  <a:pt x="16336" y="10252"/>
                  <a:pt x="16419" y="10168"/>
                  <a:pt x="16515" y="10132"/>
                </a:cubicBezTo>
                <a:cubicBezTo>
                  <a:pt x="16919" y="9954"/>
                  <a:pt x="17431" y="10216"/>
                  <a:pt x="17908" y="10597"/>
                </a:cubicBezTo>
                <a:lnTo>
                  <a:pt x="17919" y="10597"/>
                </a:lnTo>
                <a:cubicBezTo>
                  <a:pt x="18408" y="11002"/>
                  <a:pt x="19027" y="11240"/>
                  <a:pt x="19717" y="11240"/>
                </a:cubicBezTo>
                <a:cubicBezTo>
                  <a:pt x="21265" y="11240"/>
                  <a:pt x="22515" y="9978"/>
                  <a:pt x="22515" y="8430"/>
                </a:cubicBezTo>
                <a:cubicBezTo>
                  <a:pt x="22515" y="6882"/>
                  <a:pt x="21265" y="5572"/>
                  <a:pt x="19717" y="5572"/>
                </a:cubicBezTo>
                <a:cubicBezTo>
                  <a:pt x="19051" y="5572"/>
                  <a:pt x="18372" y="5834"/>
                  <a:pt x="17943" y="6156"/>
                </a:cubicBezTo>
                <a:cubicBezTo>
                  <a:pt x="17515" y="6465"/>
                  <a:pt x="16931" y="6942"/>
                  <a:pt x="16538" y="6775"/>
                </a:cubicBezTo>
                <a:cubicBezTo>
                  <a:pt x="16443" y="6727"/>
                  <a:pt x="16348" y="6668"/>
                  <a:pt x="16288" y="6561"/>
                </a:cubicBezTo>
                <a:cubicBezTo>
                  <a:pt x="16407" y="3096"/>
                  <a:pt x="16753" y="512"/>
                  <a:pt x="16753" y="512"/>
                </a:cubicBezTo>
                <a:lnTo>
                  <a:pt x="16753" y="488"/>
                </a:lnTo>
                <a:cubicBezTo>
                  <a:pt x="16753" y="488"/>
                  <a:pt x="14086" y="119"/>
                  <a:pt x="10549" y="0"/>
                </a:cubicBezTo>
                <a:cubicBezTo>
                  <a:pt x="10419" y="72"/>
                  <a:pt x="10347" y="143"/>
                  <a:pt x="10311" y="250"/>
                </a:cubicBezTo>
                <a:cubicBezTo>
                  <a:pt x="10145" y="655"/>
                  <a:pt x="10502" y="1155"/>
                  <a:pt x="10800" y="1643"/>
                </a:cubicBezTo>
                <a:lnTo>
                  <a:pt x="10800" y="1643"/>
                </a:lnTo>
                <a:cubicBezTo>
                  <a:pt x="11097" y="2132"/>
                  <a:pt x="11431" y="2763"/>
                  <a:pt x="11431" y="3441"/>
                </a:cubicBezTo>
                <a:cubicBezTo>
                  <a:pt x="11431" y="4989"/>
                  <a:pt x="10168" y="6251"/>
                  <a:pt x="8621" y="6251"/>
                </a:cubicBezTo>
                <a:cubicBezTo>
                  <a:pt x="7073" y="6251"/>
                  <a:pt x="5835" y="4989"/>
                  <a:pt x="5835" y="3441"/>
                </a:cubicBezTo>
                <a:cubicBezTo>
                  <a:pt x="5835" y="2774"/>
                  <a:pt x="6192" y="2167"/>
                  <a:pt x="6489" y="1679"/>
                </a:cubicBezTo>
                <a:lnTo>
                  <a:pt x="6489" y="1667"/>
                </a:lnTo>
                <a:cubicBezTo>
                  <a:pt x="6787" y="1179"/>
                  <a:pt x="7192" y="667"/>
                  <a:pt x="7025" y="262"/>
                </a:cubicBezTo>
                <a:cubicBezTo>
                  <a:pt x="6978" y="155"/>
                  <a:pt x="6894" y="72"/>
                  <a:pt x="6763" y="0"/>
                </a:cubicBezTo>
                <a:cubicBezTo>
                  <a:pt x="3203" y="107"/>
                  <a:pt x="536" y="488"/>
                  <a:pt x="536" y="488"/>
                </a:cubicBezTo>
                <a:lnTo>
                  <a:pt x="536" y="512"/>
                </a:lnTo>
                <a:cubicBezTo>
                  <a:pt x="536" y="512"/>
                  <a:pt x="167" y="2846"/>
                  <a:pt x="36" y="6025"/>
                </a:cubicBezTo>
                <a:cubicBezTo>
                  <a:pt x="96" y="6442"/>
                  <a:pt x="203" y="6894"/>
                  <a:pt x="453" y="7001"/>
                </a:cubicBezTo>
                <a:cubicBezTo>
                  <a:pt x="858" y="7168"/>
                  <a:pt x="1334" y="6906"/>
                  <a:pt x="1822" y="6525"/>
                </a:cubicBezTo>
                <a:lnTo>
                  <a:pt x="1822" y="6537"/>
                </a:lnTo>
                <a:cubicBezTo>
                  <a:pt x="2310" y="6132"/>
                  <a:pt x="2929" y="5882"/>
                  <a:pt x="3608" y="5882"/>
                </a:cubicBezTo>
                <a:cubicBezTo>
                  <a:pt x="5156" y="5882"/>
                  <a:pt x="6418" y="7132"/>
                  <a:pt x="6418" y="8680"/>
                </a:cubicBezTo>
                <a:cubicBezTo>
                  <a:pt x="6418" y="10228"/>
                  <a:pt x="5168" y="11466"/>
                  <a:pt x="3620" y="11466"/>
                </a:cubicBezTo>
                <a:cubicBezTo>
                  <a:pt x="2941" y="11466"/>
                  <a:pt x="2334" y="11109"/>
                  <a:pt x="1846" y="10811"/>
                </a:cubicBezTo>
                <a:lnTo>
                  <a:pt x="1834" y="10811"/>
                </a:lnTo>
                <a:cubicBezTo>
                  <a:pt x="1346" y="10513"/>
                  <a:pt x="846" y="10109"/>
                  <a:pt x="453" y="10275"/>
                </a:cubicBezTo>
                <a:cubicBezTo>
                  <a:pt x="191" y="10383"/>
                  <a:pt x="60" y="10871"/>
                  <a:pt x="1" y="11311"/>
                </a:cubicBezTo>
                <a:cubicBezTo>
                  <a:pt x="132" y="14490"/>
                  <a:pt x="465" y="16836"/>
                  <a:pt x="465" y="16836"/>
                </a:cubicBezTo>
                <a:cubicBezTo>
                  <a:pt x="465" y="16836"/>
                  <a:pt x="2929" y="17169"/>
                  <a:pt x="6239" y="17288"/>
                </a:cubicBezTo>
                <a:cubicBezTo>
                  <a:pt x="6644" y="17229"/>
                  <a:pt x="7073" y="17098"/>
                  <a:pt x="7168" y="168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787;p65"/>
          <p:cNvSpPr/>
          <p:nvPr/>
        </p:nvSpPr>
        <p:spPr>
          <a:xfrm>
            <a:off x="5434091" y="3711760"/>
            <a:ext cx="1039405" cy="798147"/>
          </a:xfrm>
          <a:custGeom>
            <a:avLst/>
            <a:gdLst/>
            <a:ahLst/>
            <a:cxnLst/>
            <a:rect l="l" t="t" r="r" b="b"/>
            <a:pathLst>
              <a:path w="22515" h="17289" extrusionOk="0">
                <a:moveTo>
                  <a:pt x="7168" y="16860"/>
                </a:moveTo>
                <a:cubicBezTo>
                  <a:pt x="7334" y="16455"/>
                  <a:pt x="7073" y="15967"/>
                  <a:pt x="6692" y="15490"/>
                </a:cubicBezTo>
                <a:lnTo>
                  <a:pt x="6703" y="15478"/>
                </a:lnTo>
                <a:cubicBezTo>
                  <a:pt x="6299" y="15002"/>
                  <a:pt x="6061" y="14371"/>
                  <a:pt x="6061" y="13692"/>
                </a:cubicBezTo>
                <a:cubicBezTo>
                  <a:pt x="6061" y="12145"/>
                  <a:pt x="7311" y="10883"/>
                  <a:pt x="8858" y="10883"/>
                </a:cubicBezTo>
                <a:cubicBezTo>
                  <a:pt x="10406" y="10883"/>
                  <a:pt x="11752" y="12133"/>
                  <a:pt x="11752" y="13681"/>
                </a:cubicBezTo>
                <a:cubicBezTo>
                  <a:pt x="11752" y="14359"/>
                  <a:pt x="11514" y="14955"/>
                  <a:pt x="11216" y="15455"/>
                </a:cubicBezTo>
                <a:lnTo>
                  <a:pt x="11216" y="15455"/>
                </a:lnTo>
                <a:cubicBezTo>
                  <a:pt x="10466" y="15955"/>
                  <a:pt x="10382" y="16443"/>
                  <a:pt x="10561" y="16848"/>
                </a:cubicBezTo>
                <a:cubicBezTo>
                  <a:pt x="10656" y="17086"/>
                  <a:pt x="11049" y="17217"/>
                  <a:pt x="11442" y="17276"/>
                </a:cubicBezTo>
                <a:cubicBezTo>
                  <a:pt x="14573" y="17157"/>
                  <a:pt x="16871" y="16871"/>
                  <a:pt x="16871" y="16871"/>
                </a:cubicBezTo>
                <a:lnTo>
                  <a:pt x="16871" y="16836"/>
                </a:lnTo>
                <a:cubicBezTo>
                  <a:pt x="16871" y="16836"/>
                  <a:pt x="16431" y="14026"/>
                  <a:pt x="16324" y="10371"/>
                </a:cubicBezTo>
                <a:cubicBezTo>
                  <a:pt x="16395" y="10252"/>
                  <a:pt x="16443" y="10168"/>
                  <a:pt x="16538" y="10132"/>
                </a:cubicBezTo>
                <a:cubicBezTo>
                  <a:pt x="16943" y="9954"/>
                  <a:pt x="17443" y="10216"/>
                  <a:pt x="17919" y="10597"/>
                </a:cubicBezTo>
                <a:lnTo>
                  <a:pt x="17919" y="10597"/>
                </a:lnTo>
                <a:cubicBezTo>
                  <a:pt x="18407" y="11002"/>
                  <a:pt x="19026" y="11240"/>
                  <a:pt x="19717" y="11240"/>
                </a:cubicBezTo>
                <a:cubicBezTo>
                  <a:pt x="21265" y="11240"/>
                  <a:pt x="22515" y="9978"/>
                  <a:pt x="22515" y="8430"/>
                </a:cubicBezTo>
                <a:cubicBezTo>
                  <a:pt x="22515" y="6882"/>
                  <a:pt x="21265" y="5572"/>
                  <a:pt x="19717" y="5572"/>
                </a:cubicBezTo>
                <a:cubicBezTo>
                  <a:pt x="19038" y="5572"/>
                  <a:pt x="18372" y="5834"/>
                  <a:pt x="17943" y="6156"/>
                </a:cubicBezTo>
                <a:cubicBezTo>
                  <a:pt x="17514" y="6465"/>
                  <a:pt x="16931" y="6942"/>
                  <a:pt x="16526" y="6775"/>
                </a:cubicBezTo>
                <a:cubicBezTo>
                  <a:pt x="16431" y="6727"/>
                  <a:pt x="16407" y="6668"/>
                  <a:pt x="16336" y="6561"/>
                </a:cubicBezTo>
                <a:cubicBezTo>
                  <a:pt x="16455" y="3096"/>
                  <a:pt x="16871" y="512"/>
                  <a:pt x="16871" y="512"/>
                </a:cubicBezTo>
                <a:lnTo>
                  <a:pt x="16871" y="488"/>
                </a:lnTo>
                <a:cubicBezTo>
                  <a:pt x="16871" y="488"/>
                  <a:pt x="14133" y="119"/>
                  <a:pt x="10609" y="0"/>
                </a:cubicBezTo>
                <a:cubicBezTo>
                  <a:pt x="10478" y="72"/>
                  <a:pt x="10430" y="143"/>
                  <a:pt x="10394" y="250"/>
                </a:cubicBezTo>
                <a:cubicBezTo>
                  <a:pt x="10228" y="655"/>
                  <a:pt x="10466" y="1155"/>
                  <a:pt x="10918" y="1643"/>
                </a:cubicBezTo>
                <a:lnTo>
                  <a:pt x="10918" y="1643"/>
                </a:lnTo>
                <a:cubicBezTo>
                  <a:pt x="11216" y="2132"/>
                  <a:pt x="11490" y="2763"/>
                  <a:pt x="11490" y="3441"/>
                </a:cubicBezTo>
                <a:cubicBezTo>
                  <a:pt x="11490" y="4989"/>
                  <a:pt x="10192" y="6251"/>
                  <a:pt x="8644" y="6251"/>
                </a:cubicBezTo>
                <a:cubicBezTo>
                  <a:pt x="7096" y="6251"/>
                  <a:pt x="5822" y="4989"/>
                  <a:pt x="5822" y="3441"/>
                </a:cubicBezTo>
                <a:cubicBezTo>
                  <a:pt x="5822" y="2774"/>
                  <a:pt x="6156" y="2167"/>
                  <a:pt x="6453" y="1679"/>
                </a:cubicBezTo>
                <a:lnTo>
                  <a:pt x="6453" y="1667"/>
                </a:lnTo>
                <a:cubicBezTo>
                  <a:pt x="6751" y="1179"/>
                  <a:pt x="7168" y="667"/>
                  <a:pt x="7001" y="262"/>
                </a:cubicBezTo>
                <a:cubicBezTo>
                  <a:pt x="6953" y="155"/>
                  <a:pt x="6870" y="72"/>
                  <a:pt x="6727" y="0"/>
                </a:cubicBezTo>
                <a:cubicBezTo>
                  <a:pt x="3179" y="107"/>
                  <a:pt x="500" y="488"/>
                  <a:pt x="500" y="488"/>
                </a:cubicBezTo>
                <a:lnTo>
                  <a:pt x="500" y="512"/>
                </a:lnTo>
                <a:cubicBezTo>
                  <a:pt x="500" y="512"/>
                  <a:pt x="155" y="2846"/>
                  <a:pt x="12" y="6025"/>
                </a:cubicBezTo>
                <a:cubicBezTo>
                  <a:pt x="72" y="6442"/>
                  <a:pt x="191" y="6894"/>
                  <a:pt x="441" y="7001"/>
                </a:cubicBezTo>
                <a:cubicBezTo>
                  <a:pt x="846" y="7168"/>
                  <a:pt x="1322" y="6906"/>
                  <a:pt x="1810" y="6525"/>
                </a:cubicBezTo>
                <a:lnTo>
                  <a:pt x="1810" y="6537"/>
                </a:lnTo>
                <a:cubicBezTo>
                  <a:pt x="2298" y="6132"/>
                  <a:pt x="2929" y="5882"/>
                  <a:pt x="3608" y="5882"/>
                </a:cubicBezTo>
                <a:cubicBezTo>
                  <a:pt x="5156" y="5882"/>
                  <a:pt x="6406" y="7132"/>
                  <a:pt x="6406" y="8680"/>
                </a:cubicBezTo>
                <a:cubicBezTo>
                  <a:pt x="6406" y="10228"/>
                  <a:pt x="5156" y="11466"/>
                  <a:pt x="3608" y="11466"/>
                </a:cubicBezTo>
                <a:cubicBezTo>
                  <a:pt x="2941" y="11466"/>
                  <a:pt x="2334" y="11109"/>
                  <a:pt x="1846" y="10811"/>
                </a:cubicBezTo>
                <a:lnTo>
                  <a:pt x="1834" y="10811"/>
                </a:lnTo>
                <a:cubicBezTo>
                  <a:pt x="1346" y="10513"/>
                  <a:pt x="846" y="10109"/>
                  <a:pt x="441" y="10275"/>
                </a:cubicBezTo>
                <a:cubicBezTo>
                  <a:pt x="179" y="10383"/>
                  <a:pt x="60" y="10871"/>
                  <a:pt x="0" y="11311"/>
                </a:cubicBezTo>
                <a:cubicBezTo>
                  <a:pt x="131" y="14490"/>
                  <a:pt x="465" y="16836"/>
                  <a:pt x="465" y="16836"/>
                </a:cubicBezTo>
                <a:cubicBezTo>
                  <a:pt x="465" y="16836"/>
                  <a:pt x="2929" y="17169"/>
                  <a:pt x="6239" y="17288"/>
                </a:cubicBezTo>
                <a:cubicBezTo>
                  <a:pt x="6644" y="17229"/>
                  <a:pt x="7061" y="17098"/>
                  <a:pt x="7168" y="168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788;p65"/>
          <p:cNvSpPr/>
          <p:nvPr/>
        </p:nvSpPr>
        <p:spPr>
          <a:xfrm>
            <a:off x="6194840" y="3711760"/>
            <a:ext cx="1039451" cy="798147"/>
          </a:xfrm>
          <a:custGeom>
            <a:avLst/>
            <a:gdLst/>
            <a:ahLst/>
            <a:cxnLst/>
            <a:rect l="l" t="t" r="r" b="b"/>
            <a:pathLst>
              <a:path w="22516" h="17289" extrusionOk="0">
                <a:moveTo>
                  <a:pt x="7168" y="16860"/>
                </a:moveTo>
                <a:cubicBezTo>
                  <a:pt x="7335" y="16455"/>
                  <a:pt x="7085" y="15967"/>
                  <a:pt x="6704" y="15490"/>
                </a:cubicBezTo>
                <a:lnTo>
                  <a:pt x="6704" y="15478"/>
                </a:lnTo>
                <a:cubicBezTo>
                  <a:pt x="6299" y="15002"/>
                  <a:pt x="6061" y="14371"/>
                  <a:pt x="6061" y="13692"/>
                </a:cubicBezTo>
                <a:cubicBezTo>
                  <a:pt x="6061" y="12145"/>
                  <a:pt x="7311" y="10883"/>
                  <a:pt x="8859" y="10883"/>
                </a:cubicBezTo>
                <a:cubicBezTo>
                  <a:pt x="10407" y="10883"/>
                  <a:pt x="11752" y="12133"/>
                  <a:pt x="11752" y="13681"/>
                </a:cubicBezTo>
                <a:cubicBezTo>
                  <a:pt x="11752" y="14359"/>
                  <a:pt x="11502" y="14955"/>
                  <a:pt x="11204" y="15455"/>
                </a:cubicBezTo>
                <a:lnTo>
                  <a:pt x="11204" y="15455"/>
                </a:lnTo>
                <a:cubicBezTo>
                  <a:pt x="10609" y="15955"/>
                  <a:pt x="10383" y="16443"/>
                  <a:pt x="10549" y="16848"/>
                </a:cubicBezTo>
                <a:cubicBezTo>
                  <a:pt x="10657" y="17086"/>
                  <a:pt x="11049" y="17217"/>
                  <a:pt x="11442" y="17276"/>
                </a:cubicBezTo>
                <a:cubicBezTo>
                  <a:pt x="14574" y="17157"/>
                  <a:pt x="16860" y="16871"/>
                  <a:pt x="16860" y="16871"/>
                </a:cubicBezTo>
                <a:lnTo>
                  <a:pt x="16860" y="16836"/>
                </a:lnTo>
                <a:cubicBezTo>
                  <a:pt x="16860" y="16836"/>
                  <a:pt x="16431" y="14026"/>
                  <a:pt x="16324" y="10371"/>
                </a:cubicBezTo>
                <a:cubicBezTo>
                  <a:pt x="16383" y="10252"/>
                  <a:pt x="16443" y="10168"/>
                  <a:pt x="16538" y="10132"/>
                </a:cubicBezTo>
                <a:cubicBezTo>
                  <a:pt x="16943" y="9954"/>
                  <a:pt x="17443" y="10216"/>
                  <a:pt x="17919" y="10597"/>
                </a:cubicBezTo>
                <a:lnTo>
                  <a:pt x="17919" y="10597"/>
                </a:lnTo>
                <a:cubicBezTo>
                  <a:pt x="18408" y="11002"/>
                  <a:pt x="19039" y="11240"/>
                  <a:pt x="19717" y="11240"/>
                </a:cubicBezTo>
                <a:cubicBezTo>
                  <a:pt x="21265" y="11240"/>
                  <a:pt x="22515" y="9978"/>
                  <a:pt x="22515" y="8430"/>
                </a:cubicBezTo>
                <a:cubicBezTo>
                  <a:pt x="22515" y="6882"/>
                  <a:pt x="21265" y="5572"/>
                  <a:pt x="19717" y="5572"/>
                </a:cubicBezTo>
                <a:cubicBezTo>
                  <a:pt x="19050" y="5572"/>
                  <a:pt x="18372" y="5834"/>
                  <a:pt x="17943" y="6156"/>
                </a:cubicBezTo>
                <a:cubicBezTo>
                  <a:pt x="17515" y="6465"/>
                  <a:pt x="16931" y="6942"/>
                  <a:pt x="16538" y="6775"/>
                </a:cubicBezTo>
                <a:cubicBezTo>
                  <a:pt x="16443" y="6727"/>
                  <a:pt x="16395" y="6668"/>
                  <a:pt x="16336" y="6561"/>
                </a:cubicBezTo>
                <a:cubicBezTo>
                  <a:pt x="16455" y="3096"/>
                  <a:pt x="16860" y="512"/>
                  <a:pt x="16860" y="512"/>
                </a:cubicBezTo>
                <a:lnTo>
                  <a:pt x="16860" y="488"/>
                </a:lnTo>
                <a:cubicBezTo>
                  <a:pt x="16860" y="488"/>
                  <a:pt x="14133" y="119"/>
                  <a:pt x="10597" y="0"/>
                </a:cubicBezTo>
                <a:cubicBezTo>
                  <a:pt x="10478" y="72"/>
                  <a:pt x="10430" y="143"/>
                  <a:pt x="10383" y="250"/>
                </a:cubicBezTo>
                <a:cubicBezTo>
                  <a:pt x="10216" y="655"/>
                  <a:pt x="10609" y="1155"/>
                  <a:pt x="10907" y="1643"/>
                </a:cubicBezTo>
                <a:lnTo>
                  <a:pt x="10907" y="1643"/>
                </a:lnTo>
                <a:cubicBezTo>
                  <a:pt x="11204" y="2132"/>
                  <a:pt x="11478" y="2763"/>
                  <a:pt x="11478" y="3441"/>
                </a:cubicBezTo>
                <a:cubicBezTo>
                  <a:pt x="11478" y="4989"/>
                  <a:pt x="10192" y="6251"/>
                  <a:pt x="8644" y="6251"/>
                </a:cubicBezTo>
                <a:cubicBezTo>
                  <a:pt x="7097" y="6251"/>
                  <a:pt x="5823" y="4989"/>
                  <a:pt x="5823" y="3441"/>
                </a:cubicBezTo>
                <a:cubicBezTo>
                  <a:pt x="5823" y="2774"/>
                  <a:pt x="6144" y="2167"/>
                  <a:pt x="6442" y="1679"/>
                </a:cubicBezTo>
                <a:lnTo>
                  <a:pt x="6442" y="1667"/>
                </a:lnTo>
                <a:cubicBezTo>
                  <a:pt x="6739" y="1179"/>
                  <a:pt x="7168" y="667"/>
                  <a:pt x="7001" y="262"/>
                </a:cubicBezTo>
                <a:cubicBezTo>
                  <a:pt x="6954" y="155"/>
                  <a:pt x="6858" y="72"/>
                  <a:pt x="6727" y="0"/>
                </a:cubicBezTo>
                <a:cubicBezTo>
                  <a:pt x="3168" y="107"/>
                  <a:pt x="489" y="488"/>
                  <a:pt x="489" y="488"/>
                </a:cubicBezTo>
                <a:lnTo>
                  <a:pt x="489" y="512"/>
                </a:lnTo>
                <a:cubicBezTo>
                  <a:pt x="489" y="512"/>
                  <a:pt x="143" y="2846"/>
                  <a:pt x="12" y="6025"/>
                </a:cubicBezTo>
                <a:cubicBezTo>
                  <a:pt x="72" y="6442"/>
                  <a:pt x="191" y="6894"/>
                  <a:pt x="441" y="7001"/>
                </a:cubicBezTo>
                <a:cubicBezTo>
                  <a:pt x="846" y="7168"/>
                  <a:pt x="1334" y="6906"/>
                  <a:pt x="1810" y="6525"/>
                </a:cubicBezTo>
                <a:lnTo>
                  <a:pt x="1810" y="6537"/>
                </a:lnTo>
                <a:cubicBezTo>
                  <a:pt x="2298" y="6132"/>
                  <a:pt x="2929" y="5882"/>
                  <a:pt x="3608" y="5882"/>
                </a:cubicBezTo>
                <a:cubicBezTo>
                  <a:pt x="5156" y="5882"/>
                  <a:pt x="6418" y="7132"/>
                  <a:pt x="6418" y="8680"/>
                </a:cubicBezTo>
                <a:cubicBezTo>
                  <a:pt x="6418" y="10228"/>
                  <a:pt x="5168" y="11466"/>
                  <a:pt x="3608" y="11466"/>
                </a:cubicBezTo>
                <a:cubicBezTo>
                  <a:pt x="2941" y="11466"/>
                  <a:pt x="2334" y="11109"/>
                  <a:pt x="1846" y="10811"/>
                </a:cubicBezTo>
                <a:lnTo>
                  <a:pt x="1834" y="10811"/>
                </a:lnTo>
                <a:cubicBezTo>
                  <a:pt x="1346" y="10513"/>
                  <a:pt x="846" y="10109"/>
                  <a:pt x="453" y="10275"/>
                </a:cubicBezTo>
                <a:cubicBezTo>
                  <a:pt x="191" y="10383"/>
                  <a:pt x="60" y="10871"/>
                  <a:pt x="0" y="11311"/>
                </a:cubicBezTo>
                <a:cubicBezTo>
                  <a:pt x="131" y="14490"/>
                  <a:pt x="465" y="16836"/>
                  <a:pt x="465" y="16836"/>
                </a:cubicBezTo>
                <a:cubicBezTo>
                  <a:pt x="465" y="16836"/>
                  <a:pt x="2929" y="17169"/>
                  <a:pt x="6239" y="17288"/>
                </a:cubicBezTo>
                <a:cubicBezTo>
                  <a:pt x="6644" y="17229"/>
                  <a:pt x="7073" y="17098"/>
                  <a:pt x="7168" y="168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789;p65"/>
          <p:cNvSpPr/>
          <p:nvPr/>
        </p:nvSpPr>
        <p:spPr>
          <a:xfrm>
            <a:off x="6946259" y="3717819"/>
            <a:ext cx="1039451" cy="798147"/>
          </a:xfrm>
          <a:custGeom>
            <a:avLst/>
            <a:gdLst/>
            <a:ahLst/>
            <a:cxnLst/>
            <a:rect l="l" t="t" r="r" b="b"/>
            <a:pathLst>
              <a:path w="22516" h="17289" extrusionOk="0">
                <a:moveTo>
                  <a:pt x="7180" y="16860"/>
                </a:moveTo>
                <a:cubicBezTo>
                  <a:pt x="7347" y="16455"/>
                  <a:pt x="7085" y="15967"/>
                  <a:pt x="6704" y="15490"/>
                </a:cubicBezTo>
                <a:lnTo>
                  <a:pt x="6716" y="15478"/>
                </a:lnTo>
                <a:cubicBezTo>
                  <a:pt x="6311" y="15002"/>
                  <a:pt x="6061" y="14371"/>
                  <a:pt x="6061" y="13692"/>
                </a:cubicBezTo>
                <a:cubicBezTo>
                  <a:pt x="6061" y="12145"/>
                  <a:pt x="7323" y="10883"/>
                  <a:pt x="8871" y="10883"/>
                </a:cubicBezTo>
                <a:cubicBezTo>
                  <a:pt x="10419" y="10883"/>
                  <a:pt x="11740" y="12133"/>
                  <a:pt x="11740" y="13681"/>
                </a:cubicBezTo>
                <a:cubicBezTo>
                  <a:pt x="11740" y="14359"/>
                  <a:pt x="11490" y="14955"/>
                  <a:pt x="11193" y="15455"/>
                </a:cubicBezTo>
                <a:lnTo>
                  <a:pt x="11193" y="15455"/>
                </a:lnTo>
                <a:cubicBezTo>
                  <a:pt x="10597" y="15955"/>
                  <a:pt x="10383" y="16443"/>
                  <a:pt x="10550" y="16848"/>
                </a:cubicBezTo>
                <a:cubicBezTo>
                  <a:pt x="10645" y="17086"/>
                  <a:pt x="11038" y="17217"/>
                  <a:pt x="11431" y="17276"/>
                </a:cubicBezTo>
                <a:cubicBezTo>
                  <a:pt x="14562" y="17157"/>
                  <a:pt x="16848" y="16871"/>
                  <a:pt x="16848" y="16871"/>
                </a:cubicBezTo>
                <a:lnTo>
                  <a:pt x="16848" y="16836"/>
                </a:lnTo>
                <a:cubicBezTo>
                  <a:pt x="16848" y="16836"/>
                  <a:pt x="16419" y="14026"/>
                  <a:pt x="16312" y="10371"/>
                </a:cubicBezTo>
                <a:cubicBezTo>
                  <a:pt x="16384" y="10252"/>
                  <a:pt x="16419" y="10168"/>
                  <a:pt x="16515" y="10132"/>
                </a:cubicBezTo>
                <a:cubicBezTo>
                  <a:pt x="16919" y="9954"/>
                  <a:pt x="17443" y="10216"/>
                  <a:pt x="17884" y="10597"/>
                </a:cubicBezTo>
                <a:lnTo>
                  <a:pt x="17884" y="10597"/>
                </a:lnTo>
                <a:cubicBezTo>
                  <a:pt x="18479" y="11002"/>
                  <a:pt x="19015" y="11240"/>
                  <a:pt x="19694" y="11240"/>
                </a:cubicBezTo>
                <a:cubicBezTo>
                  <a:pt x="21241" y="11240"/>
                  <a:pt x="22515" y="9978"/>
                  <a:pt x="22515" y="8430"/>
                </a:cubicBezTo>
                <a:cubicBezTo>
                  <a:pt x="22515" y="6882"/>
                  <a:pt x="21265" y="5572"/>
                  <a:pt x="19717" y="5572"/>
                </a:cubicBezTo>
                <a:cubicBezTo>
                  <a:pt x="19039" y="5572"/>
                  <a:pt x="18372" y="5834"/>
                  <a:pt x="17943" y="6156"/>
                </a:cubicBezTo>
                <a:cubicBezTo>
                  <a:pt x="17515" y="6465"/>
                  <a:pt x="16931" y="6942"/>
                  <a:pt x="16538" y="6775"/>
                </a:cubicBezTo>
                <a:cubicBezTo>
                  <a:pt x="16443" y="6727"/>
                  <a:pt x="16396" y="6668"/>
                  <a:pt x="16324" y="6561"/>
                </a:cubicBezTo>
                <a:cubicBezTo>
                  <a:pt x="16443" y="3096"/>
                  <a:pt x="16836" y="512"/>
                  <a:pt x="16836" y="512"/>
                </a:cubicBezTo>
                <a:lnTo>
                  <a:pt x="16836" y="488"/>
                </a:lnTo>
                <a:cubicBezTo>
                  <a:pt x="16836" y="488"/>
                  <a:pt x="14133" y="119"/>
                  <a:pt x="10597" y="0"/>
                </a:cubicBezTo>
                <a:cubicBezTo>
                  <a:pt x="10466" y="72"/>
                  <a:pt x="10419" y="143"/>
                  <a:pt x="10371" y="250"/>
                </a:cubicBezTo>
                <a:cubicBezTo>
                  <a:pt x="10204" y="655"/>
                  <a:pt x="10585" y="1155"/>
                  <a:pt x="10883" y="1643"/>
                </a:cubicBezTo>
                <a:lnTo>
                  <a:pt x="10883" y="1643"/>
                </a:lnTo>
                <a:cubicBezTo>
                  <a:pt x="11181" y="2132"/>
                  <a:pt x="11478" y="2763"/>
                  <a:pt x="11478" y="3441"/>
                </a:cubicBezTo>
                <a:cubicBezTo>
                  <a:pt x="11478" y="4989"/>
                  <a:pt x="10192" y="6251"/>
                  <a:pt x="8645" y="6251"/>
                </a:cubicBezTo>
                <a:cubicBezTo>
                  <a:pt x="7097" y="6251"/>
                  <a:pt x="5811" y="4989"/>
                  <a:pt x="5811" y="3441"/>
                </a:cubicBezTo>
                <a:cubicBezTo>
                  <a:pt x="5811" y="2774"/>
                  <a:pt x="6120" y="2167"/>
                  <a:pt x="6418" y="1679"/>
                </a:cubicBezTo>
                <a:lnTo>
                  <a:pt x="6418" y="1667"/>
                </a:lnTo>
                <a:cubicBezTo>
                  <a:pt x="6716" y="1179"/>
                  <a:pt x="7168" y="667"/>
                  <a:pt x="6990" y="262"/>
                </a:cubicBezTo>
                <a:cubicBezTo>
                  <a:pt x="6954" y="155"/>
                  <a:pt x="6859" y="72"/>
                  <a:pt x="6716" y="0"/>
                </a:cubicBezTo>
                <a:cubicBezTo>
                  <a:pt x="3168" y="107"/>
                  <a:pt x="465" y="488"/>
                  <a:pt x="465" y="488"/>
                </a:cubicBezTo>
                <a:lnTo>
                  <a:pt x="465" y="512"/>
                </a:lnTo>
                <a:cubicBezTo>
                  <a:pt x="465" y="512"/>
                  <a:pt x="144" y="2846"/>
                  <a:pt x="1" y="6025"/>
                </a:cubicBezTo>
                <a:cubicBezTo>
                  <a:pt x="72" y="6442"/>
                  <a:pt x="191" y="6894"/>
                  <a:pt x="441" y="7001"/>
                </a:cubicBezTo>
                <a:cubicBezTo>
                  <a:pt x="846" y="7168"/>
                  <a:pt x="1334" y="6906"/>
                  <a:pt x="1810" y="6525"/>
                </a:cubicBezTo>
                <a:lnTo>
                  <a:pt x="1822" y="6537"/>
                </a:lnTo>
                <a:cubicBezTo>
                  <a:pt x="2299" y="6132"/>
                  <a:pt x="2930" y="5882"/>
                  <a:pt x="3608" y="5882"/>
                </a:cubicBezTo>
                <a:cubicBezTo>
                  <a:pt x="5156" y="5882"/>
                  <a:pt x="6418" y="7132"/>
                  <a:pt x="6418" y="8680"/>
                </a:cubicBezTo>
                <a:cubicBezTo>
                  <a:pt x="6418" y="10228"/>
                  <a:pt x="5168" y="11466"/>
                  <a:pt x="3620" y="11466"/>
                </a:cubicBezTo>
                <a:cubicBezTo>
                  <a:pt x="2942" y="11466"/>
                  <a:pt x="2346" y="11109"/>
                  <a:pt x="1846" y="10811"/>
                </a:cubicBezTo>
                <a:lnTo>
                  <a:pt x="1846" y="10811"/>
                </a:lnTo>
                <a:cubicBezTo>
                  <a:pt x="1346" y="10513"/>
                  <a:pt x="858" y="10109"/>
                  <a:pt x="453" y="10275"/>
                </a:cubicBezTo>
                <a:cubicBezTo>
                  <a:pt x="191" y="10383"/>
                  <a:pt x="60" y="10871"/>
                  <a:pt x="1" y="11311"/>
                </a:cubicBezTo>
                <a:cubicBezTo>
                  <a:pt x="144" y="14490"/>
                  <a:pt x="465" y="16836"/>
                  <a:pt x="465" y="16836"/>
                </a:cubicBezTo>
                <a:cubicBezTo>
                  <a:pt x="465" y="16836"/>
                  <a:pt x="2930" y="17169"/>
                  <a:pt x="6251" y="17288"/>
                </a:cubicBezTo>
                <a:cubicBezTo>
                  <a:pt x="6656" y="17229"/>
                  <a:pt x="7073" y="17098"/>
                  <a:pt x="7180" y="1686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790;p65"/>
          <p:cNvSpPr/>
          <p:nvPr/>
        </p:nvSpPr>
        <p:spPr>
          <a:xfrm>
            <a:off x="7666339" y="3717819"/>
            <a:ext cx="1039451" cy="798147"/>
          </a:xfrm>
          <a:custGeom>
            <a:avLst/>
            <a:gdLst/>
            <a:ahLst/>
            <a:cxnLst/>
            <a:rect l="l" t="t" r="r" b="b"/>
            <a:pathLst>
              <a:path w="22516" h="17289" extrusionOk="0">
                <a:moveTo>
                  <a:pt x="7180" y="16860"/>
                </a:moveTo>
                <a:cubicBezTo>
                  <a:pt x="7347" y="16455"/>
                  <a:pt x="7085" y="15967"/>
                  <a:pt x="6704" y="15490"/>
                </a:cubicBezTo>
                <a:lnTo>
                  <a:pt x="6716" y="15478"/>
                </a:lnTo>
                <a:cubicBezTo>
                  <a:pt x="6311" y="15002"/>
                  <a:pt x="6061" y="14371"/>
                  <a:pt x="6061" y="13692"/>
                </a:cubicBezTo>
                <a:cubicBezTo>
                  <a:pt x="6061" y="12145"/>
                  <a:pt x="7323" y="10883"/>
                  <a:pt x="8871" y="10883"/>
                </a:cubicBezTo>
                <a:cubicBezTo>
                  <a:pt x="10419" y="10883"/>
                  <a:pt x="11740" y="12133"/>
                  <a:pt x="11740" y="13681"/>
                </a:cubicBezTo>
                <a:cubicBezTo>
                  <a:pt x="11740" y="14359"/>
                  <a:pt x="11490" y="14955"/>
                  <a:pt x="11193" y="15455"/>
                </a:cubicBezTo>
                <a:lnTo>
                  <a:pt x="11193" y="15455"/>
                </a:lnTo>
                <a:cubicBezTo>
                  <a:pt x="10597" y="15955"/>
                  <a:pt x="10383" y="16443"/>
                  <a:pt x="10550" y="16848"/>
                </a:cubicBezTo>
                <a:cubicBezTo>
                  <a:pt x="10645" y="17086"/>
                  <a:pt x="11038" y="17217"/>
                  <a:pt x="11431" y="17276"/>
                </a:cubicBezTo>
                <a:cubicBezTo>
                  <a:pt x="14562" y="17157"/>
                  <a:pt x="16848" y="16871"/>
                  <a:pt x="16848" y="16871"/>
                </a:cubicBezTo>
                <a:lnTo>
                  <a:pt x="16848" y="16836"/>
                </a:lnTo>
                <a:cubicBezTo>
                  <a:pt x="16848" y="16836"/>
                  <a:pt x="16419" y="14026"/>
                  <a:pt x="16312" y="10371"/>
                </a:cubicBezTo>
                <a:cubicBezTo>
                  <a:pt x="16384" y="10252"/>
                  <a:pt x="16419" y="10168"/>
                  <a:pt x="16515" y="10132"/>
                </a:cubicBezTo>
                <a:cubicBezTo>
                  <a:pt x="16919" y="9954"/>
                  <a:pt x="17443" y="10216"/>
                  <a:pt x="17884" y="10597"/>
                </a:cubicBezTo>
                <a:lnTo>
                  <a:pt x="17884" y="10597"/>
                </a:lnTo>
                <a:cubicBezTo>
                  <a:pt x="18479" y="11002"/>
                  <a:pt x="19015" y="11240"/>
                  <a:pt x="19694" y="11240"/>
                </a:cubicBezTo>
                <a:cubicBezTo>
                  <a:pt x="21241" y="11240"/>
                  <a:pt x="22515" y="9978"/>
                  <a:pt x="22515" y="8430"/>
                </a:cubicBezTo>
                <a:cubicBezTo>
                  <a:pt x="22515" y="6882"/>
                  <a:pt x="21265" y="5572"/>
                  <a:pt x="19717" y="5572"/>
                </a:cubicBezTo>
                <a:cubicBezTo>
                  <a:pt x="19039" y="5572"/>
                  <a:pt x="18372" y="5834"/>
                  <a:pt x="17943" y="6156"/>
                </a:cubicBezTo>
                <a:cubicBezTo>
                  <a:pt x="17515" y="6465"/>
                  <a:pt x="16931" y="6942"/>
                  <a:pt x="16538" y="6775"/>
                </a:cubicBezTo>
                <a:cubicBezTo>
                  <a:pt x="16443" y="6727"/>
                  <a:pt x="16396" y="6668"/>
                  <a:pt x="16324" y="6561"/>
                </a:cubicBezTo>
                <a:cubicBezTo>
                  <a:pt x="16443" y="3096"/>
                  <a:pt x="16836" y="512"/>
                  <a:pt x="16836" y="512"/>
                </a:cubicBezTo>
                <a:lnTo>
                  <a:pt x="16836" y="488"/>
                </a:lnTo>
                <a:cubicBezTo>
                  <a:pt x="16836" y="488"/>
                  <a:pt x="14133" y="119"/>
                  <a:pt x="10597" y="0"/>
                </a:cubicBezTo>
                <a:cubicBezTo>
                  <a:pt x="10466" y="72"/>
                  <a:pt x="10419" y="143"/>
                  <a:pt x="10371" y="250"/>
                </a:cubicBezTo>
                <a:cubicBezTo>
                  <a:pt x="10204" y="655"/>
                  <a:pt x="10585" y="1155"/>
                  <a:pt x="10883" y="1643"/>
                </a:cubicBezTo>
                <a:lnTo>
                  <a:pt x="10883" y="1643"/>
                </a:lnTo>
                <a:cubicBezTo>
                  <a:pt x="11181" y="2132"/>
                  <a:pt x="11478" y="2763"/>
                  <a:pt x="11478" y="3441"/>
                </a:cubicBezTo>
                <a:cubicBezTo>
                  <a:pt x="11478" y="4989"/>
                  <a:pt x="10192" y="6251"/>
                  <a:pt x="8645" y="6251"/>
                </a:cubicBezTo>
                <a:cubicBezTo>
                  <a:pt x="7097" y="6251"/>
                  <a:pt x="5811" y="4989"/>
                  <a:pt x="5811" y="3441"/>
                </a:cubicBezTo>
                <a:cubicBezTo>
                  <a:pt x="5811" y="2774"/>
                  <a:pt x="6120" y="2167"/>
                  <a:pt x="6418" y="1679"/>
                </a:cubicBezTo>
                <a:lnTo>
                  <a:pt x="6418" y="1667"/>
                </a:lnTo>
                <a:cubicBezTo>
                  <a:pt x="6716" y="1179"/>
                  <a:pt x="7168" y="667"/>
                  <a:pt x="6990" y="262"/>
                </a:cubicBezTo>
                <a:cubicBezTo>
                  <a:pt x="6954" y="155"/>
                  <a:pt x="6859" y="72"/>
                  <a:pt x="6716" y="0"/>
                </a:cubicBezTo>
                <a:cubicBezTo>
                  <a:pt x="3168" y="107"/>
                  <a:pt x="465" y="488"/>
                  <a:pt x="465" y="488"/>
                </a:cubicBezTo>
                <a:lnTo>
                  <a:pt x="465" y="512"/>
                </a:lnTo>
                <a:cubicBezTo>
                  <a:pt x="465" y="512"/>
                  <a:pt x="144" y="2846"/>
                  <a:pt x="1" y="6025"/>
                </a:cubicBezTo>
                <a:cubicBezTo>
                  <a:pt x="72" y="6442"/>
                  <a:pt x="191" y="6894"/>
                  <a:pt x="441" y="7001"/>
                </a:cubicBezTo>
                <a:cubicBezTo>
                  <a:pt x="846" y="7168"/>
                  <a:pt x="1334" y="6906"/>
                  <a:pt x="1810" y="6525"/>
                </a:cubicBezTo>
                <a:lnTo>
                  <a:pt x="1822" y="6537"/>
                </a:lnTo>
                <a:cubicBezTo>
                  <a:pt x="2299" y="6132"/>
                  <a:pt x="2930" y="5882"/>
                  <a:pt x="3608" y="5882"/>
                </a:cubicBezTo>
                <a:cubicBezTo>
                  <a:pt x="5156" y="5882"/>
                  <a:pt x="6418" y="7132"/>
                  <a:pt x="6418" y="8680"/>
                </a:cubicBezTo>
                <a:cubicBezTo>
                  <a:pt x="6418" y="10228"/>
                  <a:pt x="5168" y="11466"/>
                  <a:pt x="3620" y="11466"/>
                </a:cubicBezTo>
                <a:cubicBezTo>
                  <a:pt x="2942" y="11466"/>
                  <a:pt x="2346" y="11109"/>
                  <a:pt x="1846" y="10811"/>
                </a:cubicBezTo>
                <a:lnTo>
                  <a:pt x="1846" y="10811"/>
                </a:lnTo>
                <a:cubicBezTo>
                  <a:pt x="1346" y="10513"/>
                  <a:pt x="858" y="10109"/>
                  <a:pt x="453" y="10275"/>
                </a:cubicBezTo>
                <a:cubicBezTo>
                  <a:pt x="191" y="10383"/>
                  <a:pt x="60" y="10871"/>
                  <a:pt x="1" y="11311"/>
                </a:cubicBezTo>
                <a:cubicBezTo>
                  <a:pt x="144" y="14490"/>
                  <a:pt x="465" y="16836"/>
                  <a:pt x="465" y="16836"/>
                </a:cubicBezTo>
                <a:cubicBezTo>
                  <a:pt x="465" y="16836"/>
                  <a:pt x="2930" y="17169"/>
                  <a:pt x="6251" y="17288"/>
                </a:cubicBezTo>
                <a:cubicBezTo>
                  <a:pt x="6656" y="17229"/>
                  <a:pt x="7073" y="17098"/>
                  <a:pt x="7180" y="168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37"/>
          <p:cNvPicPr preferRelativeResize="0"/>
          <p:nvPr/>
        </p:nvPicPr>
        <p:blipFill rotWithShape="1">
          <a:blip r:embed="rId3">
            <a:alphaModFix/>
          </a:blip>
          <a:srcRect l="20923" t="-3550" r="1382" b="10605"/>
          <a:stretch/>
        </p:blipFill>
        <p:spPr>
          <a:xfrm>
            <a:off x="-30375" y="1091675"/>
            <a:ext cx="3329501" cy="40602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8" name="Google Shape;1038;p37"/>
          <p:cNvGrpSpPr/>
          <p:nvPr/>
        </p:nvGrpSpPr>
        <p:grpSpPr>
          <a:xfrm>
            <a:off x="3715903" y="354897"/>
            <a:ext cx="1154877" cy="1085091"/>
            <a:chOff x="6520939" y="3334520"/>
            <a:chExt cx="1378793" cy="822849"/>
          </a:xfrm>
        </p:grpSpPr>
        <p:sp>
          <p:nvSpPr>
            <p:cNvPr id="1039" name="Google Shape;1039;p37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5" name="Google Shape;1045;p37"/>
          <p:cNvSpPr txBox="1">
            <a:spLocks noGrp="1"/>
          </p:cNvSpPr>
          <p:nvPr>
            <p:ph type="title" idx="9"/>
          </p:nvPr>
        </p:nvSpPr>
        <p:spPr>
          <a:xfrm>
            <a:off x="4853675" y="605225"/>
            <a:ext cx="29268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REFERÊNCIAS</a:t>
            </a:r>
            <a:endParaRPr dirty="0"/>
          </a:p>
        </p:txBody>
      </p:sp>
      <p:sp>
        <p:nvSpPr>
          <p:cNvPr id="1048" name="Google Shape;1048;p37"/>
          <p:cNvSpPr txBox="1">
            <a:spLocks noGrp="1"/>
          </p:cNvSpPr>
          <p:nvPr>
            <p:ph type="subTitle" idx="2"/>
          </p:nvPr>
        </p:nvSpPr>
        <p:spPr>
          <a:xfrm>
            <a:off x="2771800" y="1491630"/>
            <a:ext cx="6336704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pt-BR" dirty="0">
                <a:solidFill>
                  <a:schemeClr val="dk1"/>
                </a:solidFill>
              </a:rPr>
              <a:t>A ESCRITA, A ILUSTRAÇÃO E OS EXERCÍCIOS DOS SLIDES FOI ADAPTADA DOS SEGUINTES SITES:</a:t>
            </a: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r>
              <a:rPr lang="pt-BR" dirty="0">
                <a:solidFill>
                  <a:schemeClr val="dk1"/>
                </a:solidFill>
              </a:rPr>
              <a:t>http://www.agamenonquimica.com/aulas.html</a:t>
            </a: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r>
              <a:rPr lang="pt-BR" dirty="0">
                <a:solidFill>
                  <a:schemeClr val="dk1"/>
                </a:solidFill>
              </a:rPr>
              <a:t>https://www.manualdaquimica.com/quimica-geral/massa-molecular.htm</a:t>
            </a: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r>
              <a:rPr lang="pt-BR" dirty="0">
                <a:solidFill>
                  <a:schemeClr val="dk1"/>
                </a:solidFill>
              </a:rPr>
              <a:t>https://guiadoestudante.abril.com.br/curso-enem-play/grandezas-massa-atomica-massa-molecular-mol-e-massa-molar/</a:t>
            </a: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r>
              <a:rPr lang="pt-BR" dirty="0">
                <a:solidFill>
                  <a:schemeClr val="dk1"/>
                </a:solidFill>
              </a:rPr>
              <a:t>https://www.manualdaquimica.com/quimica-geral/formula-molecular.htm</a:t>
            </a: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r>
              <a:rPr lang="pt-BR" dirty="0">
                <a:solidFill>
                  <a:schemeClr val="dk1"/>
                </a:solidFill>
              </a:rPr>
              <a:t>https://mundoeducacao.uol.com.br/quimica/tipos-formulas-usadas-estequiometria.htm</a:t>
            </a: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endParaRPr lang="pt-BR" dirty="0">
              <a:solidFill>
                <a:schemeClr val="dk1"/>
              </a:solidFill>
            </a:endParaRPr>
          </a:p>
          <a:p>
            <a:pPr marL="0" lvl="0" indent="0" algn="ctr">
              <a:buFontTx/>
              <a:buChar char="-"/>
            </a:pP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301659" y="166692"/>
            <a:ext cx="4540685" cy="35394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tx1"/>
                </a:solidFill>
                <a:latin typeface="Russo One" charset="0"/>
              </a:rPr>
              <a:t>MASSA ATÔMICA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827586" y="763007"/>
            <a:ext cx="7488831" cy="932563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dirty="0">
                <a:solidFill>
                  <a:schemeClr val="tx1"/>
                </a:solidFill>
                <a:latin typeface="Russo One" charset="0"/>
              </a:rPr>
              <a:t>É um número que indica</a:t>
            </a:r>
          </a:p>
          <a:p>
            <a:pPr algn="ctr">
              <a:lnSpc>
                <a:spcPct val="130000"/>
              </a:lnSpc>
              <a:defRPr/>
            </a:pPr>
            <a:r>
              <a:rPr lang="pt-BR" dirty="0">
                <a:solidFill>
                  <a:schemeClr val="tx1"/>
                </a:solidFill>
                <a:latin typeface="Russo One" charset="0"/>
              </a:rPr>
              <a:t>quantas vezes um determinado átomo é mais pesado que</a:t>
            </a:r>
          </a:p>
          <a:p>
            <a:pPr algn="ctr">
              <a:lnSpc>
                <a:spcPct val="130000"/>
              </a:lnSpc>
              <a:defRPr/>
            </a:pPr>
            <a:r>
              <a:rPr lang="pt-BR" dirty="0">
                <a:solidFill>
                  <a:schemeClr val="tx1"/>
                </a:solidFill>
                <a:latin typeface="Russo One" charset="0"/>
              </a:rPr>
              <a:t>1/12 do carbono 12 (ou 1 </a:t>
            </a:r>
            <a:r>
              <a:rPr lang="pt-BR" dirty="0" err="1">
                <a:solidFill>
                  <a:schemeClr val="tx1"/>
                </a:solidFill>
                <a:latin typeface="Russo One" charset="0"/>
              </a:rPr>
              <a:t>u.m.</a:t>
            </a:r>
            <a:r>
              <a:rPr lang="pt-BR" dirty="0">
                <a:solidFill>
                  <a:schemeClr val="tx1"/>
                </a:solidFill>
                <a:latin typeface="Russo One" charset="0"/>
              </a:rPr>
              <a:t>a )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323629" y="3921900"/>
            <a:ext cx="4496744" cy="666401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O átomo de HÉLIO é 4 vezes mais pesado</a:t>
            </a:r>
          </a:p>
          <a:p>
            <a:pPr algn="ctr">
              <a:lnSpc>
                <a:spcPct val="12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que 1/12 do carbono 12</a:t>
            </a:r>
          </a:p>
        </p:txBody>
      </p:sp>
      <p:cxnSp>
        <p:nvCxnSpPr>
          <p:cNvPr id="5131" name="Conector reto 301"/>
          <p:cNvCxnSpPr>
            <a:cxnSpLocks noChangeShapeType="1"/>
          </p:cNvCxnSpPr>
          <p:nvPr/>
        </p:nvCxnSpPr>
        <p:spPr bwMode="auto">
          <a:xfrm>
            <a:off x="1946275" y="3103960"/>
            <a:ext cx="4929188" cy="8334"/>
          </a:xfrm>
          <a:prstGeom prst="line">
            <a:avLst/>
          </a:prstGeom>
          <a:noFill/>
          <a:ln w="571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303" name="Triângulo isósceles 302"/>
          <p:cNvSpPr/>
          <p:nvPr/>
        </p:nvSpPr>
        <p:spPr>
          <a:xfrm>
            <a:off x="4211638" y="3112294"/>
            <a:ext cx="360362" cy="539354"/>
          </a:xfrm>
          <a:prstGeom prst="triangle">
            <a:avLst/>
          </a:prstGeom>
          <a:solidFill>
            <a:srgbClr val="CEB966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Book Antiqua"/>
            </a:endParaRPr>
          </a:p>
        </p:txBody>
      </p:sp>
      <p:grpSp>
        <p:nvGrpSpPr>
          <p:cNvPr id="2" name="Grupo 303"/>
          <p:cNvGrpSpPr>
            <a:grpSpLocks/>
          </p:cNvGrpSpPr>
          <p:nvPr/>
        </p:nvGrpSpPr>
        <p:grpSpPr bwMode="auto">
          <a:xfrm>
            <a:off x="2141539" y="2247900"/>
            <a:ext cx="720725" cy="539354"/>
            <a:chOff x="3024432" y="3108468"/>
            <a:chExt cx="720080" cy="720080"/>
          </a:xfrm>
        </p:grpSpPr>
        <p:sp>
          <p:nvSpPr>
            <p:cNvPr id="305" name="Elipse 304"/>
            <p:cNvSpPr/>
            <p:nvPr/>
          </p:nvSpPr>
          <p:spPr>
            <a:xfrm>
              <a:off x="3024432" y="3108468"/>
              <a:ext cx="720080" cy="72008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shade val="60000"/>
                  </a:sysClr>
                </a:gs>
                <a:gs pos="33000">
                  <a:sysClr val="windowText" lastClr="000000">
                    <a:tint val="86500"/>
                  </a:sysClr>
                </a:gs>
                <a:gs pos="46750">
                  <a:sysClr val="windowText" lastClr="000000">
                    <a:tint val="71000"/>
                    <a:satMod val="112000"/>
                  </a:sysClr>
                </a:gs>
                <a:gs pos="53000">
                  <a:sysClr val="windowText" lastClr="000000">
                    <a:tint val="71000"/>
                    <a:satMod val="112000"/>
                  </a:sysClr>
                </a:gs>
                <a:gs pos="68000">
                  <a:sysClr val="windowText" lastClr="000000">
                    <a:tint val="86000"/>
                  </a:sysClr>
                </a:gs>
                <a:gs pos="100000">
                  <a:sysClr val="windowText" lastClr="000000">
                    <a:shade val="60000"/>
                  </a:sysClr>
                </a:gs>
              </a:gsLst>
              <a:lin ang="8350000" scaled="1"/>
            </a:gra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sp>
          <p:nvSpPr>
            <p:cNvPr id="306" name="CaixaDeTexto 305"/>
            <p:cNvSpPr txBox="1"/>
            <p:nvPr/>
          </p:nvSpPr>
          <p:spPr>
            <a:xfrm>
              <a:off x="3157690" y="3284912"/>
              <a:ext cx="453564" cy="4109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kern="0" dirty="0">
                  <a:solidFill>
                    <a:sysClr val="windowText" lastClr="000000"/>
                  </a:solidFill>
                  <a:latin typeface="Arial Black" pitchFamily="34" charset="0"/>
                </a:rPr>
                <a:t>He</a:t>
              </a:r>
            </a:p>
          </p:txBody>
        </p:sp>
      </p:grpSp>
      <p:grpSp>
        <p:nvGrpSpPr>
          <p:cNvPr id="3" name="Grupo 306"/>
          <p:cNvGrpSpPr>
            <a:grpSpLocks/>
          </p:cNvGrpSpPr>
          <p:nvPr/>
        </p:nvGrpSpPr>
        <p:grpSpPr bwMode="auto">
          <a:xfrm>
            <a:off x="1979614" y="2787254"/>
            <a:ext cx="4752975" cy="295275"/>
            <a:chOff x="2278740" y="3191473"/>
            <a:chExt cx="4752528" cy="392540"/>
          </a:xfrm>
        </p:grpSpPr>
        <p:sp>
          <p:nvSpPr>
            <p:cNvPr id="308" name="Retângulo 307"/>
            <p:cNvSpPr/>
            <p:nvPr/>
          </p:nvSpPr>
          <p:spPr>
            <a:xfrm>
              <a:off x="2350170" y="3368749"/>
              <a:ext cx="4681098" cy="215264"/>
            </a:xfrm>
            <a:prstGeom prst="rect">
              <a:avLst/>
            </a:prstGeom>
            <a:solidFill>
              <a:srgbClr val="CEB966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sp>
          <p:nvSpPr>
            <p:cNvPr id="309" name="Retângulo com Canto Aparado do Mesmo Lado 308"/>
            <p:cNvSpPr/>
            <p:nvPr/>
          </p:nvSpPr>
          <p:spPr>
            <a:xfrm flipV="1">
              <a:off x="2278740" y="3191473"/>
              <a:ext cx="1044477" cy="1440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EB966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sp>
          <p:nvSpPr>
            <p:cNvPr id="310" name="Retângulo com Canto Aparado do Mesmo Lado 309"/>
            <p:cNvSpPr/>
            <p:nvPr/>
          </p:nvSpPr>
          <p:spPr>
            <a:xfrm flipV="1">
              <a:off x="5986791" y="3191473"/>
              <a:ext cx="1044477" cy="144036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rgbClr val="CEB966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</p:grpSp>
      <p:grpSp>
        <p:nvGrpSpPr>
          <p:cNvPr id="4" name="Grupo 311"/>
          <p:cNvGrpSpPr>
            <a:grpSpLocks/>
          </p:cNvGrpSpPr>
          <p:nvPr/>
        </p:nvGrpSpPr>
        <p:grpSpPr bwMode="auto">
          <a:xfrm rot="-240000">
            <a:off x="1933576" y="2263378"/>
            <a:ext cx="4752975" cy="917972"/>
            <a:chOff x="2278740" y="3614808"/>
            <a:chExt cx="4752528" cy="1224136"/>
          </a:xfrm>
        </p:grpSpPr>
        <p:grpSp>
          <p:nvGrpSpPr>
            <p:cNvPr id="5" name="Grupo 312"/>
            <p:cNvGrpSpPr>
              <a:grpSpLocks/>
            </p:cNvGrpSpPr>
            <p:nvPr/>
          </p:nvGrpSpPr>
          <p:grpSpPr bwMode="auto">
            <a:xfrm>
              <a:off x="2440758" y="3614808"/>
              <a:ext cx="720080" cy="720080"/>
              <a:chOff x="3024432" y="3108468"/>
              <a:chExt cx="720080" cy="720080"/>
            </a:xfrm>
          </p:grpSpPr>
          <p:sp>
            <p:nvSpPr>
              <p:cNvPr id="319" name="Elipse 318"/>
              <p:cNvSpPr/>
              <p:nvPr/>
            </p:nvSpPr>
            <p:spPr>
              <a:xfrm>
                <a:off x="3024432" y="3108468"/>
                <a:ext cx="720080" cy="72008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60000"/>
                    </a:sysClr>
                  </a:gs>
                  <a:gs pos="33000">
                    <a:sysClr val="windowText" lastClr="000000">
                      <a:tint val="86500"/>
                    </a:sysClr>
                  </a:gs>
                  <a:gs pos="46750">
                    <a:sysClr val="windowText" lastClr="000000">
                      <a:tint val="71000"/>
                      <a:satMod val="112000"/>
                    </a:sysClr>
                  </a:gs>
                  <a:gs pos="53000">
                    <a:sysClr val="windowText" lastClr="000000">
                      <a:tint val="71000"/>
                      <a:satMod val="112000"/>
                    </a:sysClr>
                  </a:gs>
                  <a:gs pos="68000">
                    <a:sysClr val="windowText" lastClr="000000">
                      <a:tint val="86000"/>
                    </a:sysClr>
                  </a:gs>
                  <a:gs pos="100000">
                    <a:sysClr val="windowText" lastClr="000000">
                      <a:shade val="60000"/>
                    </a:sysClr>
                  </a:gs>
                </a:gsLst>
                <a:lin ang="8350000" scaled="1"/>
              </a:gradFill>
              <a:ln>
                <a:noFill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soft" dir="tl">
                  <a:rot lat="0" lon="0" rev="20100000"/>
                </a:lightRig>
              </a:scene3d>
              <a:sp3d>
                <a:bevelT w="50800" h="50800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20" name="CaixaDeTexto 319"/>
              <p:cNvSpPr txBox="1"/>
              <p:nvPr/>
            </p:nvSpPr>
            <p:spPr>
              <a:xfrm>
                <a:off x="3143907" y="3249395"/>
                <a:ext cx="453927" cy="4104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b="1" kern="0" dirty="0">
                    <a:solidFill>
                      <a:sysClr val="windowText" lastClr="000000"/>
                    </a:solidFill>
                    <a:latin typeface="Arial Black" pitchFamily="34" charset="0"/>
                  </a:rPr>
                  <a:t>He</a:t>
                </a:r>
              </a:p>
            </p:txBody>
          </p:sp>
        </p:grpSp>
        <p:grpSp>
          <p:nvGrpSpPr>
            <p:cNvPr id="6" name="Grupo 313"/>
            <p:cNvGrpSpPr>
              <a:grpSpLocks/>
            </p:cNvGrpSpPr>
            <p:nvPr/>
          </p:nvGrpSpPr>
          <p:grpSpPr bwMode="auto">
            <a:xfrm>
              <a:off x="2278740" y="4334888"/>
              <a:ext cx="4752528" cy="504056"/>
              <a:chOff x="2278740" y="3191473"/>
              <a:chExt cx="4752528" cy="504056"/>
            </a:xfrm>
          </p:grpSpPr>
          <p:sp>
            <p:nvSpPr>
              <p:cNvPr id="315" name="Retângulo 314"/>
              <p:cNvSpPr/>
              <p:nvPr/>
            </p:nvSpPr>
            <p:spPr>
              <a:xfrm>
                <a:off x="2334870" y="3354929"/>
                <a:ext cx="4681098" cy="215931"/>
              </a:xfrm>
              <a:prstGeom prst="rect">
                <a:avLst/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16" name="Retângulo com Canto Aparado do Mesmo Lado 315"/>
              <p:cNvSpPr/>
              <p:nvPr/>
            </p:nvSpPr>
            <p:spPr>
              <a:xfrm flipV="1">
                <a:off x="2254245" y="3183823"/>
                <a:ext cx="1044477" cy="142895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17" name="Retângulo com Canto Aparado do Mesmo Lado 316"/>
              <p:cNvSpPr/>
              <p:nvPr/>
            </p:nvSpPr>
            <p:spPr>
              <a:xfrm flipV="1">
                <a:off x="5974313" y="3186179"/>
                <a:ext cx="1044477" cy="14448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cxnSp>
            <p:nvCxnSpPr>
              <p:cNvPr id="5201" name="Conector reto 317"/>
              <p:cNvCxnSpPr>
                <a:cxnSpLocks noChangeShapeType="1"/>
                <a:endCxn id="315" idx="0"/>
              </p:cNvCxnSpPr>
              <p:nvPr/>
            </p:nvCxnSpPr>
            <p:spPr bwMode="auto">
              <a:xfrm flipV="1">
                <a:off x="4691008" y="3367989"/>
                <a:ext cx="0" cy="32754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21" name="Retângulo 320"/>
          <p:cNvSpPr/>
          <p:nvPr/>
        </p:nvSpPr>
        <p:spPr>
          <a:xfrm rot="21360000">
            <a:off x="5908675" y="2595563"/>
            <a:ext cx="527050" cy="108347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Book Antiqua"/>
            </a:endParaRPr>
          </a:p>
        </p:txBody>
      </p:sp>
      <p:grpSp>
        <p:nvGrpSpPr>
          <p:cNvPr id="7" name="Grupo 321"/>
          <p:cNvGrpSpPr>
            <a:grpSpLocks/>
          </p:cNvGrpSpPr>
          <p:nvPr/>
        </p:nvGrpSpPr>
        <p:grpSpPr bwMode="auto">
          <a:xfrm rot="-180000">
            <a:off x="1951039" y="2258616"/>
            <a:ext cx="4752975" cy="917972"/>
            <a:chOff x="3779912" y="1698479"/>
            <a:chExt cx="4752528" cy="1224136"/>
          </a:xfrm>
        </p:grpSpPr>
        <p:grpSp>
          <p:nvGrpSpPr>
            <p:cNvPr id="8" name="Grupo 322"/>
            <p:cNvGrpSpPr>
              <a:grpSpLocks/>
            </p:cNvGrpSpPr>
            <p:nvPr/>
          </p:nvGrpSpPr>
          <p:grpSpPr bwMode="auto">
            <a:xfrm>
              <a:off x="3941930" y="1698479"/>
              <a:ext cx="720080" cy="720080"/>
              <a:chOff x="3024432" y="3108468"/>
              <a:chExt cx="720080" cy="720080"/>
            </a:xfrm>
          </p:grpSpPr>
          <p:sp>
            <p:nvSpPr>
              <p:cNvPr id="330" name="Elipse 329"/>
              <p:cNvSpPr/>
              <p:nvPr/>
            </p:nvSpPr>
            <p:spPr>
              <a:xfrm>
                <a:off x="3024432" y="3108468"/>
                <a:ext cx="720080" cy="72008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60000"/>
                    </a:sysClr>
                  </a:gs>
                  <a:gs pos="33000">
                    <a:sysClr val="windowText" lastClr="000000">
                      <a:tint val="86500"/>
                    </a:sysClr>
                  </a:gs>
                  <a:gs pos="46750">
                    <a:sysClr val="windowText" lastClr="000000">
                      <a:tint val="71000"/>
                      <a:satMod val="112000"/>
                    </a:sysClr>
                  </a:gs>
                  <a:gs pos="53000">
                    <a:sysClr val="windowText" lastClr="000000">
                      <a:tint val="71000"/>
                      <a:satMod val="112000"/>
                    </a:sysClr>
                  </a:gs>
                  <a:gs pos="68000">
                    <a:sysClr val="windowText" lastClr="000000">
                      <a:tint val="86000"/>
                    </a:sysClr>
                  </a:gs>
                  <a:gs pos="100000">
                    <a:sysClr val="windowText" lastClr="000000">
                      <a:shade val="60000"/>
                    </a:sysClr>
                  </a:gs>
                </a:gsLst>
                <a:lin ang="8350000" scaled="1"/>
              </a:gradFill>
              <a:ln>
                <a:noFill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soft" dir="tl">
                  <a:rot lat="0" lon="0" rev="20100000"/>
                </a:lightRig>
              </a:scene3d>
              <a:sp3d>
                <a:bevelT w="50800" h="50800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31" name="CaixaDeTexto 330"/>
              <p:cNvSpPr txBox="1"/>
              <p:nvPr/>
            </p:nvSpPr>
            <p:spPr>
              <a:xfrm>
                <a:off x="3157274" y="3262303"/>
                <a:ext cx="453927" cy="4104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b="1" kern="0" dirty="0">
                    <a:solidFill>
                      <a:sysClr val="windowText" lastClr="000000"/>
                    </a:solidFill>
                    <a:latin typeface="Arial Black" pitchFamily="34" charset="0"/>
                  </a:rPr>
                  <a:t>He</a:t>
                </a:r>
              </a:p>
            </p:txBody>
          </p:sp>
        </p:grpSp>
        <p:grpSp>
          <p:nvGrpSpPr>
            <p:cNvPr id="9" name="Grupo 323"/>
            <p:cNvGrpSpPr>
              <a:grpSpLocks/>
            </p:cNvGrpSpPr>
            <p:nvPr/>
          </p:nvGrpSpPr>
          <p:grpSpPr bwMode="auto">
            <a:xfrm>
              <a:off x="3779912" y="2418559"/>
              <a:ext cx="4752528" cy="504056"/>
              <a:chOff x="2278740" y="3191473"/>
              <a:chExt cx="4752528" cy="504056"/>
            </a:xfrm>
          </p:grpSpPr>
          <p:sp>
            <p:nvSpPr>
              <p:cNvPr id="326" name="Retângulo 325"/>
              <p:cNvSpPr/>
              <p:nvPr/>
            </p:nvSpPr>
            <p:spPr>
              <a:xfrm>
                <a:off x="2327221" y="3355356"/>
                <a:ext cx="4681098" cy="212755"/>
              </a:xfrm>
              <a:prstGeom prst="rect">
                <a:avLst/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27" name="Retângulo com Canto Aparado do Mesmo Lado 326"/>
              <p:cNvSpPr/>
              <p:nvPr/>
            </p:nvSpPr>
            <p:spPr>
              <a:xfrm flipV="1">
                <a:off x="2264237" y="3178785"/>
                <a:ext cx="1044477" cy="14448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28" name="Retângulo com Canto Aparado do Mesmo Lado 327"/>
              <p:cNvSpPr/>
              <p:nvPr/>
            </p:nvSpPr>
            <p:spPr>
              <a:xfrm flipV="1">
                <a:off x="5973964" y="3185637"/>
                <a:ext cx="1044477" cy="139720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cxnSp>
            <p:nvCxnSpPr>
              <p:cNvPr id="5191" name="Conector reto 328"/>
              <p:cNvCxnSpPr>
                <a:cxnSpLocks noChangeShapeType="1"/>
                <a:endCxn id="326" idx="0"/>
              </p:cNvCxnSpPr>
              <p:nvPr/>
            </p:nvCxnSpPr>
            <p:spPr bwMode="auto">
              <a:xfrm flipV="1">
                <a:off x="4691008" y="3367989"/>
                <a:ext cx="0" cy="32754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325" name="Retângulo 324"/>
            <p:cNvSpPr/>
            <p:nvPr/>
          </p:nvSpPr>
          <p:spPr>
            <a:xfrm rot="21600000">
              <a:off x="7744846" y="2232051"/>
              <a:ext cx="527000" cy="142895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</p:grpSp>
      <p:sp>
        <p:nvSpPr>
          <p:cNvPr id="332" name="Retângulo 331"/>
          <p:cNvSpPr/>
          <p:nvPr/>
        </p:nvSpPr>
        <p:spPr>
          <a:xfrm rot="21420000">
            <a:off x="5892800" y="2458642"/>
            <a:ext cx="527050" cy="1071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Book Antiqua"/>
            </a:endParaRPr>
          </a:p>
        </p:txBody>
      </p:sp>
      <p:grpSp>
        <p:nvGrpSpPr>
          <p:cNvPr id="10" name="Grupo 332"/>
          <p:cNvGrpSpPr>
            <a:grpSpLocks/>
          </p:cNvGrpSpPr>
          <p:nvPr/>
        </p:nvGrpSpPr>
        <p:grpSpPr bwMode="auto">
          <a:xfrm rot="-120000">
            <a:off x="1954214" y="2258616"/>
            <a:ext cx="4751387" cy="917972"/>
            <a:chOff x="3000247" y="2276872"/>
            <a:chExt cx="4752528" cy="1224136"/>
          </a:xfrm>
        </p:grpSpPr>
        <p:sp>
          <p:nvSpPr>
            <p:cNvPr id="334" name="Retângulo 333"/>
            <p:cNvSpPr/>
            <p:nvPr/>
          </p:nvSpPr>
          <p:spPr>
            <a:xfrm rot="21600000">
              <a:off x="6961882" y="2852635"/>
              <a:ext cx="525589" cy="144483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grpSp>
          <p:nvGrpSpPr>
            <p:cNvPr id="11" name="Grupo 334"/>
            <p:cNvGrpSpPr>
              <a:grpSpLocks/>
            </p:cNvGrpSpPr>
            <p:nvPr/>
          </p:nvGrpSpPr>
          <p:grpSpPr bwMode="auto">
            <a:xfrm>
              <a:off x="3162265" y="2276872"/>
              <a:ext cx="720080" cy="720080"/>
              <a:chOff x="3024432" y="3108468"/>
              <a:chExt cx="720080" cy="720080"/>
            </a:xfrm>
          </p:grpSpPr>
          <p:sp>
            <p:nvSpPr>
              <p:cNvPr id="342" name="Elipse 341"/>
              <p:cNvSpPr/>
              <p:nvPr/>
            </p:nvSpPr>
            <p:spPr>
              <a:xfrm>
                <a:off x="3024432" y="3108468"/>
                <a:ext cx="720080" cy="72008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60000"/>
                    </a:sysClr>
                  </a:gs>
                  <a:gs pos="33000">
                    <a:sysClr val="windowText" lastClr="000000">
                      <a:tint val="86500"/>
                    </a:sysClr>
                  </a:gs>
                  <a:gs pos="46750">
                    <a:sysClr val="windowText" lastClr="000000">
                      <a:tint val="71000"/>
                      <a:satMod val="112000"/>
                    </a:sysClr>
                  </a:gs>
                  <a:gs pos="53000">
                    <a:sysClr val="windowText" lastClr="000000">
                      <a:tint val="71000"/>
                      <a:satMod val="112000"/>
                    </a:sysClr>
                  </a:gs>
                  <a:gs pos="68000">
                    <a:sysClr val="windowText" lastClr="000000">
                      <a:tint val="86000"/>
                    </a:sysClr>
                  </a:gs>
                  <a:gs pos="100000">
                    <a:sysClr val="windowText" lastClr="000000">
                      <a:shade val="60000"/>
                    </a:sysClr>
                  </a:gs>
                </a:gsLst>
                <a:lin ang="8350000" scaled="1"/>
              </a:gradFill>
              <a:ln>
                <a:noFill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soft" dir="tl">
                  <a:rot lat="0" lon="0" rev="20100000"/>
                </a:lightRig>
              </a:scene3d>
              <a:sp3d>
                <a:bevelT w="50800" h="50800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43" name="CaixaDeTexto 342"/>
              <p:cNvSpPr txBox="1"/>
              <p:nvPr/>
            </p:nvSpPr>
            <p:spPr>
              <a:xfrm>
                <a:off x="3146828" y="3250827"/>
                <a:ext cx="454079" cy="4104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b="1" kern="0" dirty="0">
                    <a:solidFill>
                      <a:sysClr val="windowText" lastClr="000000"/>
                    </a:solidFill>
                    <a:latin typeface="Arial Black" pitchFamily="34" charset="0"/>
                  </a:rPr>
                  <a:t>He</a:t>
                </a:r>
              </a:p>
            </p:txBody>
          </p:sp>
        </p:grpSp>
        <p:grpSp>
          <p:nvGrpSpPr>
            <p:cNvPr id="12" name="Grupo 335"/>
            <p:cNvGrpSpPr>
              <a:grpSpLocks/>
            </p:cNvGrpSpPr>
            <p:nvPr/>
          </p:nvGrpSpPr>
          <p:grpSpPr bwMode="auto">
            <a:xfrm>
              <a:off x="3000247" y="2996952"/>
              <a:ext cx="4752528" cy="504056"/>
              <a:chOff x="2278740" y="3191473"/>
              <a:chExt cx="4752528" cy="504056"/>
            </a:xfrm>
          </p:grpSpPr>
          <p:sp>
            <p:nvSpPr>
              <p:cNvPr id="338" name="Retângulo 337"/>
              <p:cNvSpPr/>
              <p:nvPr/>
            </p:nvSpPr>
            <p:spPr>
              <a:xfrm>
                <a:off x="2332196" y="3355019"/>
                <a:ext cx="4681074" cy="215931"/>
              </a:xfrm>
              <a:prstGeom prst="rect">
                <a:avLst/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39" name="Retângulo com Canto Aparado do Mesmo Lado 338"/>
              <p:cNvSpPr/>
              <p:nvPr/>
            </p:nvSpPr>
            <p:spPr>
              <a:xfrm flipV="1">
                <a:off x="2257441" y="3180870"/>
                <a:ext cx="1044826" cy="14130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40" name="Retângulo com Canto Aparado do Mesmo Lado 339"/>
              <p:cNvSpPr/>
              <p:nvPr/>
            </p:nvSpPr>
            <p:spPr>
              <a:xfrm flipV="1">
                <a:off x="5973777" y="3178774"/>
                <a:ext cx="1044826" cy="14448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cxnSp>
            <p:nvCxnSpPr>
              <p:cNvPr id="5180" name="Conector reto 340"/>
              <p:cNvCxnSpPr>
                <a:cxnSpLocks noChangeShapeType="1"/>
                <a:endCxn id="338" idx="0"/>
              </p:cNvCxnSpPr>
              <p:nvPr/>
            </p:nvCxnSpPr>
            <p:spPr bwMode="auto">
              <a:xfrm flipV="1">
                <a:off x="4691008" y="3367989"/>
                <a:ext cx="0" cy="32754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337" name="Retângulo 336"/>
            <p:cNvSpPr/>
            <p:nvPr/>
          </p:nvSpPr>
          <p:spPr>
            <a:xfrm rot="21600000">
              <a:off x="6961278" y="2733462"/>
              <a:ext cx="525588" cy="144484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</p:grpSp>
      <p:sp>
        <p:nvSpPr>
          <p:cNvPr id="344" name="Retângulo 343"/>
          <p:cNvSpPr/>
          <p:nvPr/>
        </p:nvSpPr>
        <p:spPr>
          <a:xfrm rot="21420000">
            <a:off x="5903913" y="2441973"/>
            <a:ext cx="525462" cy="107156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Book Antiqua"/>
            </a:endParaRPr>
          </a:p>
        </p:txBody>
      </p:sp>
      <p:grpSp>
        <p:nvGrpSpPr>
          <p:cNvPr id="13" name="Grupo 344"/>
          <p:cNvGrpSpPr>
            <a:grpSpLocks/>
          </p:cNvGrpSpPr>
          <p:nvPr/>
        </p:nvGrpSpPr>
        <p:grpSpPr bwMode="auto">
          <a:xfrm rot="-60000">
            <a:off x="1979614" y="2270522"/>
            <a:ext cx="4751387" cy="917972"/>
            <a:chOff x="3141355" y="1988840"/>
            <a:chExt cx="4752528" cy="1224136"/>
          </a:xfrm>
        </p:grpSpPr>
        <p:sp>
          <p:nvSpPr>
            <p:cNvPr id="346" name="Retângulo 345"/>
            <p:cNvSpPr/>
            <p:nvPr/>
          </p:nvSpPr>
          <p:spPr>
            <a:xfrm rot="21600000">
              <a:off x="7102975" y="2552983"/>
              <a:ext cx="525589" cy="144484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grpSp>
          <p:nvGrpSpPr>
            <p:cNvPr id="14" name="Grupo 346"/>
            <p:cNvGrpSpPr>
              <a:grpSpLocks/>
            </p:cNvGrpSpPr>
            <p:nvPr/>
          </p:nvGrpSpPr>
          <p:grpSpPr bwMode="auto">
            <a:xfrm>
              <a:off x="3303373" y="1988840"/>
              <a:ext cx="720080" cy="720080"/>
              <a:chOff x="3024432" y="3108468"/>
              <a:chExt cx="720080" cy="720080"/>
            </a:xfrm>
          </p:grpSpPr>
          <p:sp>
            <p:nvSpPr>
              <p:cNvPr id="355" name="Elipse 354"/>
              <p:cNvSpPr/>
              <p:nvPr/>
            </p:nvSpPr>
            <p:spPr>
              <a:xfrm>
                <a:off x="3024432" y="3108468"/>
                <a:ext cx="720080" cy="72008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60000"/>
                    </a:sysClr>
                  </a:gs>
                  <a:gs pos="33000">
                    <a:sysClr val="windowText" lastClr="000000">
                      <a:tint val="86500"/>
                    </a:sysClr>
                  </a:gs>
                  <a:gs pos="46750">
                    <a:sysClr val="windowText" lastClr="000000">
                      <a:tint val="71000"/>
                      <a:satMod val="112000"/>
                    </a:sysClr>
                  </a:gs>
                  <a:gs pos="53000">
                    <a:sysClr val="windowText" lastClr="000000">
                      <a:tint val="71000"/>
                      <a:satMod val="112000"/>
                    </a:sysClr>
                  </a:gs>
                  <a:gs pos="68000">
                    <a:sysClr val="windowText" lastClr="000000">
                      <a:tint val="86000"/>
                    </a:sysClr>
                  </a:gs>
                  <a:gs pos="100000">
                    <a:sysClr val="windowText" lastClr="000000">
                      <a:shade val="60000"/>
                    </a:sysClr>
                  </a:gs>
                </a:gsLst>
                <a:lin ang="8350000" scaled="1"/>
              </a:gradFill>
              <a:ln>
                <a:noFill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soft" dir="tl">
                  <a:rot lat="0" lon="0" rev="20100000"/>
                </a:lightRig>
              </a:scene3d>
              <a:sp3d>
                <a:bevelT w="50800" h="50800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56" name="CaixaDeTexto 355"/>
              <p:cNvSpPr txBox="1"/>
              <p:nvPr/>
            </p:nvSpPr>
            <p:spPr>
              <a:xfrm>
                <a:off x="3157157" y="3262228"/>
                <a:ext cx="454079" cy="4104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b="1" kern="0" dirty="0">
                    <a:solidFill>
                      <a:sysClr val="windowText" lastClr="000000"/>
                    </a:solidFill>
                    <a:latin typeface="Arial Black" pitchFamily="34" charset="0"/>
                  </a:rPr>
                  <a:t>He</a:t>
                </a:r>
              </a:p>
            </p:txBody>
          </p:sp>
        </p:grpSp>
        <p:grpSp>
          <p:nvGrpSpPr>
            <p:cNvPr id="15" name="Grupo 347"/>
            <p:cNvGrpSpPr>
              <a:grpSpLocks/>
            </p:cNvGrpSpPr>
            <p:nvPr/>
          </p:nvGrpSpPr>
          <p:grpSpPr bwMode="auto">
            <a:xfrm>
              <a:off x="3141355" y="2708920"/>
              <a:ext cx="4752528" cy="504056"/>
              <a:chOff x="2278740" y="3191473"/>
              <a:chExt cx="4752528" cy="504056"/>
            </a:xfrm>
          </p:grpSpPr>
          <p:sp>
            <p:nvSpPr>
              <p:cNvPr id="351" name="Retângulo 350"/>
              <p:cNvSpPr/>
              <p:nvPr/>
            </p:nvSpPr>
            <p:spPr>
              <a:xfrm>
                <a:off x="2337312" y="3354624"/>
                <a:ext cx="4681074" cy="206404"/>
              </a:xfrm>
              <a:prstGeom prst="rect">
                <a:avLst/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52" name="Retângulo com Canto Aparado do Mesmo Lado 351"/>
              <p:cNvSpPr/>
              <p:nvPr/>
            </p:nvSpPr>
            <p:spPr>
              <a:xfrm flipV="1">
                <a:off x="2266004" y="3178725"/>
                <a:ext cx="1044826" cy="14448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53" name="Retângulo com Canto Aparado do Mesmo Lado 352"/>
              <p:cNvSpPr/>
              <p:nvPr/>
            </p:nvSpPr>
            <p:spPr>
              <a:xfrm flipV="1">
                <a:off x="5961577" y="3178118"/>
                <a:ext cx="1044826" cy="144484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cxnSp>
            <p:nvCxnSpPr>
              <p:cNvPr id="5168" name="Conector reto 353"/>
              <p:cNvCxnSpPr>
                <a:cxnSpLocks noChangeShapeType="1"/>
                <a:endCxn id="351" idx="0"/>
              </p:cNvCxnSpPr>
              <p:nvPr/>
            </p:nvCxnSpPr>
            <p:spPr bwMode="auto">
              <a:xfrm flipV="1">
                <a:off x="4691008" y="3367989"/>
                <a:ext cx="0" cy="32754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349" name="Retângulo 348"/>
            <p:cNvSpPr/>
            <p:nvPr/>
          </p:nvSpPr>
          <p:spPr>
            <a:xfrm rot="21600000">
              <a:off x="7090765" y="2433673"/>
              <a:ext cx="525588" cy="144483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sp>
          <p:nvSpPr>
            <p:cNvPr id="350" name="Retângulo 349"/>
            <p:cNvSpPr/>
            <p:nvPr/>
          </p:nvSpPr>
          <p:spPr>
            <a:xfrm rot="21600000">
              <a:off x="7093730" y="2263825"/>
              <a:ext cx="527177" cy="144484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</p:grpSp>
      <p:grpSp>
        <p:nvGrpSpPr>
          <p:cNvPr id="16" name="Grupo 356"/>
          <p:cNvGrpSpPr>
            <a:grpSpLocks/>
          </p:cNvGrpSpPr>
          <p:nvPr/>
        </p:nvGrpSpPr>
        <p:grpSpPr bwMode="auto">
          <a:xfrm>
            <a:off x="1979614" y="2270522"/>
            <a:ext cx="4752975" cy="917972"/>
            <a:chOff x="3347864" y="372119"/>
            <a:chExt cx="4752528" cy="1224136"/>
          </a:xfrm>
        </p:grpSpPr>
        <p:sp>
          <p:nvSpPr>
            <p:cNvPr id="358" name="Retângulo 357"/>
            <p:cNvSpPr/>
            <p:nvPr/>
          </p:nvSpPr>
          <p:spPr>
            <a:xfrm rot="21600000">
              <a:off x="7309891" y="948463"/>
              <a:ext cx="525413" cy="144484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grpSp>
          <p:nvGrpSpPr>
            <p:cNvPr id="17" name="Grupo 358"/>
            <p:cNvGrpSpPr>
              <a:grpSpLocks/>
            </p:cNvGrpSpPr>
            <p:nvPr/>
          </p:nvGrpSpPr>
          <p:grpSpPr bwMode="auto">
            <a:xfrm>
              <a:off x="3509882" y="372119"/>
              <a:ext cx="720080" cy="720080"/>
              <a:chOff x="3024432" y="3108468"/>
              <a:chExt cx="720080" cy="720080"/>
            </a:xfrm>
          </p:grpSpPr>
          <p:sp>
            <p:nvSpPr>
              <p:cNvPr id="368" name="Elipse 367"/>
              <p:cNvSpPr/>
              <p:nvPr/>
            </p:nvSpPr>
            <p:spPr>
              <a:xfrm>
                <a:off x="3024432" y="3108468"/>
                <a:ext cx="720080" cy="720080"/>
              </a:xfrm>
              <a:prstGeom prst="ellipse">
                <a:avLst/>
              </a:prstGeom>
              <a:gradFill rotWithShape="1">
                <a:gsLst>
                  <a:gs pos="0">
                    <a:sysClr val="windowText" lastClr="000000">
                      <a:shade val="60000"/>
                    </a:sysClr>
                  </a:gs>
                  <a:gs pos="33000">
                    <a:sysClr val="windowText" lastClr="000000">
                      <a:tint val="86500"/>
                    </a:sysClr>
                  </a:gs>
                  <a:gs pos="46750">
                    <a:sysClr val="windowText" lastClr="000000">
                      <a:tint val="71000"/>
                      <a:satMod val="112000"/>
                    </a:sysClr>
                  </a:gs>
                  <a:gs pos="53000">
                    <a:sysClr val="windowText" lastClr="000000">
                      <a:tint val="71000"/>
                      <a:satMod val="112000"/>
                    </a:sysClr>
                  </a:gs>
                  <a:gs pos="68000">
                    <a:sysClr val="windowText" lastClr="000000">
                      <a:tint val="86000"/>
                    </a:sysClr>
                  </a:gs>
                  <a:gs pos="100000">
                    <a:sysClr val="windowText" lastClr="000000">
                      <a:shade val="60000"/>
                    </a:sysClr>
                  </a:gs>
                </a:gsLst>
                <a:lin ang="8350000" scaled="1"/>
              </a:gradFill>
              <a:ln>
                <a:noFill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soft" dir="tl">
                  <a:rot lat="0" lon="0" rev="20100000"/>
                </a:lightRig>
              </a:scene3d>
              <a:sp3d>
                <a:bevelT w="50800" h="50800"/>
              </a:sp3d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69" name="CaixaDeTexto 368"/>
              <p:cNvSpPr txBox="1"/>
              <p:nvPr/>
            </p:nvSpPr>
            <p:spPr>
              <a:xfrm>
                <a:off x="3157688" y="3284705"/>
                <a:ext cx="453927" cy="4104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b="1" kern="0" dirty="0">
                    <a:solidFill>
                      <a:sysClr val="windowText" lastClr="000000"/>
                    </a:solidFill>
                    <a:latin typeface="Arial Black" pitchFamily="34" charset="0"/>
                  </a:rPr>
                  <a:t>He</a:t>
                </a:r>
              </a:p>
            </p:txBody>
          </p:sp>
        </p:grpSp>
        <p:grpSp>
          <p:nvGrpSpPr>
            <p:cNvPr id="18" name="Grupo 359"/>
            <p:cNvGrpSpPr>
              <a:grpSpLocks/>
            </p:cNvGrpSpPr>
            <p:nvPr/>
          </p:nvGrpSpPr>
          <p:grpSpPr bwMode="auto">
            <a:xfrm>
              <a:off x="3347864" y="1092199"/>
              <a:ext cx="4752528" cy="504056"/>
              <a:chOff x="2278740" y="3191473"/>
              <a:chExt cx="4752528" cy="504056"/>
            </a:xfrm>
          </p:grpSpPr>
          <p:sp>
            <p:nvSpPr>
              <p:cNvPr id="364" name="Retângulo 363"/>
              <p:cNvSpPr/>
              <p:nvPr/>
            </p:nvSpPr>
            <p:spPr>
              <a:xfrm>
                <a:off x="2350170" y="3368457"/>
                <a:ext cx="4681098" cy="215931"/>
              </a:xfrm>
              <a:prstGeom prst="rect">
                <a:avLst/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65" name="Retângulo com Canto Aparado do Mesmo Lado 364"/>
              <p:cNvSpPr/>
              <p:nvPr/>
            </p:nvSpPr>
            <p:spPr>
              <a:xfrm flipV="1">
                <a:off x="2278740" y="3192220"/>
                <a:ext cx="1044477" cy="14448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sp>
            <p:nvSpPr>
              <p:cNvPr id="366" name="Retângulo com Canto Aparado do Mesmo Lado 365"/>
              <p:cNvSpPr/>
              <p:nvPr/>
            </p:nvSpPr>
            <p:spPr>
              <a:xfrm flipV="1">
                <a:off x="5986791" y="3192220"/>
                <a:ext cx="1044477" cy="14448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rgbClr val="CEB966"/>
              </a:solidFill>
              <a:ln w="25400" cap="flat" cmpd="sng" algn="ctr">
                <a:solidFill>
                  <a:srgbClr val="CEB96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kern="0">
                  <a:solidFill>
                    <a:sysClr val="window" lastClr="FFFFFF"/>
                  </a:solidFill>
                  <a:latin typeface="Book Antiqua"/>
                </a:endParaRPr>
              </a:p>
            </p:txBody>
          </p:sp>
          <p:cxnSp>
            <p:nvCxnSpPr>
              <p:cNvPr id="5155" name="Conector reto 366"/>
              <p:cNvCxnSpPr>
                <a:cxnSpLocks noChangeShapeType="1"/>
                <a:endCxn id="364" idx="0"/>
              </p:cNvCxnSpPr>
              <p:nvPr/>
            </p:nvCxnSpPr>
            <p:spPr bwMode="auto">
              <a:xfrm flipV="1">
                <a:off x="4691008" y="3367989"/>
                <a:ext cx="0" cy="327540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361" name="Retângulo 360"/>
            <p:cNvSpPr/>
            <p:nvPr/>
          </p:nvSpPr>
          <p:spPr>
            <a:xfrm rot="21600000">
              <a:off x="7309891" y="829384"/>
              <a:ext cx="525413" cy="144483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sp>
          <p:nvSpPr>
            <p:cNvPr id="362" name="Retângulo 361"/>
            <p:cNvSpPr/>
            <p:nvPr/>
          </p:nvSpPr>
          <p:spPr>
            <a:xfrm rot="21600000">
              <a:off x="7308304" y="659497"/>
              <a:ext cx="527000" cy="144484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  <p:sp>
          <p:nvSpPr>
            <p:cNvPr id="363" name="Retângulo 362"/>
            <p:cNvSpPr/>
            <p:nvPr/>
          </p:nvSpPr>
          <p:spPr>
            <a:xfrm rot="21600000">
              <a:off x="7308304" y="476909"/>
              <a:ext cx="527000" cy="144483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solidFill>
                <a:srgbClr val="CEB9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" lastClr="FFFFFF"/>
                </a:solidFill>
                <a:latin typeface="Book Antiqua"/>
              </a:endParaRPr>
            </a:p>
          </p:txBody>
        </p:sp>
      </p:grpSp>
      <p:sp>
        <p:nvSpPr>
          <p:cNvPr id="370" name="Retângulo 369"/>
          <p:cNvSpPr/>
          <p:nvPr/>
        </p:nvSpPr>
        <p:spPr>
          <a:xfrm rot="21480000">
            <a:off x="5930900" y="2349103"/>
            <a:ext cx="527050" cy="108347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CEB96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371" name="Chave direita 370"/>
          <p:cNvSpPr/>
          <p:nvPr/>
        </p:nvSpPr>
        <p:spPr>
          <a:xfrm>
            <a:off x="6638925" y="2332435"/>
            <a:ext cx="433388" cy="457200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Book Antiqua"/>
            </a:endParaRPr>
          </a:p>
        </p:txBody>
      </p:sp>
      <p:sp>
        <p:nvSpPr>
          <p:cNvPr id="372" name="CaixaDeTexto 371"/>
          <p:cNvSpPr txBox="1">
            <a:spLocks noChangeArrowheads="1"/>
          </p:cNvSpPr>
          <p:nvPr/>
        </p:nvSpPr>
        <p:spPr bwMode="auto">
          <a:xfrm>
            <a:off x="7096126" y="2402681"/>
            <a:ext cx="9028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bg1"/>
                </a:solidFill>
                <a:latin typeface="Arial Black" pitchFamily="34" charset="0"/>
              </a:rPr>
              <a:t>4 u.m.a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2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  <p:bldP spid="321" grpId="1" animBg="1"/>
      <p:bldP spid="332" grpId="0" animBg="1"/>
      <p:bldP spid="332" grpId="1" animBg="1"/>
      <p:bldP spid="344" grpId="0" animBg="1"/>
      <p:bldP spid="344" grpId="1" animBg="1"/>
      <p:bldP spid="370" grpId="0" animBg="1"/>
      <p:bldP spid="370" grpId="1" animBg="1"/>
      <p:bldP spid="371" grpId="0" animBg="1"/>
      <p:bldP spid="3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50826" y="195112"/>
            <a:ext cx="8569325" cy="9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>
              <a:lnSpc>
                <a:spcPct val="130000"/>
              </a:lnSpc>
            </a:pPr>
            <a:r>
              <a:rPr lang="pt-BR" altLang="pt-BR" dirty="0">
                <a:solidFill>
                  <a:schemeClr val="tx1"/>
                </a:solidFill>
                <a:latin typeface="Russo One" charset="0"/>
              </a:rPr>
              <a:t>01) (UFPB) A massa de  três átomos  do  isótopo 12  do  carbono  é igual  à  massa  de dois átomos de um  certo elemento  X. Pode-se dizer, então, que a massa atômica de X, em  unidades de  massa  atômica,  é: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351239" y="1217117"/>
            <a:ext cx="41777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pt-BR" altLang="pt-BR" b="1" dirty="0">
                <a:solidFill>
                  <a:schemeClr val="bg1"/>
                </a:solidFill>
                <a:latin typeface="Arial Black" pitchFamily="34" charset="0"/>
              </a:rPr>
              <a:t>Dado: massa atômica do carbono = 12 u.</a:t>
            </a:r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872304" y="1459901"/>
            <a:ext cx="79380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  <a:tabLst>
                <a:tab pos="419100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a)  12.</a:t>
            </a:r>
          </a:p>
          <a:p>
            <a:pPr algn="just">
              <a:lnSpc>
                <a:spcPct val="150000"/>
              </a:lnSpc>
              <a:tabLst>
                <a:tab pos="419100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b)  36.</a:t>
            </a:r>
          </a:p>
          <a:p>
            <a:pPr algn="just">
              <a:lnSpc>
                <a:spcPct val="150000"/>
              </a:lnSpc>
              <a:tabLst>
                <a:tab pos="419100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c)  18.</a:t>
            </a:r>
          </a:p>
          <a:p>
            <a:pPr algn="just">
              <a:lnSpc>
                <a:spcPct val="150000"/>
              </a:lnSpc>
              <a:tabLst>
                <a:tab pos="419100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d)  3.</a:t>
            </a:r>
          </a:p>
          <a:p>
            <a:pPr algn="just">
              <a:lnSpc>
                <a:spcPct val="150000"/>
              </a:lnSpc>
              <a:tabLst>
                <a:tab pos="419100" algn="l"/>
              </a:tabLst>
            </a:pP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e)  24.</a:t>
            </a:r>
          </a:p>
        </p:txBody>
      </p:sp>
      <p:grpSp>
        <p:nvGrpSpPr>
          <p:cNvPr id="2" name="Grupo 67"/>
          <p:cNvGrpSpPr>
            <a:grpSpLocks/>
          </p:cNvGrpSpPr>
          <p:nvPr/>
        </p:nvGrpSpPr>
        <p:grpSpPr bwMode="auto">
          <a:xfrm>
            <a:off x="3925889" y="1714499"/>
            <a:ext cx="719137" cy="576799"/>
            <a:chOff x="2700338" y="2286000"/>
            <a:chExt cx="719137" cy="769065"/>
          </a:xfrm>
        </p:grpSpPr>
        <p:sp>
          <p:nvSpPr>
            <p:cNvPr id="69" name="Oval 10"/>
            <p:cNvSpPr>
              <a:spLocks noChangeArrowheads="1"/>
            </p:cNvSpPr>
            <p:nvPr/>
          </p:nvSpPr>
          <p:spPr bwMode="auto">
            <a:xfrm>
              <a:off x="2700338" y="2286000"/>
              <a:ext cx="719137" cy="71913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>
                    <a:alpha val="21001"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" name="Text Box 11"/>
            <p:cNvSpPr txBox="1">
              <a:spLocks noChangeArrowheads="1"/>
            </p:cNvSpPr>
            <p:nvPr/>
          </p:nvSpPr>
          <p:spPr bwMode="auto">
            <a:xfrm>
              <a:off x="2808288" y="2357439"/>
              <a:ext cx="426720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800" b="1" kern="0">
                  <a:solidFill>
                    <a:srgbClr val="FFFFFF"/>
                  </a:solidFill>
                  <a:latin typeface="Arrus Blk BT" pitchFamily="18" charset="0"/>
                </a:rPr>
                <a:t>X</a:t>
              </a:r>
            </a:p>
          </p:txBody>
        </p:sp>
      </p:grpSp>
      <p:grpSp>
        <p:nvGrpSpPr>
          <p:cNvPr id="3" name="Grupo 70"/>
          <p:cNvGrpSpPr>
            <a:grpSpLocks/>
          </p:cNvGrpSpPr>
          <p:nvPr/>
        </p:nvGrpSpPr>
        <p:grpSpPr bwMode="auto">
          <a:xfrm>
            <a:off x="3490913" y="2253854"/>
            <a:ext cx="5402262" cy="754856"/>
            <a:chOff x="2265363" y="3005138"/>
            <a:chExt cx="5402262" cy="1006475"/>
          </a:xfrm>
        </p:grpSpPr>
        <p:sp>
          <p:nvSpPr>
            <p:cNvPr id="72" name="Rectangle 6"/>
            <p:cNvSpPr>
              <a:spLocks noChangeArrowheads="1"/>
            </p:cNvSpPr>
            <p:nvPr/>
          </p:nvSpPr>
          <p:spPr bwMode="auto">
            <a:xfrm>
              <a:off x="2843213" y="3148013"/>
              <a:ext cx="4319587" cy="142875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3" name="AutoShape 7"/>
            <p:cNvSpPr>
              <a:spLocks noChangeArrowheads="1"/>
            </p:cNvSpPr>
            <p:nvPr/>
          </p:nvSpPr>
          <p:spPr bwMode="auto">
            <a:xfrm>
              <a:off x="4786313" y="3290888"/>
              <a:ext cx="431800" cy="720725"/>
            </a:xfrm>
            <a:prstGeom prst="triangle">
              <a:avLst>
                <a:gd name="adj" fmla="val 50000"/>
              </a:avLst>
            </a:prstGeom>
            <a:solidFill>
              <a:srgbClr val="009999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4" name="AutoShape 8"/>
            <p:cNvSpPr>
              <a:spLocks noChangeArrowheads="1"/>
            </p:cNvSpPr>
            <p:nvPr/>
          </p:nvSpPr>
          <p:spPr bwMode="auto">
            <a:xfrm>
              <a:off x="2265363" y="3006725"/>
              <a:ext cx="2305050" cy="1428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5" name="AutoShape 18"/>
            <p:cNvSpPr>
              <a:spLocks noChangeArrowheads="1"/>
            </p:cNvSpPr>
            <p:nvPr/>
          </p:nvSpPr>
          <p:spPr bwMode="auto">
            <a:xfrm>
              <a:off x="5362575" y="3005138"/>
              <a:ext cx="2305050" cy="14287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99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4" name="Grupo 75"/>
          <p:cNvGrpSpPr>
            <a:grpSpLocks/>
          </p:cNvGrpSpPr>
          <p:nvPr/>
        </p:nvGrpSpPr>
        <p:grpSpPr bwMode="auto">
          <a:xfrm>
            <a:off x="4646614" y="1714499"/>
            <a:ext cx="719137" cy="576799"/>
            <a:chOff x="3421063" y="2286000"/>
            <a:chExt cx="719137" cy="769065"/>
          </a:xfrm>
        </p:grpSpPr>
        <p:sp>
          <p:nvSpPr>
            <p:cNvPr id="77" name="Oval 19"/>
            <p:cNvSpPr>
              <a:spLocks noChangeArrowheads="1"/>
            </p:cNvSpPr>
            <p:nvPr/>
          </p:nvSpPr>
          <p:spPr bwMode="auto">
            <a:xfrm>
              <a:off x="3421063" y="2286000"/>
              <a:ext cx="719137" cy="71913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>
                    <a:alpha val="21001"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8" name="Text Box 20"/>
            <p:cNvSpPr txBox="1">
              <a:spLocks noChangeArrowheads="1"/>
            </p:cNvSpPr>
            <p:nvPr/>
          </p:nvSpPr>
          <p:spPr bwMode="auto">
            <a:xfrm>
              <a:off x="3529013" y="2357439"/>
              <a:ext cx="426720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800" b="1" kern="0">
                  <a:solidFill>
                    <a:srgbClr val="FFFFFF"/>
                  </a:solidFill>
                  <a:latin typeface="Arrus Blk BT" pitchFamily="18" charset="0"/>
                </a:rPr>
                <a:t>X</a:t>
              </a:r>
            </a:p>
          </p:txBody>
        </p:sp>
      </p:grpSp>
      <p:grpSp>
        <p:nvGrpSpPr>
          <p:cNvPr id="5" name="Grupo 78"/>
          <p:cNvGrpSpPr>
            <a:grpSpLocks/>
          </p:cNvGrpSpPr>
          <p:nvPr/>
        </p:nvGrpSpPr>
        <p:grpSpPr bwMode="auto">
          <a:xfrm>
            <a:off x="6516689" y="1714499"/>
            <a:ext cx="719137" cy="576799"/>
            <a:chOff x="5291138" y="2286000"/>
            <a:chExt cx="719137" cy="769065"/>
          </a:xfrm>
        </p:grpSpPr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291138" y="2286000"/>
              <a:ext cx="719137" cy="719138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>
                    <a:alpha val="10001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1" name="Text Box 22"/>
            <p:cNvSpPr txBox="1">
              <a:spLocks noChangeArrowheads="1"/>
            </p:cNvSpPr>
            <p:nvPr/>
          </p:nvSpPr>
          <p:spPr bwMode="auto">
            <a:xfrm>
              <a:off x="5399088" y="2357439"/>
              <a:ext cx="434734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800" b="1" kern="0">
                  <a:solidFill>
                    <a:srgbClr val="FFFFFF"/>
                  </a:solidFill>
                  <a:latin typeface="Arrus Blk BT" pitchFamily="18" charset="0"/>
                </a:rPr>
                <a:t>C</a:t>
              </a:r>
            </a:p>
          </p:txBody>
        </p:sp>
      </p:grpSp>
      <p:grpSp>
        <p:nvGrpSpPr>
          <p:cNvPr id="6" name="Grupo 81"/>
          <p:cNvGrpSpPr>
            <a:grpSpLocks/>
          </p:cNvGrpSpPr>
          <p:nvPr/>
        </p:nvGrpSpPr>
        <p:grpSpPr bwMode="auto">
          <a:xfrm>
            <a:off x="7237414" y="1714499"/>
            <a:ext cx="719137" cy="576799"/>
            <a:chOff x="6011863" y="2286000"/>
            <a:chExt cx="719137" cy="769065"/>
          </a:xfrm>
        </p:grpSpPr>
        <p:sp>
          <p:nvSpPr>
            <p:cNvPr id="83" name="Oval 23"/>
            <p:cNvSpPr>
              <a:spLocks noChangeArrowheads="1"/>
            </p:cNvSpPr>
            <p:nvPr/>
          </p:nvSpPr>
          <p:spPr bwMode="auto">
            <a:xfrm>
              <a:off x="6011863" y="2286000"/>
              <a:ext cx="719137" cy="719138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>
                    <a:alpha val="10001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4" name="Text Box 24"/>
            <p:cNvSpPr txBox="1">
              <a:spLocks noChangeArrowheads="1"/>
            </p:cNvSpPr>
            <p:nvPr/>
          </p:nvSpPr>
          <p:spPr bwMode="auto">
            <a:xfrm>
              <a:off x="6119813" y="2357439"/>
              <a:ext cx="434734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800" b="1" kern="0">
                  <a:solidFill>
                    <a:srgbClr val="FFFFFF"/>
                  </a:solidFill>
                  <a:latin typeface="Arrus Blk BT" pitchFamily="18" charset="0"/>
                </a:rPr>
                <a:t>C</a:t>
              </a:r>
            </a:p>
          </p:txBody>
        </p:sp>
      </p:grpSp>
      <p:grpSp>
        <p:nvGrpSpPr>
          <p:cNvPr id="7" name="Grupo 84"/>
          <p:cNvGrpSpPr>
            <a:grpSpLocks/>
          </p:cNvGrpSpPr>
          <p:nvPr/>
        </p:nvGrpSpPr>
        <p:grpSpPr bwMode="auto">
          <a:xfrm>
            <a:off x="7956550" y="1714499"/>
            <a:ext cx="719138" cy="576799"/>
            <a:chOff x="6731000" y="2286000"/>
            <a:chExt cx="719138" cy="769065"/>
          </a:xfrm>
        </p:grpSpPr>
        <p:sp>
          <p:nvSpPr>
            <p:cNvPr id="86" name="Oval 25"/>
            <p:cNvSpPr>
              <a:spLocks noChangeArrowheads="1"/>
            </p:cNvSpPr>
            <p:nvPr/>
          </p:nvSpPr>
          <p:spPr bwMode="auto">
            <a:xfrm>
              <a:off x="6731000" y="2286000"/>
              <a:ext cx="719138" cy="719138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>
                    <a:alpha val="10001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7" name="Text Box 26"/>
            <p:cNvSpPr txBox="1">
              <a:spLocks noChangeArrowheads="1"/>
            </p:cNvSpPr>
            <p:nvPr/>
          </p:nvSpPr>
          <p:spPr bwMode="auto">
            <a:xfrm>
              <a:off x="6838950" y="2357439"/>
              <a:ext cx="434734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800" b="1" kern="0" dirty="0">
                  <a:solidFill>
                    <a:srgbClr val="FFFFFF"/>
                  </a:solidFill>
                  <a:latin typeface="Arrus Blk BT" pitchFamily="18" charset="0"/>
                </a:rPr>
                <a:t>C</a:t>
              </a:r>
            </a:p>
          </p:txBody>
        </p:sp>
      </p:grpSp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2484438" y="2787254"/>
            <a:ext cx="16498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2 </a:t>
            </a:r>
            <a:r>
              <a:rPr lang="pt-BR" altLang="pt-BR" sz="1200" b="1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 m</a:t>
            </a:r>
            <a:r>
              <a:rPr lang="pt-BR" altLang="pt-BR" b="1" baseline="-2500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 = 3 </a:t>
            </a:r>
            <a:r>
              <a:rPr lang="pt-BR" altLang="pt-BR" sz="1200" b="1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 m</a:t>
            </a:r>
            <a:r>
              <a:rPr lang="pt-BR" altLang="pt-BR" b="1" baseline="-25000">
                <a:solidFill>
                  <a:schemeClr val="tx1"/>
                </a:solidFill>
                <a:latin typeface="Arial Black" pitchFamily="34" charset="0"/>
              </a:rPr>
              <a:t>C</a:t>
            </a: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2484439" y="3158729"/>
            <a:ext cx="1617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2 </a:t>
            </a:r>
            <a:r>
              <a:rPr lang="pt-BR" altLang="pt-BR" sz="1200" b="1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 m</a:t>
            </a:r>
            <a:r>
              <a:rPr lang="pt-BR" altLang="pt-BR" b="1" baseline="-25000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 = 3 </a:t>
            </a:r>
            <a:r>
              <a:rPr lang="pt-BR" altLang="pt-BR" sz="1200" b="1">
                <a:solidFill>
                  <a:schemeClr val="tx1"/>
                </a:solidFill>
                <a:latin typeface="Arial Black" pitchFamily="34" charset="0"/>
              </a:rPr>
              <a:t>x</a:t>
            </a:r>
            <a:r>
              <a:rPr lang="pt-BR" altLang="pt-BR" b="1">
                <a:solidFill>
                  <a:schemeClr val="tx1"/>
                </a:solidFill>
                <a:latin typeface="Arial Black" pitchFamily="34" charset="0"/>
              </a:rPr>
              <a:t> 12</a:t>
            </a:r>
            <a:endParaRPr lang="pt-BR" altLang="pt-BR" b="1" baseline="-25000">
              <a:solidFill>
                <a:schemeClr val="tx1"/>
              </a:solidFill>
              <a:latin typeface="Arial Black" pitchFamily="34" charset="0"/>
            </a:endParaRPr>
          </a:p>
        </p:txBody>
      </p:sp>
      <p:grpSp>
        <p:nvGrpSpPr>
          <p:cNvPr id="8" name="Grupo 89"/>
          <p:cNvGrpSpPr>
            <a:grpSpLocks/>
          </p:cNvGrpSpPr>
          <p:nvPr/>
        </p:nvGrpSpPr>
        <p:grpSpPr bwMode="auto">
          <a:xfrm>
            <a:off x="2484441" y="3499247"/>
            <a:ext cx="1145414" cy="738664"/>
            <a:chOff x="2339752" y="5003884"/>
            <a:chExt cx="1146474" cy="984251"/>
          </a:xfrm>
        </p:grpSpPr>
        <p:sp>
          <p:nvSpPr>
            <p:cNvPr id="91" name="Text Box 30"/>
            <p:cNvSpPr txBox="1">
              <a:spLocks noChangeArrowheads="1"/>
            </p:cNvSpPr>
            <p:nvPr/>
          </p:nvSpPr>
          <p:spPr bwMode="auto">
            <a:xfrm>
              <a:off x="2339752" y="5003884"/>
              <a:ext cx="1137903" cy="98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kern="0" dirty="0">
                  <a:latin typeface="Arial Black" pitchFamily="34" charset="0"/>
                </a:rPr>
                <a:t>            36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kern="0" dirty="0" err="1">
                  <a:latin typeface="Arial Black" pitchFamily="34" charset="0"/>
                </a:rPr>
                <a:t>m</a:t>
              </a:r>
              <a:r>
                <a:rPr lang="pt-BR" b="1" kern="0" baseline="-25000" dirty="0" err="1">
                  <a:latin typeface="Arial Black" pitchFamily="34" charset="0"/>
                </a:rPr>
                <a:t>X</a:t>
              </a:r>
              <a:r>
                <a:rPr lang="pt-BR" b="1" kern="0" dirty="0">
                  <a:latin typeface="Arial Black" pitchFamily="34" charset="0"/>
                </a:rPr>
                <a:t>  =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kern="0" dirty="0">
                  <a:latin typeface="Arial Black" pitchFamily="34" charset="0"/>
                </a:rPr>
                <a:t>             2</a:t>
              </a:r>
              <a:endParaRPr lang="pt-BR" b="1" kern="0" baseline="-25000" dirty="0">
                <a:latin typeface="Arial Black" pitchFamily="34" charset="0"/>
              </a:endParaRPr>
            </a:p>
          </p:txBody>
        </p:sp>
        <p:cxnSp>
          <p:nvCxnSpPr>
            <p:cNvPr id="6165" name="Conector reto 91"/>
            <p:cNvCxnSpPr>
              <a:cxnSpLocks noChangeShapeType="1"/>
            </p:cNvCxnSpPr>
            <p:nvPr/>
          </p:nvCxnSpPr>
          <p:spPr bwMode="auto">
            <a:xfrm>
              <a:off x="2987751" y="5465550"/>
              <a:ext cx="498475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93" name="Text Box 30"/>
          <p:cNvSpPr txBox="1">
            <a:spLocks noChangeArrowheads="1"/>
          </p:cNvSpPr>
          <p:nvPr/>
        </p:nvSpPr>
        <p:spPr bwMode="auto">
          <a:xfrm>
            <a:off x="5256660" y="3698907"/>
            <a:ext cx="1475581" cy="30777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kern="0" dirty="0" err="1">
                <a:latin typeface="Arial Black" pitchFamily="34" charset="0"/>
              </a:rPr>
              <a:t>m</a:t>
            </a:r>
            <a:r>
              <a:rPr lang="pt-BR" b="1" kern="0" baseline="-25000" dirty="0" err="1">
                <a:latin typeface="Arial Black" pitchFamily="34" charset="0"/>
              </a:rPr>
              <a:t>X</a:t>
            </a:r>
            <a:r>
              <a:rPr lang="pt-BR" b="1" kern="0" dirty="0">
                <a:latin typeface="Arial Black" pitchFamily="34" charset="0"/>
              </a:rPr>
              <a:t> = 18</a:t>
            </a:r>
            <a:endParaRPr lang="pt-BR" b="1" kern="0" baseline="-25000" dirty="0">
              <a:latin typeface="Arial Black" pitchFamily="34" charset="0"/>
            </a:endParaRPr>
          </a:p>
        </p:txBody>
      </p:sp>
      <p:sp>
        <p:nvSpPr>
          <p:cNvPr id="94" name="Seta para a direita 93"/>
          <p:cNvSpPr/>
          <p:nvPr/>
        </p:nvSpPr>
        <p:spPr>
          <a:xfrm>
            <a:off x="4444951" y="3776431"/>
            <a:ext cx="720725" cy="138500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solidFill>
              <a:srgbClr val="FF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" lastClr="FFFFFF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autoRev="1" fill="hold"/>
                                        <p:tgtEl>
                                          <p:spTgt spid="5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5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autoRev="1" fill="hold"/>
                                        <p:tgtEl>
                                          <p:spTgt spid="5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1;p34"/>
          <p:cNvGrpSpPr/>
          <p:nvPr/>
        </p:nvGrpSpPr>
        <p:grpSpPr>
          <a:xfrm>
            <a:off x="5405925" y="1125966"/>
            <a:ext cx="2089561" cy="1477179"/>
            <a:chOff x="6520939" y="3334520"/>
            <a:chExt cx="1378793" cy="822849"/>
          </a:xfrm>
        </p:grpSpPr>
        <p:sp>
          <p:nvSpPr>
            <p:cNvPr id="972" name="Google Shape;972;p34"/>
            <p:cNvSpPr/>
            <p:nvPr/>
          </p:nvSpPr>
          <p:spPr>
            <a:xfrm>
              <a:off x="6520939" y="3334520"/>
              <a:ext cx="1295285" cy="222532"/>
            </a:xfrm>
            <a:custGeom>
              <a:avLst/>
              <a:gdLst/>
              <a:ahLst/>
              <a:cxnLst/>
              <a:rect l="l" t="t" r="r" b="b"/>
              <a:pathLst>
                <a:path w="60337" h="10366" extrusionOk="0">
                  <a:moveTo>
                    <a:pt x="60063" y="1"/>
                  </a:moveTo>
                  <a:lnTo>
                    <a:pt x="1" y="8359"/>
                  </a:lnTo>
                  <a:lnTo>
                    <a:pt x="274" y="10365"/>
                  </a:lnTo>
                  <a:lnTo>
                    <a:pt x="60336" y="2007"/>
                  </a:lnTo>
                  <a:lnTo>
                    <a:pt x="60063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541161" y="3440226"/>
              <a:ext cx="1294619" cy="225151"/>
            </a:xfrm>
            <a:custGeom>
              <a:avLst/>
              <a:gdLst/>
              <a:ahLst/>
              <a:cxnLst/>
              <a:rect l="l" t="t" r="r" b="b"/>
              <a:pathLst>
                <a:path w="60306" h="10488" extrusionOk="0">
                  <a:moveTo>
                    <a:pt x="60032" y="1"/>
                  </a:moveTo>
                  <a:lnTo>
                    <a:pt x="1" y="8481"/>
                  </a:lnTo>
                  <a:lnTo>
                    <a:pt x="274" y="10487"/>
                  </a:lnTo>
                  <a:lnTo>
                    <a:pt x="60306" y="2007"/>
                  </a:lnTo>
                  <a:lnTo>
                    <a:pt x="6003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554879" y="3574655"/>
              <a:ext cx="1294619" cy="222511"/>
            </a:xfrm>
            <a:custGeom>
              <a:avLst/>
              <a:gdLst/>
              <a:ahLst/>
              <a:cxnLst/>
              <a:rect l="l" t="t" r="r" b="b"/>
              <a:pathLst>
                <a:path w="60306" h="10365" extrusionOk="0">
                  <a:moveTo>
                    <a:pt x="60032" y="0"/>
                  </a:moveTo>
                  <a:lnTo>
                    <a:pt x="0" y="8359"/>
                  </a:lnTo>
                  <a:lnTo>
                    <a:pt x="274" y="10365"/>
                  </a:lnTo>
                  <a:lnTo>
                    <a:pt x="60305" y="2006"/>
                  </a:lnTo>
                  <a:lnTo>
                    <a:pt x="6003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571194" y="3694701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60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588153" y="3814769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1"/>
                  </a:moveTo>
                  <a:lnTo>
                    <a:pt x="0" y="8359"/>
                  </a:lnTo>
                  <a:lnTo>
                    <a:pt x="274" y="10366"/>
                  </a:lnTo>
                  <a:lnTo>
                    <a:pt x="60336" y="2007"/>
                  </a:lnTo>
                  <a:lnTo>
                    <a:pt x="60062" y="1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604469" y="3934837"/>
              <a:ext cx="1295263" cy="222532"/>
            </a:xfrm>
            <a:custGeom>
              <a:avLst/>
              <a:gdLst/>
              <a:ahLst/>
              <a:cxnLst/>
              <a:rect l="l" t="t" r="r" b="b"/>
              <a:pathLst>
                <a:path w="60336" h="10366" extrusionOk="0">
                  <a:moveTo>
                    <a:pt x="60062" y="0"/>
                  </a:moveTo>
                  <a:lnTo>
                    <a:pt x="0" y="8359"/>
                  </a:lnTo>
                  <a:lnTo>
                    <a:pt x="304" y="10365"/>
                  </a:lnTo>
                  <a:lnTo>
                    <a:pt x="60336" y="2007"/>
                  </a:lnTo>
                  <a:lnTo>
                    <a:pt x="60062" y="0"/>
                  </a:lnTo>
                  <a:close/>
                </a:path>
              </a:pathLst>
            </a:custGeom>
            <a:solidFill>
              <a:srgbClr val="20D0ED">
                <a:alpha val="74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8" name="Google Shape;9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25" y="1034450"/>
            <a:ext cx="3765552" cy="3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34"/>
          <p:cNvSpPr txBox="1">
            <a:spLocks noGrp="1"/>
          </p:cNvSpPr>
          <p:nvPr>
            <p:ph type="subTitle" idx="1"/>
          </p:nvPr>
        </p:nvSpPr>
        <p:spPr>
          <a:xfrm>
            <a:off x="4965475" y="2579484"/>
            <a:ext cx="30138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MASSA ATÔMICA</a:t>
            </a:r>
            <a:endParaRPr dirty="0"/>
          </a:p>
        </p:txBody>
      </p:sp>
      <p:sp>
        <p:nvSpPr>
          <p:cNvPr id="981" name="Google Shape;981;p34"/>
          <p:cNvSpPr txBox="1">
            <a:spLocks noGrp="1"/>
          </p:cNvSpPr>
          <p:nvPr>
            <p:ph type="title"/>
          </p:nvPr>
        </p:nvSpPr>
        <p:spPr>
          <a:xfrm>
            <a:off x="5318575" y="1314709"/>
            <a:ext cx="2307600" cy="13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35819" y="296845"/>
            <a:ext cx="7072362" cy="46365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bIns="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000" dirty="0">
                <a:solidFill>
                  <a:schemeClr val="tx1"/>
                </a:solidFill>
                <a:latin typeface="Russo One" charset="0"/>
              </a:rPr>
              <a:t>MASSA DO ELEMENTO QUÍMICO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71550" y="2781493"/>
            <a:ext cx="7200900" cy="79566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00" dirty="0">
                <a:solidFill>
                  <a:schemeClr val="tx1"/>
                </a:solidFill>
                <a:latin typeface="Russo One" charset="0"/>
              </a:rPr>
              <a:t>É a média ponderada das massas atômicas de seus isótopos, onde a porcentagem com que cada aparece na natureza é o peso </a:t>
            </a:r>
          </a:p>
        </p:txBody>
      </p:sp>
      <p:grpSp>
        <p:nvGrpSpPr>
          <p:cNvPr id="2" name="Grupo 12"/>
          <p:cNvGrpSpPr>
            <a:grpSpLocks/>
          </p:cNvGrpSpPr>
          <p:nvPr/>
        </p:nvGrpSpPr>
        <p:grpSpPr bwMode="auto">
          <a:xfrm>
            <a:off x="2843213" y="1275160"/>
            <a:ext cx="3529012" cy="972740"/>
            <a:chOff x="2843213" y="1700213"/>
            <a:chExt cx="3529012" cy="1296987"/>
          </a:xfrm>
        </p:grpSpPr>
        <p:sp>
          <p:nvSpPr>
            <p:cNvPr id="7177" name="Oval 6"/>
            <p:cNvSpPr>
              <a:spLocks noChangeArrowheads="1"/>
            </p:cNvSpPr>
            <p:nvPr/>
          </p:nvSpPr>
          <p:spPr bwMode="auto">
            <a:xfrm>
              <a:off x="2843213" y="1700213"/>
              <a:ext cx="1296987" cy="1296987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pt-BR" altLang="pt-BR" b="1"/>
            </a:p>
          </p:txBody>
        </p:sp>
        <p:sp>
          <p:nvSpPr>
            <p:cNvPr id="7178" name="Text Box 7"/>
            <p:cNvSpPr txBox="1">
              <a:spLocks noChangeArrowheads="1"/>
            </p:cNvSpPr>
            <p:nvPr/>
          </p:nvSpPr>
          <p:spPr bwMode="auto">
            <a:xfrm>
              <a:off x="3317906" y="2038350"/>
              <a:ext cx="588623" cy="7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3200" b="1">
                  <a:solidFill>
                    <a:schemeClr val="bg1"/>
                  </a:solidFill>
                  <a:latin typeface="Arrus Blk BT" pitchFamily="18" charset="0"/>
                </a:rPr>
                <a:t>C</a:t>
              </a:r>
              <a:r>
                <a:rPr lang="pt-BR" altLang="pt-BR" sz="3200" b="1" i="1">
                  <a:solidFill>
                    <a:schemeClr val="bg1"/>
                  </a:solidFill>
                  <a:latin typeface="Arrus Blk BT" pitchFamily="18" charset="0"/>
                </a:rPr>
                <a:t>l</a:t>
              </a:r>
            </a:p>
          </p:txBody>
        </p:sp>
        <p:sp>
          <p:nvSpPr>
            <p:cNvPr id="7179" name="Text Box 8"/>
            <p:cNvSpPr txBox="1">
              <a:spLocks noChangeArrowheads="1"/>
            </p:cNvSpPr>
            <p:nvPr/>
          </p:nvSpPr>
          <p:spPr bwMode="auto">
            <a:xfrm>
              <a:off x="2987675" y="2325688"/>
              <a:ext cx="527709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 b="1">
                  <a:solidFill>
                    <a:schemeClr val="bg1"/>
                  </a:solidFill>
                  <a:latin typeface="Arial Black" pitchFamily="34" charset="0"/>
                </a:rPr>
                <a:t>17</a:t>
              </a:r>
            </a:p>
          </p:txBody>
        </p:sp>
        <p:sp>
          <p:nvSpPr>
            <p:cNvPr id="7180" name="Text Box 9"/>
            <p:cNvSpPr txBox="1">
              <a:spLocks noChangeArrowheads="1"/>
            </p:cNvSpPr>
            <p:nvPr/>
          </p:nvSpPr>
          <p:spPr bwMode="auto">
            <a:xfrm>
              <a:off x="3006725" y="1941513"/>
              <a:ext cx="527709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 b="1">
                  <a:solidFill>
                    <a:schemeClr val="bg1"/>
                  </a:solidFill>
                  <a:latin typeface="Arial Black" pitchFamily="34" charset="0"/>
                </a:rPr>
                <a:t>35</a:t>
              </a:r>
            </a:p>
          </p:txBody>
        </p:sp>
        <p:sp>
          <p:nvSpPr>
            <p:cNvPr id="7181" name="Oval 10"/>
            <p:cNvSpPr>
              <a:spLocks noChangeArrowheads="1"/>
            </p:cNvSpPr>
            <p:nvPr/>
          </p:nvSpPr>
          <p:spPr bwMode="auto">
            <a:xfrm>
              <a:off x="5075238" y="1700213"/>
              <a:ext cx="1296987" cy="1296987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pt-BR" altLang="pt-BR" b="1"/>
            </a:p>
          </p:txBody>
        </p:sp>
        <p:sp>
          <p:nvSpPr>
            <p:cNvPr id="7182" name="Text Box 11"/>
            <p:cNvSpPr txBox="1">
              <a:spLocks noChangeArrowheads="1"/>
            </p:cNvSpPr>
            <p:nvPr/>
          </p:nvSpPr>
          <p:spPr bwMode="auto">
            <a:xfrm>
              <a:off x="5567394" y="2038350"/>
              <a:ext cx="588623" cy="77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3200" b="1">
                  <a:solidFill>
                    <a:schemeClr val="bg1"/>
                  </a:solidFill>
                  <a:latin typeface="Arrus Blk BT" pitchFamily="18" charset="0"/>
                </a:rPr>
                <a:t>C</a:t>
              </a:r>
              <a:r>
                <a:rPr lang="pt-BR" altLang="pt-BR" sz="3200" b="1" i="1">
                  <a:solidFill>
                    <a:schemeClr val="bg1"/>
                  </a:solidFill>
                  <a:latin typeface="Arrus Blk BT" pitchFamily="18" charset="0"/>
                </a:rPr>
                <a:t>l</a:t>
              </a:r>
            </a:p>
          </p:txBody>
        </p:sp>
        <p:sp>
          <p:nvSpPr>
            <p:cNvPr id="7183" name="Text Box 12"/>
            <p:cNvSpPr txBox="1">
              <a:spLocks noChangeArrowheads="1"/>
            </p:cNvSpPr>
            <p:nvPr/>
          </p:nvSpPr>
          <p:spPr bwMode="auto">
            <a:xfrm>
              <a:off x="5207000" y="2382839"/>
              <a:ext cx="527709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 b="1">
                  <a:solidFill>
                    <a:schemeClr val="bg1"/>
                  </a:solidFill>
                  <a:latin typeface="Arial Black" pitchFamily="34" charset="0"/>
                </a:rPr>
                <a:t>17</a:t>
              </a:r>
            </a:p>
          </p:txBody>
        </p:sp>
        <p:sp>
          <p:nvSpPr>
            <p:cNvPr id="7184" name="Text Box 13"/>
            <p:cNvSpPr txBox="1">
              <a:spLocks noChangeArrowheads="1"/>
            </p:cNvSpPr>
            <p:nvPr/>
          </p:nvSpPr>
          <p:spPr bwMode="auto">
            <a:xfrm>
              <a:off x="5219700" y="1916113"/>
              <a:ext cx="527709" cy="53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 b="1">
                  <a:solidFill>
                    <a:schemeClr val="bg1"/>
                  </a:solidFill>
                  <a:latin typeface="Arial Black" pitchFamily="34" charset="0"/>
                </a:rPr>
                <a:t>37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early Planner for Professor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0D0ED"/>
      </a:accent2>
      <a:accent3>
        <a:srgbClr val="4F22FF"/>
      </a:accent3>
      <a:accent4>
        <a:srgbClr val="2403A7"/>
      </a:accent4>
      <a:accent5>
        <a:srgbClr val="FF8200"/>
      </a:accent5>
      <a:accent6>
        <a:srgbClr val="F2D85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3020</Words>
  <Application>Microsoft Office PowerPoint</Application>
  <PresentationFormat>Apresentação na tela (16:9)</PresentationFormat>
  <Paragraphs>608</Paragraphs>
  <Slides>52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67" baseType="lpstr">
      <vt:lpstr>Calibri</vt:lpstr>
      <vt:lpstr>Arial</vt:lpstr>
      <vt:lpstr>Arial Black</vt:lpstr>
      <vt:lpstr>Arrus Blk BT</vt:lpstr>
      <vt:lpstr>Maven Pro</vt:lpstr>
      <vt:lpstr>Roboto Medium</vt:lpstr>
      <vt:lpstr>GillSans</vt:lpstr>
      <vt:lpstr>Russo One</vt:lpstr>
      <vt:lpstr>Impact</vt:lpstr>
      <vt:lpstr>Montserrat</vt:lpstr>
      <vt:lpstr>Roboto</vt:lpstr>
      <vt:lpstr>Wingdings</vt:lpstr>
      <vt:lpstr>Times New Roman</vt:lpstr>
      <vt:lpstr>Book Antiqua</vt:lpstr>
      <vt:lpstr>Yearly Planner for Professors by Slidesgo</vt:lpstr>
      <vt:lpstr>CÁLCULOS QUÍMICOS</vt:lpstr>
      <vt:lpstr>OLÁ!</vt:lpstr>
      <vt:lpstr>CRITÉRIOS DE SUCESSO</vt:lpstr>
      <vt:lpstr>01</vt:lpstr>
      <vt:lpstr>Apresentação do PowerPoint</vt:lpstr>
      <vt:lpstr>Apresentação do PowerPoint</vt:lpstr>
      <vt:lpstr>Apresentação do PowerPoint</vt:lpstr>
      <vt:lpstr>02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03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TESTE OS SEUS CONHECIMENTOS</vt:lpstr>
      <vt:lpstr>04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TESTE OS SEUS CONHECIMENTOS</vt:lpstr>
      <vt:lpstr>05</vt:lpstr>
      <vt:lpstr>Apresentação do PowerPoint</vt:lpstr>
      <vt:lpstr>Apresentação do PowerPoint</vt:lpstr>
      <vt:lpstr>Apresentação do PowerPoint</vt:lpstr>
      <vt:lpstr>EXERCÍCIOS DE FIXAÇÃO</vt:lpstr>
      <vt:lpstr>EXERCÍCIOS DE FIXAÇÃO</vt:lpstr>
      <vt:lpstr>Respostas dos Exercícios de Fixação</vt:lpstr>
      <vt:lpstr>06</vt:lpstr>
      <vt:lpstr>Fórmula Química</vt:lpstr>
      <vt:lpstr>07</vt:lpstr>
      <vt:lpstr>Fórmula Centesimal</vt:lpstr>
      <vt:lpstr>Fórmula Mínima</vt:lpstr>
      <vt:lpstr>Fórmula Mínima</vt:lpstr>
      <vt:lpstr>Fórmula Molecular</vt:lpstr>
      <vt:lpstr>Exercícios de fixação:</vt:lpstr>
      <vt:lpstr>Respostas dos Exercícios</vt:lpstr>
      <vt:lpstr>TESTE OS SEUS CONHECIMENTOS</vt:lpstr>
      <vt:lpstr>LEMBRE-SE DO NOSSO ESQUEMA DE ESTUDO...</vt:lpstr>
      <vt:lpstr>—MARIE CURIE</vt:lpstr>
      <vt:lpstr>OBRIGADA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CÁLCULOS QUÍMICOS</dc:title>
  <dc:creator>Positivo</dc:creator>
  <cp:lastModifiedBy>luananpd@gmail.com</cp:lastModifiedBy>
  <cp:revision>18</cp:revision>
  <dcterms:modified xsi:type="dcterms:W3CDTF">2021-11-19T15:42:49Z</dcterms:modified>
</cp:coreProperties>
</file>